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handoutMasterIdLst>
    <p:handoutMasterId r:id="rId51"/>
  </p:handoutMasterIdLst>
  <p:sldIdLst>
    <p:sldId id="388" r:id="rId2"/>
    <p:sldId id="381" r:id="rId3"/>
    <p:sldId id="298" r:id="rId4"/>
    <p:sldId id="270" r:id="rId5"/>
    <p:sldId id="401" r:id="rId6"/>
    <p:sldId id="412" r:id="rId7"/>
    <p:sldId id="281" r:id="rId8"/>
    <p:sldId id="385" r:id="rId9"/>
    <p:sldId id="367" r:id="rId10"/>
    <p:sldId id="340" r:id="rId11"/>
    <p:sldId id="341" r:id="rId12"/>
    <p:sldId id="402" r:id="rId13"/>
    <p:sldId id="396" r:id="rId14"/>
    <p:sldId id="394" r:id="rId15"/>
    <p:sldId id="373" r:id="rId16"/>
    <p:sldId id="393" r:id="rId17"/>
    <p:sldId id="377" r:id="rId18"/>
    <p:sldId id="278" r:id="rId19"/>
    <p:sldId id="378" r:id="rId20"/>
    <p:sldId id="376" r:id="rId21"/>
    <p:sldId id="411" r:id="rId22"/>
    <p:sldId id="309" r:id="rId23"/>
    <p:sldId id="307" r:id="rId24"/>
    <p:sldId id="379" r:id="rId25"/>
    <p:sldId id="310" r:id="rId26"/>
    <p:sldId id="380" r:id="rId27"/>
    <p:sldId id="403" r:id="rId28"/>
    <p:sldId id="400" r:id="rId29"/>
    <p:sldId id="279" r:id="rId30"/>
    <p:sldId id="365" r:id="rId31"/>
    <p:sldId id="375" r:id="rId32"/>
    <p:sldId id="316" r:id="rId33"/>
    <p:sldId id="359" r:id="rId34"/>
    <p:sldId id="317" r:id="rId35"/>
    <p:sldId id="318" r:id="rId36"/>
    <p:sldId id="383" r:id="rId37"/>
    <p:sldId id="405" r:id="rId38"/>
    <p:sldId id="406" r:id="rId39"/>
    <p:sldId id="407" r:id="rId40"/>
    <p:sldId id="386" r:id="rId41"/>
    <p:sldId id="404" r:id="rId42"/>
    <p:sldId id="398" r:id="rId43"/>
    <p:sldId id="397" r:id="rId44"/>
    <p:sldId id="389" r:id="rId45"/>
    <p:sldId id="390" r:id="rId46"/>
    <p:sldId id="351" r:id="rId47"/>
    <p:sldId id="369" r:id="rId48"/>
    <p:sldId id="353" r:id="rId49"/>
  </p:sldIdLst>
  <p:sldSz cx="9144000" cy="6858000" type="screen4x3"/>
  <p:notesSz cx="6797675" cy="9926638"/>
  <p:defaultTextStyle>
    <a:defPPr>
      <a:defRPr lang="cs-CZ"/>
    </a:defPPr>
    <a:lvl1pPr algn="l" rtl="0" fontAlgn="base">
      <a:spcBef>
        <a:spcPct val="50000"/>
      </a:spcBef>
      <a:spcAft>
        <a:spcPct val="0"/>
      </a:spcAft>
      <a:defRPr b="1" kern="1200">
        <a:solidFill>
          <a:srgbClr val="00ADD0"/>
        </a:solidFill>
        <a:latin typeface="Arial" charset="0"/>
        <a:ea typeface="+mn-ea"/>
        <a:cs typeface="+mn-cs"/>
      </a:defRPr>
    </a:lvl1pPr>
    <a:lvl2pPr marL="457200" algn="l" rtl="0" fontAlgn="base">
      <a:spcBef>
        <a:spcPct val="50000"/>
      </a:spcBef>
      <a:spcAft>
        <a:spcPct val="0"/>
      </a:spcAft>
      <a:defRPr b="1" kern="1200">
        <a:solidFill>
          <a:srgbClr val="00ADD0"/>
        </a:solidFill>
        <a:latin typeface="Arial" charset="0"/>
        <a:ea typeface="+mn-ea"/>
        <a:cs typeface="+mn-cs"/>
      </a:defRPr>
    </a:lvl2pPr>
    <a:lvl3pPr marL="914400" algn="l" rtl="0" fontAlgn="base">
      <a:spcBef>
        <a:spcPct val="50000"/>
      </a:spcBef>
      <a:spcAft>
        <a:spcPct val="0"/>
      </a:spcAft>
      <a:defRPr b="1" kern="1200">
        <a:solidFill>
          <a:srgbClr val="00ADD0"/>
        </a:solidFill>
        <a:latin typeface="Arial" charset="0"/>
        <a:ea typeface="+mn-ea"/>
        <a:cs typeface="+mn-cs"/>
      </a:defRPr>
    </a:lvl3pPr>
    <a:lvl4pPr marL="1371600" algn="l" rtl="0" fontAlgn="base">
      <a:spcBef>
        <a:spcPct val="50000"/>
      </a:spcBef>
      <a:spcAft>
        <a:spcPct val="0"/>
      </a:spcAft>
      <a:defRPr b="1" kern="1200">
        <a:solidFill>
          <a:srgbClr val="00ADD0"/>
        </a:solidFill>
        <a:latin typeface="Arial" charset="0"/>
        <a:ea typeface="+mn-ea"/>
        <a:cs typeface="+mn-cs"/>
      </a:defRPr>
    </a:lvl4pPr>
    <a:lvl5pPr marL="1828800" algn="l" rtl="0" fontAlgn="base">
      <a:spcBef>
        <a:spcPct val="50000"/>
      </a:spcBef>
      <a:spcAft>
        <a:spcPct val="0"/>
      </a:spcAft>
      <a:defRPr b="1" kern="1200">
        <a:solidFill>
          <a:srgbClr val="00ADD0"/>
        </a:solidFill>
        <a:latin typeface="Arial" charset="0"/>
        <a:ea typeface="+mn-ea"/>
        <a:cs typeface="+mn-cs"/>
      </a:defRPr>
    </a:lvl5pPr>
    <a:lvl6pPr marL="2286000" algn="l" defTabSz="914400" rtl="0" eaLnBrk="1" latinLnBrk="0" hangingPunct="1">
      <a:defRPr b="1" kern="1200">
        <a:solidFill>
          <a:srgbClr val="00ADD0"/>
        </a:solidFill>
        <a:latin typeface="Arial" charset="0"/>
        <a:ea typeface="+mn-ea"/>
        <a:cs typeface="+mn-cs"/>
      </a:defRPr>
    </a:lvl6pPr>
    <a:lvl7pPr marL="2743200" algn="l" defTabSz="914400" rtl="0" eaLnBrk="1" latinLnBrk="0" hangingPunct="1">
      <a:defRPr b="1" kern="1200">
        <a:solidFill>
          <a:srgbClr val="00ADD0"/>
        </a:solidFill>
        <a:latin typeface="Arial" charset="0"/>
        <a:ea typeface="+mn-ea"/>
        <a:cs typeface="+mn-cs"/>
      </a:defRPr>
    </a:lvl7pPr>
    <a:lvl8pPr marL="3200400" algn="l" defTabSz="914400" rtl="0" eaLnBrk="1" latinLnBrk="0" hangingPunct="1">
      <a:defRPr b="1" kern="1200">
        <a:solidFill>
          <a:srgbClr val="00ADD0"/>
        </a:solidFill>
        <a:latin typeface="Arial" charset="0"/>
        <a:ea typeface="+mn-ea"/>
        <a:cs typeface="+mn-cs"/>
      </a:defRPr>
    </a:lvl8pPr>
    <a:lvl9pPr marL="3657600" algn="l" defTabSz="914400" rtl="0" eaLnBrk="1" latinLnBrk="0" hangingPunct="1">
      <a:defRPr b="1" kern="1200">
        <a:solidFill>
          <a:srgbClr val="00ADD0"/>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A0C0"/>
    <a:srgbClr val="003C69"/>
    <a:srgbClr val="F62300"/>
    <a:srgbClr val="9E792E"/>
    <a:srgbClr val="A54227"/>
    <a:srgbClr val="FD260F"/>
    <a:srgbClr val="00ADD0"/>
    <a:srgbClr val="690B01"/>
    <a:srgbClr val="00FFFF"/>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17684" autoAdjust="0"/>
    <p:restoredTop sz="94743" autoAdjust="0"/>
  </p:normalViewPr>
  <p:slideViewPr>
    <p:cSldViewPr>
      <p:cViewPr>
        <p:scale>
          <a:sx n="75" d="100"/>
          <a:sy n="75" d="100"/>
        </p:scale>
        <p:origin x="-162" y="-77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200" b="0">
                <a:solidFill>
                  <a:schemeClr val="tx1"/>
                </a:solidFill>
              </a:defRPr>
            </a:lvl1pPr>
          </a:lstStyle>
          <a:p>
            <a:pPr>
              <a:defRPr/>
            </a:pPr>
            <a:endParaRPr lang="cs-CZ"/>
          </a:p>
        </p:txBody>
      </p:sp>
      <p:sp>
        <p:nvSpPr>
          <p:cNvPr id="62467" name="Rectangle 3"/>
          <p:cNvSpPr>
            <a:spLocks noGrp="1" noChangeArrowheads="1"/>
          </p:cNvSpPr>
          <p:nvPr>
            <p:ph type="dt" sz="quarter" idx="1"/>
          </p:nvPr>
        </p:nvSpPr>
        <p:spPr bwMode="auto">
          <a:xfrm>
            <a:off x="3849688"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200" b="0">
                <a:solidFill>
                  <a:schemeClr val="tx1"/>
                </a:solidFill>
              </a:defRPr>
            </a:lvl1pPr>
          </a:lstStyle>
          <a:p>
            <a:pPr>
              <a:defRPr/>
            </a:pPr>
            <a:endParaRPr lang="cs-CZ"/>
          </a:p>
        </p:txBody>
      </p:sp>
      <p:sp>
        <p:nvSpPr>
          <p:cNvPr id="62468" name="Rectangle 4"/>
          <p:cNvSpPr>
            <a:spLocks noGrp="1" noChangeArrowheads="1"/>
          </p:cNvSpPr>
          <p:nvPr>
            <p:ph type="ftr" sz="quarter" idx="2"/>
          </p:nvPr>
        </p:nvSpPr>
        <p:spPr bwMode="auto">
          <a:xfrm>
            <a:off x="0"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spcBef>
                <a:spcPct val="0"/>
              </a:spcBef>
              <a:defRPr sz="1200" b="0">
                <a:solidFill>
                  <a:schemeClr val="tx1"/>
                </a:solidFill>
              </a:defRPr>
            </a:lvl1pPr>
          </a:lstStyle>
          <a:p>
            <a:pPr>
              <a:defRPr/>
            </a:pPr>
            <a:endParaRPr lang="cs-CZ"/>
          </a:p>
        </p:txBody>
      </p:sp>
      <p:sp>
        <p:nvSpPr>
          <p:cNvPr id="62469" name="Rectangle 5"/>
          <p:cNvSpPr>
            <a:spLocks noGrp="1" noChangeArrowheads="1"/>
          </p:cNvSpPr>
          <p:nvPr>
            <p:ph type="sldNum" sz="quarter" idx="3"/>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spcBef>
                <a:spcPct val="0"/>
              </a:spcBef>
              <a:defRPr sz="1200" b="0">
                <a:solidFill>
                  <a:schemeClr val="tx1"/>
                </a:solidFill>
              </a:defRPr>
            </a:lvl1pPr>
          </a:lstStyle>
          <a:p>
            <a:pPr>
              <a:defRPr/>
            </a:pPr>
            <a:fld id="{A189E9AC-9C81-484A-B259-C47D75937297}" type="slidenum">
              <a:rPr lang="cs-CZ"/>
              <a:pPr>
                <a:defRPr/>
              </a:pPr>
              <a:t>‹#›</a:t>
            </a:fld>
            <a:endParaRPr lang="cs-CZ"/>
          </a:p>
        </p:txBody>
      </p:sp>
    </p:spTree>
    <p:extLst>
      <p:ext uri="{BB962C8B-B14F-4D97-AF65-F5344CB8AC3E}">
        <p14:creationId xmlns:p14="http://schemas.microsoft.com/office/powerpoint/2010/main" val="22467873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200" b="0">
                <a:solidFill>
                  <a:schemeClr val="tx1"/>
                </a:solidFill>
              </a:defRPr>
            </a:lvl1pPr>
          </a:lstStyle>
          <a:p>
            <a:pPr>
              <a:defRPr/>
            </a:pPr>
            <a:endParaRPr lang="cs-CZ"/>
          </a:p>
        </p:txBody>
      </p:sp>
      <p:sp>
        <p:nvSpPr>
          <p:cNvPr id="4099" name="Rectangle 3"/>
          <p:cNvSpPr>
            <a:spLocks noGrp="1" noChangeArrowheads="1"/>
          </p:cNvSpPr>
          <p:nvPr>
            <p:ph type="dt" idx="1"/>
          </p:nvPr>
        </p:nvSpPr>
        <p:spPr bwMode="auto">
          <a:xfrm>
            <a:off x="3849688"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200" b="0">
                <a:solidFill>
                  <a:schemeClr val="tx1"/>
                </a:solidFill>
              </a:defRPr>
            </a:lvl1pPr>
          </a:lstStyle>
          <a:p>
            <a:pPr>
              <a:defRPr/>
            </a:pPr>
            <a:endParaRPr lang="cs-CZ"/>
          </a:p>
        </p:txBody>
      </p:sp>
      <p:sp>
        <p:nvSpPr>
          <p:cNvPr id="57348" name="Rectangle 4"/>
          <p:cNvSpPr>
            <a:spLocks noGrp="1" noRot="1" noChangeAspect="1" noChangeArrowheads="1" noTextEdit="1"/>
          </p:cNvSpPr>
          <p:nvPr>
            <p:ph type="sldImg" idx="2"/>
          </p:nvPr>
        </p:nvSpPr>
        <p:spPr bwMode="auto">
          <a:xfrm>
            <a:off x="915988" y="744538"/>
            <a:ext cx="4965700" cy="37226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679450" y="4714875"/>
            <a:ext cx="5438775" cy="446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noProof="0" smtClean="0"/>
              <a:t>Klepnutím lze upravit styly předlohy textu.</a:t>
            </a:r>
          </a:p>
          <a:p>
            <a:pPr lvl="1"/>
            <a:r>
              <a:rPr lang="cs-CZ" noProof="0" smtClean="0"/>
              <a:t>Druhá úroveň</a:t>
            </a:r>
          </a:p>
          <a:p>
            <a:pPr lvl="2"/>
            <a:r>
              <a:rPr lang="cs-CZ" noProof="0" smtClean="0"/>
              <a:t>Třetí úroveň</a:t>
            </a:r>
          </a:p>
          <a:p>
            <a:pPr lvl="3"/>
            <a:r>
              <a:rPr lang="cs-CZ" noProof="0" smtClean="0"/>
              <a:t>Čtvrtá úroveň</a:t>
            </a:r>
          </a:p>
          <a:p>
            <a:pPr lvl="4"/>
            <a:r>
              <a:rPr lang="cs-CZ" noProof="0" smtClean="0"/>
              <a:t>Pátá úroveň</a:t>
            </a:r>
          </a:p>
        </p:txBody>
      </p:sp>
      <p:sp>
        <p:nvSpPr>
          <p:cNvPr id="4102" name="Rectangle 6"/>
          <p:cNvSpPr>
            <a:spLocks noGrp="1" noChangeArrowheads="1"/>
          </p:cNvSpPr>
          <p:nvPr>
            <p:ph type="ftr" sz="quarter" idx="4"/>
          </p:nvPr>
        </p:nvSpPr>
        <p:spPr bwMode="auto">
          <a:xfrm>
            <a:off x="0"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spcBef>
                <a:spcPct val="0"/>
              </a:spcBef>
              <a:defRPr sz="1200" b="0">
                <a:solidFill>
                  <a:schemeClr val="tx1"/>
                </a:solidFill>
              </a:defRPr>
            </a:lvl1pPr>
          </a:lstStyle>
          <a:p>
            <a:pPr>
              <a:defRPr/>
            </a:pPr>
            <a:endParaRPr lang="cs-CZ"/>
          </a:p>
        </p:txBody>
      </p:sp>
      <p:sp>
        <p:nvSpPr>
          <p:cNvPr id="4103" name="Rectangle 7"/>
          <p:cNvSpPr>
            <a:spLocks noGrp="1" noChangeArrowheads="1"/>
          </p:cNvSpPr>
          <p:nvPr>
            <p:ph type="sldNum" sz="quarter" idx="5"/>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spcBef>
                <a:spcPct val="0"/>
              </a:spcBef>
              <a:defRPr sz="1200" b="0">
                <a:solidFill>
                  <a:schemeClr val="tx1"/>
                </a:solidFill>
              </a:defRPr>
            </a:lvl1pPr>
          </a:lstStyle>
          <a:p>
            <a:pPr>
              <a:defRPr/>
            </a:pPr>
            <a:fld id="{6F70BE8B-25B7-4187-85F0-39A48EE52961}" type="slidenum">
              <a:rPr lang="cs-CZ"/>
              <a:pPr>
                <a:defRPr/>
              </a:pPr>
              <a:t>‹#›</a:t>
            </a:fld>
            <a:endParaRPr lang="cs-CZ"/>
          </a:p>
        </p:txBody>
      </p:sp>
    </p:spTree>
    <p:extLst>
      <p:ext uri="{BB962C8B-B14F-4D97-AF65-F5344CB8AC3E}">
        <p14:creationId xmlns:p14="http://schemas.microsoft.com/office/powerpoint/2010/main" val="124197047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fld id="{9F760FB9-80E4-43B6-B1B2-A5B0886DFDF2}" type="slidenum">
              <a:rPr lang="cs-CZ" b="0" smtClean="0">
                <a:solidFill>
                  <a:schemeClr val="tx1"/>
                </a:solidFill>
              </a:rPr>
              <a:pPr eaLnBrk="1" hangingPunct="1"/>
              <a:t>1</a:t>
            </a:fld>
            <a:endParaRPr lang="cs-CZ" b="0" smtClean="0">
              <a:solidFill>
                <a:schemeClr val="tx1"/>
              </a:solidFill>
            </a:endParaRPr>
          </a:p>
        </p:txBody>
      </p:sp>
      <p:sp>
        <p:nvSpPr>
          <p:cNvPr id="58371" name="Rectangle 2"/>
          <p:cNvSpPr>
            <a:spLocks noGrp="1" noRot="1" noChangeAspect="1" noChangeArrowheads="1" noTextEdit="1"/>
          </p:cNvSpPr>
          <p:nvPr>
            <p:ph type="sldImg"/>
          </p:nvPr>
        </p:nvSpPr>
        <p:spPr>
          <a:xfrm>
            <a:off x="915988" y="744538"/>
            <a:ext cx="4965700" cy="3724275"/>
          </a:xfrm>
          <a:ln/>
        </p:spPr>
      </p:sp>
      <p:sp>
        <p:nvSpPr>
          <p:cNvPr id="58372"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17575" y="744538"/>
            <a:ext cx="4962525" cy="3722687"/>
          </a:xfrm>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6F70BE8B-25B7-4187-85F0-39A48EE52961}" type="slidenum">
              <a:rPr lang="cs-CZ" smtClean="0"/>
              <a:pPr>
                <a:defRPr/>
              </a:pPr>
              <a:t>30</a:t>
            </a:fld>
            <a:endParaRPr lang="cs-CZ"/>
          </a:p>
        </p:txBody>
      </p:sp>
    </p:spTree>
    <p:extLst>
      <p:ext uri="{BB962C8B-B14F-4D97-AF65-F5344CB8AC3E}">
        <p14:creationId xmlns:p14="http://schemas.microsoft.com/office/powerpoint/2010/main" val="7391890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17575" y="744538"/>
            <a:ext cx="4962525" cy="3722687"/>
          </a:xfrm>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6F70BE8B-25B7-4187-85F0-39A48EE52961}" type="slidenum">
              <a:rPr lang="cs-CZ" smtClean="0"/>
              <a:pPr>
                <a:defRPr/>
              </a:pPr>
              <a:t>37</a:t>
            </a:fld>
            <a:endParaRPr lang="cs-CZ"/>
          </a:p>
        </p:txBody>
      </p:sp>
    </p:spTree>
    <p:extLst>
      <p:ext uri="{BB962C8B-B14F-4D97-AF65-F5344CB8AC3E}">
        <p14:creationId xmlns:p14="http://schemas.microsoft.com/office/powerpoint/2010/main" val="19411082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17575" y="744538"/>
            <a:ext cx="4962525" cy="3722687"/>
          </a:xfrm>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6F70BE8B-25B7-4187-85F0-39A48EE52961}" type="slidenum">
              <a:rPr lang="cs-CZ" smtClean="0"/>
              <a:pPr>
                <a:defRPr/>
              </a:pPr>
              <a:t>38</a:t>
            </a:fld>
            <a:endParaRPr lang="cs-CZ"/>
          </a:p>
        </p:txBody>
      </p:sp>
    </p:spTree>
    <p:extLst>
      <p:ext uri="{BB962C8B-B14F-4D97-AF65-F5344CB8AC3E}">
        <p14:creationId xmlns:p14="http://schemas.microsoft.com/office/powerpoint/2010/main" val="33460251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17575" y="744538"/>
            <a:ext cx="4962525" cy="3722687"/>
          </a:xfrm>
        </p:spPr>
      </p:sp>
      <p:sp>
        <p:nvSpPr>
          <p:cNvPr id="3" name="Zástupný symbol pro poznámky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cs-CZ" sz="1200" kern="1200" dirty="0" smtClean="0">
                <a:solidFill>
                  <a:schemeClr val="tx1"/>
                </a:solidFill>
                <a:effectLst/>
                <a:latin typeface="Arial" charset="0"/>
                <a:ea typeface="+mn-ea"/>
                <a:cs typeface="+mn-cs"/>
              </a:rPr>
              <a:t>Ostrava s 300 tisíci obyvatel se proto má časem proměnit z centra těžkého průmyslu na město moderních technologií</a:t>
            </a:r>
            <a:endParaRPr lang="cs-CZ" dirty="0" smtClean="0"/>
          </a:p>
          <a:p>
            <a:endParaRPr lang="cs-CZ" dirty="0" smtClean="0"/>
          </a:p>
          <a:p>
            <a:r>
              <a:rPr lang="cs-CZ" dirty="0" smtClean="0"/>
              <a:t>Superpočítač </a:t>
            </a:r>
            <a:r>
              <a:rPr lang="cs-CZ" dirty="0" err="1" smtClean="0"/>
              <a:t>Salomon</a:t>
            </a:r>
            <a:r>
              <a:rPr lang="cs-CZ" dirty="0" smtClean="0"/>
              <a:t> je dle žebříčku TOP 500 oficiálně 40. nejvýkonnějším superpočítačem na světě. Spolu s počítačem Anselm patří do projektu Centrum excelence IT4Innovations, které v České republice představuje největší koncentraci výzkumného potenciálu v oblasti informatiky a výpočetní matematiky. </a:t>
            </a:r>
            <a:endParaRPr lang="cs-CZ" dirty="0"/>
          </a:p>
        </p:txBody>
      </p:sp>
      <p:sp>
        <p:nvSpPr>
          <p:cNvPr id="4" name="Zástupný symbol pro číslo snímku 3"/>
          <p:cNvSpPr>
            <a:spLocks noGrp="1"/>
          </p:cNvSpPr>
          <p:nvPr>
            <p:ph type="sldNum" sz="quarter" idx="10"/>
          </p:nvPr>
        </p:nvSpPr>
        <p:spPr/>
        <p:txBody>
          <a:bodyPr/>
          <a:lstStyle/>
          <a:p>
            <a:pPr>
              <a:defRPr/>
            </a:pPr>
            <a:fld id="{6F70BE8B-25B7-4187-85F0-39A48EE52961}" type="slidenum">
              <a:rPr lang="cs-CZ" smtClean="0"/>
              <a:pPr>
                <a:defRPr/>
              </a:pPr>
              <a:t>41</a:t>
            </a:fld>
            <a:endParaRPr lang="cs-CZ"/>
          </a:p>
        </p:txBody>
      </p:sp>
    </p:spTree>
    <p:extLst>
      <p:ext uri="{BB962C8B-B14F-4D97-AF65-F5344CB8AC3E}">
        <p14:creationId xmlns:p14="http://schemas.microsoft.com/office/powerpoint/2010/main" val="36022843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p:spPr>
        <p:txBody>
          <a:bodyPr/>
          <a:lstStyle/>
          <a:p>
            <a:fld id="{E161BA39-774E-4428-96B5-B227A6535154}" type="slidenum">
              <a:rPr lang="cs-CZ" smtClean="0"/>
              <a:pPr/>
              <a:t>42</a:t>
            </a:fld>
            <a:endParaRPr lang="cs-CZ" smtClean="0"/>
          </a:p>
        </p:txBody>
      </p:sp>
      <p:sp>
        <p:nvSpPr>
          <p:cNvPr id="32770" name="Rectangle 2"/>
          <p:cNvSpPr>
            <a:spLocks noGrp="1" noRot="1" noChangeAspect="1" noChangeArrowheads="1" noTextEdit="1"/>
          </p:cNvSpPr>
          <p:nvPr>
            <p:ph type="sldImg"/>
          </p:nvPr>
        </p:nvSpPr>
        <p:spPr>
          <a:xfrm>
            <a:off x="915988" y="744538"/>
            <a:ext cx="4965700" cy="3724275"/>
          </a:xfrm>
          <a:ln/>
        </p:spPr>
      </p:sp>
      <p:sp>
        <p:nvSpPr>
          <p:cNvPr id="32771"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p:spPr>
        <p:txBody>
          <a:bodyPr/>
          <a:lstStyle/>
          <a:p>
            <a:fld id="{E6772B12-6F80-4C81-8D6D-77899ED61A1E}" type="slidenum">
              <a:rPr lang="cs-CZ" smtClean="0"/>
              <a:pPr/>
              <a:t>43</a:t>
            </a:fld>
            <a:endParaRPr lang="cs-CZ" smtClean="0"/>
          </a:p>
        </p:txBody>
      </p:sp>
      <p:sp>
        <p:nvSpPr>
          <p:cNvPr id="36866" name="Rectangle 2"/>
          <p:cNvSpPr>
            <a:spLocks noGrp="1" noRot="1" noChangeAspect="1" noChangeArrowheads="1" noTextEdit="1"/>
          </p:cNvSpPr>
          <p:nvPr>
            <p:ph type="sldImg"/>
          </p:nvPr>
        </p:nvSpPr>
        <p:spPr>
          <a:xfrm>
            <a:off x="915988" y="744538"/>
            <a:ext cx="4965700" cy="3724275"/>
          </a:xfrm>
          <a:ln/>
        </p:spPr>
      </p:sp>
      <p:sp>
        <p:nvSpPr>
          <p:cNvPr id="36867"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17575" y="744538"/>
            <a:ext cx="4962525" cy="3722687"/>
          </a:xfrm>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idx="10"/>
          </p:nvPr>
        </p:nvSpPr>
        <p:spPr/>
        <p:txBody>
          <a:bodyPr/>
          <a:lstStyle/>
          <a:p>
            <a:pPr>
              <a:defRPr/>
            </a:pPr>
            <a:fld id="{80F83377-B156-42BB-B930-FB9A621413C8}" type="slidenum">
              <a:rPr lang="cs-CZ" smtClean="0"/>
              <a:pPr>
                <a:defRPr/>
              </a:pPr>
              <a:t>47</a:t>
            </a:fld>
            <a:endParaRPr lang="cs-CZ"/>
          </a:p>
        </p:txBody>
      </p:sp>
    </p:spTree>
    <p:extLst>
      <p:ext uri="{BB962C8B-B14F-4D97-AF65-F5344CB8AC3E}">
        <p14:creationId xmlns:p14="http://schemas.microsoft.com/office/powerpoint/2010/main" val="30518184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17575" y="744538"/>
            <a:ext cx="4962525" cy="3722687"/>
          </a:xfrm>
        </p:spPr>
      </p:sp>
      <p:sp>
        <p:nvSpPr>
          <p:cNvPr id="3" name="Zástupný symbol pro poznámky 2"/>
          <p:cNvSpPr>
            <a:spLocks noGrp="1"/>
          </p:cNvSpPr>
          <p:nvPr>
            <p:ph type="body" idx="1"/>
          </p:nvPr>
        </p:nvSpPr>
        <p:spPr/>
        <p:txBody>
          <a:bodyPr/>
          <a:lstStyle/>
          <a:p>
            <a:pPr marL="342900" indent="-342900">
              <a:spcBef>
                <a:spcPct val="80000"/>
              </a:spcBef>
              <a:buClr>
                <a:srgbClr val="00ADD0"/>
              </a:buClr>
              <a:buFontTx/>
              <a:buChar char="•"/>
            </a:pPr>
            <a:r>
              <a:rPr lang="cs-CZ" dirty="0" err="1" smtClean="0">
                <a:solidFill>
                  <a:srgbClr val="003C69"/>
                </a:solidFill>
              </a:rPr>
              <a:t>Local</a:t>
            </a:r>
            <a:r>
              <a:rPr lang="cs-CZ" dirty="0" smtClean="0">
                <a:solidFill>
                  <a:srgbClr val="003C69"/>
                </a:solidFill>
              </a:rPr>
              <a:t> business </a:t>
            </a:r>
            <a:r>
              <a:rPr lang="cs-CZ" dirty="0" err="1" smtClean="0">
                <a:solidFill>
                  <a:srgbClr val="003C69"/>
                </a:solidFill>
              </a:rPr>
              <a:t>structure</a:t>
            </a:r>
            <a:r>
              <a:rPr lang="cs-CZ" dirty="0" smtClean="0">
                <a:solidFill>
                  <a:srgbClr val="003C69"/>
                </a:solidFill>
              </a:rPr>
              <a:t> has </a:t>
            </a:r>
            <a:r>
              <a:rPr lang="cs-CZ" dirty="0" err="1" smtClean="0">
                <a:solidFill>
                  <a:srgbClr val="003C69"/>
                </a:solidFill>
              </a:rPr>
              <a:t>changed</a:t>
            </a:r>
            <a:r>
              <a:rPr lang="cs-CZ" dirty="0" smtClean="0">
                <a:solidFill>
                  <a:srgbClr val="003C69"/>
                </a:solidFill>
              </a:rPr>
              <a:t> </a:t>
            </a:r>
            <a:r>
              <a:rPr lang="cs-CZ" dirty="0" err="1" smtClean="0">
                <a:solidFill>
                  <a:srgbClr val="003C69"/>
                </a:solidFill>
              </a:rPr>
              <a:t>dramatically</a:t>
            </a:r>
            <a:r>
              <a:rPr lang="cs-CZ" dirty="0" smtClean="0">
                <a:solidFill>
                  <a:srgbClr val="003C69"/>
                </a:solidFill>
              </a:rPr>
              <a:t> </a:t>
            </a:r>
            <a:r>
              <a:rPr lang="cs-CZ" dirty="0" err="1" smtClean="0">
                <a:solidFill>
                  <a:srgbClr val="003C69"/>
                </a:solidFill>
              </a:rPr>
              <a:t>since</a:t>
            </a:r>
            <a:r>
              <a:rPr lang="cs-CZ" dirty="0" smtClean="0">
                <a:solidFill>
                  <a:srgbClr val="003C69"/>
                </a:solidFill>
              </a:rPr>
              <a:t> </a:t>
            </a:r>
            <a:r>
              <a:rPr lang="cs-CZ" dirty="0" err="1" smtClean="0">
                <a:solidFill>
                  <a:srgbClr val="003C69"/>
                </a:solidFill>
              </a:rPr>
              <a:t>the</a:t>
            </a:r>
            <a:r>
              <a:rPr lang="cs-CZ" dirty="0" smtClean="0">
                <a:solidFill>
                  <a:srgbClr val="003C69"/>
                </a:solidFill>
              </a:rPr>
              <a:t> </a:t>
            </a:r>
            <a:r>
              <a:rPr lang="cs-CZ" dirty="0" err="1" smtClean="0">
                <a:solidFill>
                  <a:srgbClr val="003C69"/>
                </a:solidFill>
              </a:rPr>
              <a:t>onset</a:t>
            </a:r>
            <a:r>
              <a:rPr lang="cs-CZ" dirty="0" smtClean="0">
                <a:solidFill>
                  <a:srgbClr val="003C69"/>
                </a:solidFill>
              </a:rPr>
              <a:t> </a:t>
            </a:r>
            <a:r>
              <a:rPr lang="cs-CZ" dirty="0" err="1" smtClean="0">
                <a:solidFill>
                  <a:srgbClr val="003C69"/>
                </a:solidFill>
              </a:rPr>
              <a:t>of</a:t>
            </a:r>
            <a:r>
              <a:rPr lang="cs-CZ" dirty="0" smtClean="0">
                <a:solidFill>
                  <a:srgbClr val="003C69"/>
                </a:solidFill>
              </a:rPr>
              <a:t> </a:t>
            </a:r>
            <a:r>
              <a:rPr lang="cs-CZ" dirty="0" err="1" smtClean="0">
                <a:solidFill>
                  <a:srgbClr val="003C69"/>
                </a:solidFill>
              </a:rPr>
              <a:t>freemarket</a:t>
            </a:r>
            <a:r>
              <a:rPr lang="cs-CZ" dirty="0" smtClean="0">
                <a:solidFill>
                  <a:srgbClr val="003C69"/>
                </a:solidFill>
              </a:rPr>
              <a:t> </a:t>
            </a:r>
            <a:r>
              <a:rPr lang="cs-CZ" dirty="0" err="1" smtClean="0">
                <a:solidFill>
                  <a:srgbClr val="003C69"/>
                </a:solidFill>
              </a:rPr>
              <a:t>economy</a:t>
            </a:r>
            <a:r>
              <a:rPr lang="cs-CZ" dirty="0" smtClean="0">
                <a:solidFill>
                  <a:srgbClr val="003C69"/>
                </a:solidFill>
              </a:rPr>
              <a:t> </a:t>
            </a:r>
            <a:r>
              <a:rPr lang="cs-CZ" dirty="0" err="1" smtClean="0">
                <a:solidFill>
                  <a:srgbClr val="003C69"/>
                </a:solidFill>
              </a:rPr>
              <a:t>some</a:t>
            </a:r>
            <a:r>
              <a:rPr lang="cs-CZ" dirty="0" smtClean="0">
                <a:solidFill>
                  <a:srgbClr val="003C69"/>
                </a:solidFill>
              </a:rPr>
              <a:t> 20 </a:t>
            </a:r>
            <a:r>
              <a:rPr lang="cs-CZ" dirty="0" err="1" smtClean="0">
                <a:solidFill>
                  <a:srgbClr val="003C69"/>
                </a:solidFill>
              </a:rPr>
              <a:t>years</a:t>
            </a:r>
            <a:r>
              <a:rPr lang="cs-CZ" dirty="0" smtClean="0">
                <a:solidFill>
                  <a:srgbClr val="003C69"/>
                </a:solidFill>
              </a:rPr>
              <a:t> ago </a:t>
            </a:r>
          </a:p>
          <a:p>
            <a:pPr marL="342900" indent="-342900">
              <a:spcBef>
                <a:spcPct val="80000"/>
              </a:spcBef>
              <a:buClr>
                <a:srgbClr val="00ADD0"/>
              </a:buClr>
              <a:buFontTx/>
              <a:buChar char="•"/>
            </a:pPr>
            <a:r>
              <a:rPr lang="cs-CZ" dirty="0" err="1" smtClean="0">
                <a:solidFill>
                  <a:srgbClr val="003C69"/>
                </a:solidFill>
              </a:rPr>
              <a:t>Industrial</a:t>
            </a:r>
            <a:r>
              <a:rPr lang="cs-CZ" dirty="0" smtClean="0">
                <a:solidFill>
                  <a:srgbClr val="003C69"/>
                </a:solidFill>
              </a:rPr>
              <a:t> </a:t>
            </a:r>
            <a:r>
              <a:rPr lang="cs-CZ" dirty="0" err="1" smtClean="0">
                <a:solidFill>
                  <a:srgbClr val="003C69"/>
                </a:solidFill>
              </a:rPr>
              <a:t>production</a:t>
            </a:r>
            <a:r>
              <a:rPr lang="cs-CZ" dirty="0" smtClean="0">
                <a:solidFill>
                  <a:srgbClr val="003C69"/>
                </a:solidFill>
              </a:rPr>
              <a:t> </a:t>
            </a:r>
            <a:r>
              <a:rPr lang="cs-CZ" dirty="0" err="1" smtClean="0">
                <a:solidFill>
                  <a:srgbClr val="003C69"/>
                </a:solidFill>
              </a:rPr>
              <a:t>relying</a:t>
            </a:r>
            <a:r>
              <a:rPr lang="cs-CZ" dirty="0" smtClean="0">
                <a:solidFill>
                  <a:srgbClr val="003C69"/>
                </a:solidFill>
              </a:rPr>
              <a:t> </a:t>
            </a:r>
            <a:r>
              <a:rPr lang="cs-CZ" dirty="0" err="1" smtClean="0">
                <a:solidFill>
                  <a:srgbClr val="003C69"/>
                </a:solidFill>
              </a:rPr>
              <a:t>solely</a:t>
            </a:r>
            <a:r>
              <a:rPr lang="cs-CZ" dirty="0" smtClean="0">
                <a:solidFill>
                  <a:srgbClr val="003C69"/>
                </a:solidFill>
              </a:rPr>
              <a:t> on </a:t>
            </a:r>
            <a:r>
              <a:rPr lang="cs-CZ" dirty="0" err="1" smtClean="0">
                <a:solidFill>
                  <a:srgbClr val="003C69"/>
                </a:solidFill>
              </a:rPr>
              <a:t>heavy</a:t>
            </a:r>
            <a:r>
              <a:rPr lang="cs-CZ" dirty="0" smtClean="0">
                <a:solidFill>
                  <a:srgbClr val="003C69"/>
                </a:solidFill>
              </a:rPr>
              <a:t> </a:t>
            </a:r>
            <a:r>
              <a:rPr lang="cs-CZ" dirty="0" err="1" smtClean="0">
                <a:solidFill>
                  <a:srgbClr val="003C69"/>
                </a:solidFill>
              </a:rPr>
              <a:t>industries</a:t>
            </a:r>
            <a:r>
              <a:rPr lang="cs-CZ" dirty="0" smtClean="0">
                <a:solidFill>
                  <a:srgbClr val="003C69"/>
                </a:solidFill>
              </a:rPr>
              <a:t> has </a:t>
            </a:r>
            <a:r>
              <a:rPr lang="cs-CZ" dirty="0" err="1" smtClean="0">
                <a:solidFill>
                  <a:srgbClr val="003C69"/>
                </a:solidFill>
              </a:rPr>
              <a:t>been</a:t>
            </a:r>
            <a:r>
              <a:rPr lang="cs-CZ" dirty="0" smtClean="0">
                <a:solidFill>
                  <a:srgbClr val="003C69"/>
                </a:solidFill>
              </a:rPr>
              <a:t> </a:t>
            </a:r>
            <a:r>
              <a:rPr lang="cs-CZ" dirty="0" err="1" smtClean="0">
                <a:solidFill>
                  <a:srgbClr val="003C69"/>
                </a:solidFill>
              </a:rPr>
              <a:t>phased</a:t>
            </a:r>
            <a:r>
              <a:rPr lang="cs-CZ" dirty="0" smtClean="0">
                <a:solidFill>
                  <a:srgbClr val="003C69"/>
                </a:solidFill>
              </a:rPr>
              <a:t> </a:t>
            </a:r>
            <a:r>
              <a:rPr lang="cs-CZ" dirty="0" err="1" smtClean="0">
                <a:solidFill>
                  <a:srgbClr val="003C69"/>
                </a:solidFill>
              </a:rPr>
              <a:t>out</a:t>
            </a:r>
            <a:endParaRPr lang="cs-CZ" dirty="0" smtClean="0">
              <a:solidFill>
                <a:srgbClr val="003C69"/>
              </a:solidFill>
            </a:endParaRPr>
          </a:p>
          <a:p>
            <a:pPr marL="342900" indent="-342900">
              <a:spcBef>
                <a:spcPct val="80000"/>
              </a:spcBef>
              <a:buClr>
                <a:srgbClr val="00ADD0"/>
              </a:buClr>
              <a:buFontTx/>
              <a:buChar char="•"/>
            </a:pPr>
            <a:r>
              <a:rPr lang="cs-CZ" dirty="0" smtClean="0">
                <a:solidFill>
                  <a:srgbClr val="003C69"/>
                </a:solidFill>
              </a:rPr>
              <a:t>Ostrava and </a:t>
            </a:r>
            <a:r>
              <a:rPr lang="cs-CZ" dirty="0" err="1" smtClean="0">
                <a:solidFill>
                  <a:srgbClr val="003C69"/>
                </a:solidFill>
              </a:rPr>
              <a:t>its</a:t>
            </a:r>
            <a:r>
              <a:rPr lang="cs-CZ" dirty="0" smtClean="0">
                <a:solidFill>
                  <a:srgbClr val="003C69"/>
                </a:solidFill>
              </a:rPr>
              <a:t> </a:t>
            </a:r>
            <a:r>
              <a:rPr lang="cs-CZ" dirty="0" err="1" smtClean="0">
                <a:solidFill>
                  <a:srgbClr val="003C69"/>
                </a:solidFill>
              </a:rPr>
              <a:t>surroundings</a:t>
            </a:r>
            <a:r>
              <a:rPr lang="cs-CZ" dirty="0" smtClean="0">
                <a:solidFill>
                  <a:srgbClr val="003C69"/>
                </a:solidFill>
              </a:rPr>
              <a:t> </a:t>
            </a:r>
            <a:r>
              <a:rPr lang="cs-CZ" dirty="0" err="1" smtClean="0">
                <a:solidFill>
                  <a:srgbClr val="003C69"/>
                </a:solidFill>
              </a:rPr>
              <a:t>have</a:t>
            </a:r>
            <a:r>
              <a:rPr lang="cs-CZ" dirty="0" smtClean="0">
                <a:solidFill>
                  <a:srgbClr val="003C69"/>
                </a:solidFill>
              </a:rPr>
              <a:t> </a:t>
            </a:r>
            <a:r>
              <a:rPr lang="cs-CZ" dirty="0" err="1" smtClean="0">
                <a:solidFill>
                  <a:srgbClr val="003C69"/>
                </a:solidFill>
              </a:rPr>
              <a:t>seen</a:t>
            </a:r>
            <a:r>
              <a:rPr lang="cs-CZ" dirty="0" smtClean="0">
                <a:solidFill>
                  <a:srgbClr val="003C69"/>
                </a:solidFill>
              </a:rPr>
              <a:t> a </a:t>
            </a:r>
            <a:r>
              <a:rPr lang="cs-CZ" dirty="0" err="1" smtClean="0">
                <a:solidFill>
                  <a:srgbClr val="003C69"/>
                </a:solidFill>
              </a:rPr>
              <a:t>tremendous</a:t>
            </a:r>
            <a:r>
              <a:rPr lang="cs-CZ" dirty="0" smtClean="0">
                <a:solidFill>
                  <a:srgbClr val="003C69"/>
                </a:solidFill>
              </a:rPr>
              <a:t> </a:t>
            </a:r>
            <a:r>
              <a:rPr lang="cs-CZ" dirty="0" err="1" smtClean="0">
                <a:solidFill>
                  <a:srgbClr val="003C69"/>
                </a:solidFill>
              </a:rPr>
              <a:t>economic</a:t>
            </a:r>
            <a:r>
              <a:rPr lang="cs-CZ" dirty="0" smtClean="0">
                <a:solidFill>
                  <a:srgbClr val="003C69"/>
                </a:solidFill>
              </a:rPr>
              <a:t> boom </a:t>
            </a:r>
            <a:r>
              <a:rPr lang="cs-CZ" dirty="0" err="1" smtClean="0">
                <a:solidFill>
                  <a:srgbClr val="003C69"/>
                </a:solidFill>
              </a:rPr>
              <a:t>with</a:t>
            </a:r>
            <a:r>
              <a:rPr lang="cs-CZ" dirty="0" smtClean="0">
                <a:solidFill>
                  <a:srgbClr val="003C69"/>
                </a:solidFill>
              </a:rPr>
              <a:t> </a:t>
            </a:r>
            <a:r>
              <a:rPr lang="cs-CZ" dirty="0" err="1" smtClean="0">
                <a:solidFill>
                  <a:srgbClr val="003C69"/>
                </a:solidFill>
              </a:rPr>
              <a:t>investment</a:t>
            </a:r>
            <a:r>
              <a:rPr lang="cs-CZ" dirty="0" smtClean="0">
                <a:solidFill>
                  <a:srgbClr val="003C69"/>
                </a:solidFill>
              </a:rPr>
              <a:t> </a:t>
            </a:r>
            <a:r>
              <a:rPr lang="cs-CZ" dirty="0" err="1" smtClean="0">
                <a:solidFill>
                  <a:srgbClr val="003C69"/>
                </a:solidFill>
              </a:rPr>
              <a:t>pouring</a:t>
            </a:r>
            <a:r>
              <a:rPr lang="cs-CZ" dirty="0" smtClean="0">
                <a:solidFill>
                  <a:srgbClr val="003C69"/>
                </a:solidFill>
              </a:rPr>
              <a:t> </a:t>
            </a:r>
            <a:r>
              <a:rPr lang="cs-CZ" dirty="0" err="1" smtClean="0">
                <a:solidFill>
                  <a:srgbClr val="003C69"/>
                </a:solidFill>
              </a:rPr>
              <a:t>into</a:t>
            </a:r>
            <a:r>
              <a:rPr lang="cs-CZ" dirty="0" smtClean="0">
                <a:solidFill>
                  <a:srgbClr val="003C69"/>
                </a:solidFill>
              </a:rPr>
              <a:t> </a:t>
            </a:r>
            <a:r>
              <a:rPr lang="cs-CZ" dirty="0" err="1" smtClean="0">
                <a:solidFill>
                  <a:srgbClr val="003C69"/>
                </a:solidFill>
              </a:rPr>
              <a:t>industrial</a:t>
            </a:r>
            <a:r>
              <a:rPr lang="cs-CZ" dirty="0" smtClean="0">
                <a:solidFill>
                  <a:srgbClr val="003C69"/>
                </a:solidFill>
              </a:rPr>
              <a:t> </a:t>
            </a:r>
            <a:r>
              <a:rPr lang="cs-CZ" dirty="0" err="1" smtClean="0">
                <a:solidFill>
                  <a:srgbClr val="003C69"/>
                </a:solidFill>
              </a:rPr>
              <a:t>parks</a:t>
            </a:r>
            <a:r>
              <a:rPr lang="cs-CZ" dirty="0" smtClean="0">
                <a:solidFill>
                  <a:srgbClr val="003C69"/>
                </a:solidFill>
              </a:rPr>
              <a:t>, </a:t>
            </a:r>
            <a:r>
              <a:rPr lang="cs-CZ" dirty="0" err="1" smtClean="0">
                <a:solidFill>
                  <a:srgbClr val="003C69"/>
                </a:solidFill>
              </a:rPr>
              <a:t>development</a:t>
            </a:r>
            <a:r>
              <a:rPr lang="cs-CZ" dirty="0" smtClean="0">
                <a:solidFill>
                  <a:srgbClr val="003C69"/>
                </a:solidFill>
              </a:rPr>
              <a:t> </a:t>
            </a:r>
            <a:r>
              <a:rPr lang="cs-CZ" dirty="0" err="1" smtClean="0">
                <a:solidFill>
                  <a:srgbClr val="003C69"/>
                </a:solidFill>
              </a:rPr>
              <a:t>projects</a:t>
            </a:r>
            <a:r>
              <a:rPr lang="cs-CZ" dirty="0" smtClean="0">
                <a:solidFill>
                  <a:srgbClr val="003C69"/>
                </a:solidFill>
              </a:rPr>
              <a:t> and </a:t>
            </a:r>
            <a:r>
              <a:rPr lang="cs-CZ" dirty="0" err="1" smtClean="0">
                <a:solidFill>
                  <a:srgbClr val="003C69"/>
                </a:solidFill>
              </a:rPr>
              <a:t>new</a:t>
            </a:r>
            <a:r>
              <a:rPr lang="cs-CZ" dirty="0" smtClean="0">
                <a:solidFill>
                  <a:srgbClr val="003C69"/>
                </a:solidFill>
              </a:rPr>
              <a:t> </a:t>
            </a:r>
            <a:r>
              <a:rPr lang="cs-CZ" dirty="0" err="1" smtClean="0">
                <a:solidFill>
                  <a:srgbClr val="003C69"/>
                </a:solidFill>
              </a:rPr>
              <a:t>hotels</a:t>
            </a:r>
            <a:endParaRPr lang="cs-CZ" dirty="0" smtClean="0">
              <a:solidFill>
                <a:srgbClr val="003C69"/>
              </a:solidFill>
            </a:endParaRPr>
          </a:p>
          <a:p>
            <a:pPr marL="342900" indent="-342900">
              <a:spcBef>
                <a:spcPct val="80000"/>
              </a:spcBef>
              <a:buClr>
                <a:srgbClr val="00ADD0"/>
              </a:buClr>
              <a:buFontTx/>
              <a:buChar char="•"/>
            </a:pPr>
            <a:r>
              <a:rPr lang="en-US" dirty="0" smtClean="0">
                <a:solidFill>
                  <a:srgbClr val="003C69"/>
                </a:solidFill>
              </a:rPr>
              <a:t>Many leading-edge high-tech companies have established themselves in </a:t>
            </a:r>
            <a:r>
              <a:rPr lang="cs-CZ" dirty="0" smtClean="0">
                <a:solidFill>
                  <a:srgbClr val="003C69"/>
                </a:solidFill>
              </a:rPr>
              <a:t> </a:t>
            </a:r>
            <a:r>
              <a:rPr lang="en-US" dirty="0" smtClean="0">
                <a:solidFill>
                  <a:srgbClr val="003C69"/>
                </a:solidFill>
              </a:rPr>
              <a:t>the region producing high-tech products</a:t>
            </a:r>
            <a:endParaRPr lang="cs-CZ" dirty="0" smtClean="0">
              <a:solidFill>
                <a:srgbClr val="003C69"/>
              </a:solidFill>
            </a:endParaRPr>
          </a:p>
          <a:p>
            <a:pPr marL="342900" indent="-342900">
              <a:spcBef>
                <a:spcPct val="80000"/>
              </a:spcBef>
              <a:buClr>
                <a:srgbClr val="00ADD0"/>
              </a:buClr>
              <a:buFontTx/>
              <a:buChar char="•"/>
            </a:pPr>
            <a:r>
              <a:rPr lang="en-US" dirty="0" smtClean="0">
                <a:solidFill>
                  <a:srgbClr val="003C69"/>
                </a:solidFill>
              </a:rPr>
              <a:t>Foreign-owned companies with a local production base are developing research and development facilities locally</a:t>
            </a:r>
            <a:endParaRPr lang="cs-CZ" dirty="0" smtClean="0">
              <a:solidFill>
                <a:srgbClr val="003C69"/>
              </a:solidFill>
            </a:endParaRPr>
          </a:p>
          <a:p>
            <a:pPr marL="0" marR="0" indent="0" algn="l" defTabSz="914400" rtl="0" eaLnBrk="0" fontAlgn="base" latinLnBrk="0" hangingPunct="0">
              <a:lnSpc>
                <a:spcPct val="100000"/>
              </a:lnSpc>
              <a:spcBef>
                <a:spcPct val="80000"/>
              </a:spcBef>
              <a:spcAft>
                <a:spcPct val="0"/>
              </a:spcAft>
              <a:buClr>
                <a:srgbClr val="00ADD0"/>
              </a:buClr>
              <a:buSzTx/>
              <a:buFontTx/>
              <a:buNone/>
              <a:tabLst/>
              <a:defRPr/>
            </a:pPr>
            <a:r>
              <a:rPr lang="cs-CZ" sz="1200" kern="1200" dirty="0" smtClean="0">
                <a:solidFill>
                  <a:schemeClr val="tx1"/>
                </a:solidFill>
                <a:effectLst/>
                <a:latin typeface="Arial" charset="0"/>
                <a:ea typeface="+mn-ea"/>
                <a:cs typeface="+mn-cs"/>
              </a:rPr>
              <a:t>Ve třetím největším českém městě dlouhé roky zavírá provoz jeden průmyslový podnik za druhým. Naposledy to byla před půl rokem ocelárna Vítkovice Steel. Ostrava s 300 tisíci obyvatel se proto má časem proměnit z centra těžkého průmyslu na město moderních technologií</a:t>
            </a:r>
            <a:endParaRPr lang="cs-CZ" dirty="0" smtClean="0"/>
          </a:p>
          <a:p>
            <a:pPr marL="342900" indent="-342900">
              <a:spcBef>
                <a:spcPct val="80000"/>
              </a:spcBef>
              <a:buClr>
                <a:srgbClr val="00ADD0"/>
              </a:buClr>
              <a:buFontTx/>
              <a:buChar char="•"/>
            </a:pPr>
            <a:endParaRPr lang="cs-CZ" dirty="0" smtClean="0">
              <a:solidFill>
                <a:srgbClr val="003C69"/>
              </a:solidFill>
            </a:endParaRPr>
          </a:p>
          <a:p>
            <a:endParaRPr lang="cs-CZ" dirty="0"/>
          </a:p>
        </p:txBody>
      </p:sp>
      <p:sp>
        <p:nvSpPr>
          <p:cNvPr id="4" name="Zástupný symbol pro číslo snímku 3"/>
          <p:cNvSpPr>
            <a:spLocks noGrp="1"/>
          </p:cNvSpPr>
          <p:nvPr>
            <p:ph type="sldNum" sz="quarter" idx="10"/>
          </p:nvPr>
        </p:nvSpPr>
        <p:spPr/>
        <p:txBody>
          <a:bodyPr/>
          <a:lstStyle/>
          <a:p>
            <a:pPr>
              <a:defRPr/>
            </a:pPr>
            <a:fld id="{6F70BE8B-25B7-4187-85F0-39A48EE52961}" type="slidenum">
              <a:rPr lang="cs-CZ" smtClean="0"/>
              <a:pPr>
                <a:defRPr/>
              </a:pPr>
              <a:t>5</a:t>
            </a:fld>
            <a:endParaRPr lang="cs-CZ"/>
          </a:p>
        </p:txBody>
      </p:sp>
    </p:spTree>
    <p:extLst>
      <p:ext uri="{BB962C8B-B14F-4D97-AF65-F5344CB8AC3E}">
        <p14:creationId xmlns:p14="http://schemas.microsoft.com/office/powerpoint/2010/main" val="27377868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17575" y="744538"/>
            <a:ext cx="4962525" cy="3722687"/>
          </a:xfrm>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idx="10"/>
          </p:nvPr>
        </p:nvSpPr>
        <p:spPr/>
        <p:txBody>
          <a:bodyPr/>
          <a:lstStyle/>
          <a:p>
            <a:pPr>
              <a:defRPr/>
            </a:pPr>
            <a:fld id="{80F83377-B156-42BB-B930-FB9A621413C8}" type="slidenum">
              <a:rPr lang="cs-CZ" smtClean="0"/>
              <a:pPr>
                <a:defRPr/>
              </a:pPr>
              <a:t>6</a:t>
            </a:fld>
            <a:endParaRPr lang="cs-CZ"/>
          </a:p>
        </p:txBody>
      </p:sp>
    </p:spTree>
    <p:extLst>
      <p:ext uri="{BB962C8B-B14F-4D97-AF65-F5344CB8AC3E}">
        <p14:creationId xmlns:p14="http://schemas.microsoft.com/office/powerpoint/2010/main" val="30518184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17575" y="744538"/>
            <a:ext cx="4962525" cy="3722687"/>
          </a:xfrm>
        </p:spPr>
      </p:sp>
      <p:sp>
        <p:nvSpPr>
          <p:cNvPr id="3" name="Zástupný symbol pro poznámky 2"/>
          <p:cNvSpPr>
            <a:spLocks noGrp="1"/>
          </p:cNvSpPr>
          <p:nvPr>
            <p:ph type="body" idx="1"/>
          </p:nvPr>
        </p:nvSpPr>
        <p:spPr/>
        <p:txBody>
          <a:bodyPr/>
          <a:lstStyle/>
          <a:p>
            <a:r>
              <a:rPr lang="cs-CZ" sz="1200" kern="1200" dirty="0" smtClean="0">
                <a:solidFill>
                  <a:schemeClr val="tx1"/>
                </a:solidFill>
                <a:effectLst/>
                <a:latin typeface="Arial" charset="0"/>
                <a:ea typeface="+mn-ea"/>
                <a:cs typeface="+mn-cs"/>
              </a:rPr>
              <a:t>Prestižní britský žebříček </a:t>
            </a:r>
            <a:r>
              <a:rPr lang="cs-CZ" sz="1200" kern="1200" dirty="0" err="1" smtClean="0">
                <a:solidFill>
                  <a:schemeClr val="tx1"/>
                </a:solidFill>
                <a:effectLst/>
                <a:latin typeface="Arial" charset="0"/>
                <a:ea typeface="+mn-ea"/>
                <a:cs typeface="+mn-cs"/>
              </a:rPr>
              <a:t>Times</a:t>
            </a:r>
            <a:r>
              <a:rPr lang="cs-CZ" sz="1200" kern="1200" dirty="0" smtClean="0">
                <a:solidFill>
                  <a:schemeClr val="tx1"/>
                </a:solidFill>
                <a:effectLst/>
                <a:latin typeface="Arial" charset="0"/>
                <a:ea typeface="+mn-ea"/>
                <a:cs typeface="+mn-cs"/>
              </a:rPr>
              <a:t> </a:t>
            </a:r>
            <a:r>
              <a:rPr lang="cs-CZ" sz="1200" kern="1200" dirty="0" err="1" smtClean="0">
                <a:solidFill>
                  <a:schemeClr val="tx1"/>
                </a:solidFill>
                <a:effectLst/>
                <a:latin typeface="Arial" charset="0"/>
                <a:ea typeface="+mn-ea"/>
                <a:cs typeface="+mn-cs"/>
              </a:rPr>
              <a:t>Higher</a:t>
            </a:r>
            <a:r>
              <a:rPr lang="cs-CZ" sz="1200" kern="1200" dirty="0" smtClean="0">
                <a:solidFill>
                  <a:schemeClr val="tx1"/>
                </a:solidFill>
                <a:effectLst/>
                <a:latin typeface="Arial" charset="0"/>
                <a:ea typeface="+mn-ea"/>
                <a:cs typeface="+mn-cs"/>
              </a:rPr>
              <a:t> </a:t>
            </a:r>
            <a:r>
              <a:rPr lang="cs-CZ" sz="1200" kern="1200" dirty="0" err="1" smtClean="0">
                <a:solidFill>
                  <a:schemeClr val="tx1"/>
                </a:solidFill>
                <a:effectLst/>
                <a:latin typeface="Arial" charset="0"/>
                <a:ea typeface="+mn-ea"/>
                <a:cs typeface="+mn-cs"/>
              </a:rPr>
              <a:t>Education</a:t>
            </a:r>
            <a:r>
              <a:rPr lang="cs-CZ" sz="1200" kern="1200" dirty="0" smtClean="0">
                <a:solidFill>
                  <a:schemeClr val="tx1"/>
                </a:solidFill>
                <a:effectLst/>
                <a:latin typeface="Arial" charset="0"/>
                <a:ea typeface="+mn-ea"/>
                <a:cs typeface="+mn-cs"/>
              </a:rPr>
              <a:t> před pár dny znovu zveřejnil seznam 200 nejlepších univerzit v Evropě. Jako jediná z České republiky se na 170. místě objevila Vysoká škola báňská Technická univerzita Ostrava. Technická univerzita Ostrava se už podruhé umístila nejlépe ze všech českých univerzit v prestižním světovém žebříčku </a:t>
            </a:r>
            <a:r>
              <a:rPr lang="cs-CZ" sz="1200" kern="1200" dirty="0" err="1" smtClean="0">
                <a:solidFill>
                  <a:schemeClr val="tx1"/>
                </a:solidFill>
                <a:effectLst/>
                <a:latin typeface="Arial" charset="0"/>
                <a:ea typeface="+mn-ea"/>
                <a:cs typeface="+mn-cs"/>
              </a:rPr>
              <a:t>Times</a:t>
            </a:r>
            <a:r>
              <a:rPr lang="cs-CZ" sz="1200" kern="1200" dirty="0" smtClean="0">
                <a:solidFill>
                  <a:schemeClr val="tx1"/>
                </a:solidFill>
                <a:effectLst/>
                <a:latin typeface="Arial" charset="0"/>
                <a:ea typeface="+mn-ea"/>
                <a:cs typeface="+mn-cs"/>
              </a:rPr>
              <a:t> </a:t>
            </a:r>
            <a:r>
              <a:rPr lang="cs-CZ" sz="1200" kern="1200" dirty="0" err="1" smtClean="0">
                <a:solidFill>
                  <a:schemeClr val="tx1"/>
                </a:solidFill>
                <a:effectLst/>
                <a:latin typeface="Arial" charset="0"/>
                <a:ea typeface="+mn-ea"/>
                <a:cs typeface="+mn-cs"/>
              </a:rPr>
              <a:t>Higher</a:t>
            </a:r>
            <a:r>
              <a:rPr lang="cs-CZ" sz="1200" kern="1200" dirty="0" smtClean="0">
                <a:solidFill>
                  <a:schemeClr val="tx1"/>
                </a:solidFill>
                <a:effectLst/>
                <a:latin typeface="Arial" charset="0"/>
                <a:ea typeface="+mn-ea"/>
                <a:cs typeface="+mn-cs"/>
              </a:rPr>
              <a:t> </a:t>
            </a:r>
            <a:r>
              <a:rPr lang="cs-CZ" sz="1200" kern="1200" dirty="0" err="1" smtClean="0">
                <a:solidFill>
                  <a:schemeClr val="tx1"/>
                </a:solidFill>
                <a:effectLst/>
                <a:latin typeface="Arial" charset="0"/>
                <a:ea typeface="+mn-ea"/>
                <a:cs typeface="+mn-cs"/>
              </a:rPr>
              <a:t>Education</a:t>
            </a:r>
            <a:r>
              <a:rPr lang="cs-CZ" sz="1200" kern="1200" dirty="0" smtClean="0">
                <a:solidFill>
                  <a:schemeClr val="tx1"/>
                </a:solidFill>
                <a:effectLst/>
                <a:latin typeface="Arial" charset="0"/>
                <a:ea typeface="+mn-ea"/>
                <a:cs typeface="+mn-cs"/>
              </a:rPr>
              <a:t>.</a:t>
            </a:r>
          </a:p>
          <a:p>
            <a:r>
              <a:rPr lang="cs-CZ" sz="1200" kern="1200" dirty="0" smtClean="0">
                <a:solidFill>
                  <a:schemeClr val="tx1"/>
                </a:solidFill>
                <a:effectLst/>
                <a:latin typeface="Arial" charset="0"/>
                <a:ea typeface="+mn-ea"/>
                <a:cs typeface="+mn-cs"/>
              </a:rPr>
              <a:t> </a:t>
            </a:r>
          </a:p>
          <a:p>
            <a:endParaRPr lang="cs-CZ" dirty="0"/>
          </a:p>
        </p:txBody>
      </p:sp>
      <p:sp>
        <p:nvSpPr>
          <p:cNvPr id="4" name="Zástupný symbol pro číslo snímku 3"/>
          <p:cNvSpPr>
            <a:spLocks noGrp="1"/>
          </p:cNvSpPr>
          <p:nvPr>
            <p:ph type="sldNum" sz="quarter" idx="10"/>
          </p:nvPr>
        </p:nvSpPr>
        <p:spPr/>
        <p:txBody>
          <a:bodyPr/>
          <a:lstStyle/>
          <a:p>
            <a:pPr>
              <a:defRPr/>
            </a:pPr>
            <a:fld id="{6F70BE8B-25B7-4187-85F0-39A48EE52961}" type="slidenum">
              <a:rPr lang="cs-CZ" smtClean="0"/>
              <a:pPr>
                <a:defRPr/>
              </a:pPr>
              <a:t>12</a:t>
            </a:fld>
            <a:endParaRPr lang="cs-CZ"/>
          </a:p>
        </p:txBody>
      </p:sp>
    </p:spTree>
    <p:extLst>
      <p:ext uri="{BB962C8B-B14F-4D97-AF65-F5344CB8AC3E}">
        <p14:creationId xmlns:p14="http://schemas.microsoft.com/office/powerpoint/2010/main" val="31990685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fld id="{9BB74D51-E164-4CDD-ACD7-FDBF59519B3D}" type="slidenum">
              <a:rPr lang="cs-CZ" b="0" smtClean="0">
                <a:solidFill>
                  <a:schemeClr val="tx1"/>
                </a:solidFill>
              </a:rPr>
              <a:pPr eaLnBrk="1" hangingPunct="1"/>
              <a:t>14</a:t>
            </a:fld>
            <a:endParaRPr lang="cs-CZ" b="0" smtClean="0">
              <a:solidFill>
                <a:schemeClr val="tx1"/>
              </a:solidFill>
            </a:endParaRPr>
          </a:p>
        </p:txBody>
      </p:sp>
      <p:sp>
        <p:nvSpPr>
          <p:cNvPr id="60419" name="Rectangle 2"/>
          <p:cNvSpPr>
            <a:spLocks noGrp="1" noRot="1" noChangeAspect="1" noChangeArrowheads="1" noTextEdit="1"/>
          </p:cNvSpPr>
          <p:nvPr>
            <p:ph type="sldImg"/>
          </p:nvPr>
        </p:nvSpPr>
        <p:spPr>
          <a:xfrm>
            <a:off x="917575" y="744538"/>
            <a:ext cx="4962525" cy="3722687"/>
          </a:xfrm>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b="1" u="sng" smtClean="0"/>
              <a:t>Zdroje dat</a:t>
            </a:r>
            <a:r>
              <a:rPr lang="cs-CZ" smtClean="0"/>
              <a:t>: ČSÚ, Úřad práce v Ostravě, Patria.cz</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fld id="{CB92ABA9-7759-438A-AC3F-C058A8B747B6}" type="slidenum">
              <a:rPr lang="cs-CZ" b="0" smtClean="0">
                <a:solidFill>
                  <a:schemeClr val="tx1"/>
                </a:solidFill>
              </a:rPr>
              <a:pPr eaLnBrk="1" hangingPunct="1"/>
              <a:t>15</a:t>
            </a:fld>
            <a:endParaRPr lang="cs-CZ" b="0" smtClean="0">
              <a:solidFill>
                <a:schemeClr val="tx1"/>
              </a:solidFill>
            </a:endParaRPr>
          </a:p>
        </p:txBody>
      </p:sp>
      <p:sp>
        <p:nvSpPr>
          <p:cNvPr id="59395" name="Rectangle 2"/>
          <p:cNvSpPr>
            <a:spLocks noGrp="1" noRot="1" noChangeAspect="1" noChangeArrowheads="1" noTextEdit="1"/>
          </p:cNvSpPr>
          <p:nvPr>
            <p:ph type="sldImg"/>
          </p:nvPr>
        </p:nvSpPr>
        <p:spPr>
          <a:xfrm>
            <a:off x="915988" y="744538"/>
            <a:ext cx="4965700" cy="3724275"/>
          </a:xfrm>
          <a:ln/>
        </p:spPr>
      </p:sp>
      <p:sp>
        <p:nvSpPr>
          <p:cNvPr id="59396"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fld id="{CB92ABA9-7759-438A-AC3F-C058A8B747B6}" type="slidenum">
              <a:rPr lang="cs-CZ" b="0" smtClean="0">
                <a:solidFill>
                  <a:schemeClr val="tx1"/>
                </a:solidFill>
              </a:rPr>
              <a:pPr eaLnBrk="1" hangingPunct="1"/>
              <a:t>16</a:t>
            </a:fld>
            <a:endParaRPr lang="cs-CZ" b="0" smtClean="0">
              <a:solidFill>
                <a:schemeClr val="tx1"/>
              </a:solidFill>
            </a:endParaRPr>
          </a:p>
        </p:txBody>
      </p:sp>
      <p:sp>
        <p:nvSpPr>
          <p:cNvPr id="59395" name="Rectangle 2"/>
          <p:cNvSpPr>
            <a:spLocks noGrp="1" noRot="1" noChangeAspect="1" noChangeArrowheads="1" noTextEdit="1"/>
          </p:cNvSpPr>
          <p:nvPr>
            <p:ph type="sldImg"/>
          </p:nvPr>
        </p:nvSpPr>
        <p:spPr>
          <a:xfrm>
            <a:off x="915988" y="744538"/>
            <a:ext cx="4965700" cy="3724275"/>
          </a:xfrm>
          <a:ln/>
        </p:spPr>
      </p:sp>
      <p:sp>
        <p:nvSpPr>
          <p:cNvPr id="59396"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fld id="{9BDD2ADE-1F2B-4180-A8D0-21E926B59758}" type="slidenum">
              <a:rPr lang="cs-CZ" b="0" smtClean="0">
                <a:solidFill>
                  <a:schemeClr val="tx1"/>
                </a:solidFill>
              </a:rPr>
              <a:pPr eaLnBrk="1" hangingPunct="1"/>
              <a:t>24</a:t>
            </a:fld>
            <a:endParaRPr lang="cs-CZ" b="0" smtClean="0">
              <a:solidFill>
                <a:schemeClr val="tx1"/>
              </a:solidFill>
            </a:endParaRPr>
          </a:p>
        </p:txBody>
      </p:sp>
      <p:sp>
        <p:nvSpPr>
          <p:cNvPr id="61443" name="Rectangle 7"/>
          <p:cNvSpPr txBox="1">
            <a:spLocks noGrp="1" noChangeArrowheads="1"/>
          </p:cNvSpPr>
          <p:nvPr/>
        </p:nvSpPr>
        <p:spPr bwMode="auto">
          <a:xfrm>
            <a:off x="3849688" y="9429750"/>
            <a:ext cx="29464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95" tIns="45747" rIns="91495" bIns="45747" anchor="b"/>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algn="r" eaLnBrk="1" hangingPunct="1">
              <a:spcBef>
                <a:spcPct val="0"/>
              </a:spcBef>
            </a:pPr>
            <a:fld id="{DFF59535-6FA7-4501-8FE9-78BDF494D4A3}" type="slidenum">
              <a:rPr lang="cs-CZ" sz="1200" b="0">
                <a:solidFill>
                  <a:schemeClr val="tx1"/>
                </a:solidFill>
              </a:rPr>
              <a:pPr algn="r" eaLnBrk="1" hangingPunct="1">
                <a:spcBef>
                  <a:spcPct val="0"/>
                </a:spcBef>
              </a:pPr>
              <a:t>24</a:t>
            </a:fld>
            <a:endParaRPr lang="cs-CZ" sz="1200" b="0">
              <a:solidFill>
                <a:schemeClr val="tx1"/>
              </a:solidFill>
            </a:endParaRPr>
          </a:p>
        </p:txBody>
      </p:sp>
      <p:sp>
        <p:nvSpPr>
          <p:cNvPr id="61444" name="Rectangle 2"/>
          <p:cNvSpPr>
            <a:spLocks noGrp="1" noRot="1" noChangeAspect="1" noChangeArrowheads="1" noTextEdit="1"/>
          </p:cNvSpPr>
          <p:nvPr>
            <p:ph type="sldImg"/>
          </p:nvPr>
        </p:nvSpPr>
        <p:spPr>
          <a:xfrm>
            <a:off x="917575" y="744538"/>
            <a:ext cx="4962525" cy="3722687"/>
          </a:xfrm>
          <a:ln/>
        </p:spPr>
      </p:sp>
      <p:sp>
        <p:nvSpPr>
          <p:cNvPr id="6144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95" tIns="45747" rIns="91495" bIns="45747"/>
          <a:lstStyle/>
          <a:p>
            <a:pPr eaLnBrk="1" hangingPunct="1"/>
            <a:endParaRPr lang="cs-CZ"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DEC403A-7EF7-4160-87D2-3A293D05A0D7}" type="slidenum">
              <a:rPr lang="cs-CZ"/>
              <a:pPr fontAlgn="base">
                <a:spcBef>
                  <a:spcPct val="0"/>
                </a:spcBef>
                <a:spcAft>
                  <a:spcPct val="0"/>
                </a:spcAft>
              </a:pPr>
              <a:t>28</a:t>
            </a:fld>
            <a:endParaRPr lang="cs-CZ"/>
          </a:p>
        </p:txBody>
      </p:sp>
      <p:sp>
        <p:nvSpPr>
          <p:cNvPr id="16386" name="Rectangle 2"/>
          <p:cNvSpPr>
            <a:spLocks noGrp="1" noRot="1" noChangeAspect="1" noChangeArrowheads="1" noTextEdit="1"/>
          </p:cNvSpPr>
          <p:nvPr>
            <p:ph type="sldImg"/>
          </p:nvPr>
        </p:nvSpPr>
        <p:spPr bwMode="auto">
          <a:xfrm>
            <a:off x="915988" y="744538"/>
            <a:ext cx="4965700" cy="3724275"/>
          </a:xfrm>
          <a:noFill/>
          <a:ln>
            <a:solidFill>
              <a:srgbClr val="000000"/>
            </a:solidFill>
            <a:miter lim="800000"/>
            <a:headEnd/>
            <a:tailEnd/>
          </a:ln>
        </p:spPr>
      </p:sp>
      <p:sp>
        <p:nvSpPr>
          <p:cNvPr id="1638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Kliknutím lze upravit styl předlohy.</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275FAE3A-7EB1-4094-938D-3A19622C0A95}" type="slidenum">
              <a:rPr lang="cs-CZ"/>
              <a:pPr>
                <a:defRPr/>
              </a:pPr>
              <a:t>‹#›</a:t>
            </a:fld>
            <a:endParaRPr lang="cs-CZ"/>
          </a:p>
        </p:txBody>
      </p:sp>
    </p:spTree>
    <p:extLst>
      <p:ext uri="{BB962C8B-B14F-4D97-AF65-F5344CB8AC3E}">
        <p14:creationId xmlns:p14="http://schemas.microsoft.com/office/powerpoint/2010/main" val="2498860167"/>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407E955F-DDCA-4960-9813-30D7B036AE96}" type="slidenum">
              <a:rPr lang="cs-CZ"/>
              <a:pPr>
                <a:defRPr/>
              </a:pPr>
              <a:t>‹#›</a:t>
            </a:fld>
            <a:endParaRPr lang="cs-CZ"/>
          </a:p>
        </p:txBody>
      </p:sp>
    </p:spTree>
    <p:extLst>
      <p:ext uri="{BB962C8B-B14F-4D97-AF65-F5344CB8AC3E}">
        <p14:creationId xmlns:p14="http://schemas.microsoft.com/office/powerpoint/2010/main" val="3511326508"/>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CF75E3EC-C0DE-40B1-AF03-EE87283F6AD1}" type="slidenum">
              <a:rPr lang="cs-CZ"/>
              <a:pPr>
                <a:defRPr/>
              </a:pPr>
              <a:t>‹#›</a:t>
            </a:fld>
            <a:endParaRPr lang="cs-CZ"/>
          </a:p>
        </p:txBody>
      </p:sp>
    </p:spTree>
    <p:extLst>
      <p:ext uri="{BB962C8B-B14F-4D97-AF65-F5344CB8AC3E}">
        <p14:creationId xmlns:p14="http://schemas.microsoft.com/office/powerpoint/2010/main" val="2005977040"/>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457200" y="274638"/>
            <a:ext cx="8229600" cy="5851525"/>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a:p>
        </p:txBody>
      </p:sp>
      <p:sp>
        <p:nvSpPr>
          <p:cNvPr id="4" name="Rectangle 5"/>
          <p:cNvSpPr>
            <a:spLocks noGrp="1" noChangeArrowheads="1"/>
          </p:cNvSpPr>
          <p:nvPr>
            <p:ph type="ftr" sz="quarter" idx="11"/>
          </p:nvPr>
        </p:nvSpPr>
        <p:spPr>
          <a:ln/>
        </p:spPr>
        <p:txBody>
          <a:bodyPr/>
          <a:lstStyle>
            <a:lvl1pPr>
              <a:defRPr/>
            </a:lvl1pPr>
          </a:lstStyle>
          <a:p>
            <a:pPr>
              <a:defRPr/>
            </a:pPr>
            <a:endParaRPr lang="cs-CZ"/>
          </a:p>
        </p:txBody>
      </p:sp>
      <p:sp>
        <p:nvSpPr>
          <p:cNvPr id="5" name="Rectangle 6"/>
          <p:cNvSpPr>
            <a:spLocks noGrp="1" noChangeArrowheads="1"/>
          </p:cNvSpPr>
          <p:nvPr>
            <p:ph type="sldNum" sz="quarter" idx="12"/>
          </p:nvPr>
        </p:nvSpPr>
        <p:spPr>
          <a:ln/>
        </p:spPr>
        <p:txBody>
          <a:bodyPr/>
          <a:lstStyle>
            <a:lvl1pPr>
              <a:defRPr/>
            </a:lvl1pPr>
          </a:lstStyle>
          <a:p>
            <a:pPr>
              <a:defRPr/>
            </a:pPr>
            <a:fld id="{26B50B28-DB24-43F7-AEA6-B8CE5B953274}" type="slidenum">
              <a:rPr lang="cs-CZ"/>
              <a:pPr>
                <a:defRPr/>
              </a:pPr>
              <a:t>‹#›</a:t>
            </a:fld>
            <a:endParaRPr lang="cs-CZ"/>
          </a:p>
        </p:txBody>
      </p:sp>
    </p:spTree>
    <p:extLst>
      <p:ext uri="{BB962C8B-B14F-4D97-AF65-F5344CB8AC3E}">
        <p14:creationId xmlns:p14="http://schemas.microsoft.com/office/powerpoint/2010/main" val="2778939115"/>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chartAndTx" preserve="1">
  <p:cSld name="Nadpis, graf a text">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smtClean="0"/>
              <a:t>Kliknutím lze upravit styl.</a:t>
            </a:r>
            <a:endParaRPr lang="cs-CZ"/>
          </a:p>
        </p:txBody>
      </p:sp>
      <p:sp>
        <p:nvSpPr>
          <p:cNvPr id="3" name="Zástupný symbol pro graf 2"/>
          <p:cNvSpPr>
            <a:spLocks noGrp="1"/>
          </p:cNvSpPr>
          <p:nvPr>
            <p:ph type="chart" sz="half" idx="1"/>
          </p:nvPr>
        </p:nvSpPr>
        <p:spPr>
          <a:xfrm>
            <a:off x="457200" y="1600200"/>
            <a:ext cx="4038600" cy="4525963"/>
          </a:xfrm>
        </p:spPr>
        <p:txBody>
          <a:bodyPr/>
          <a:lstStyle/>
          <a:p>
            <a:pPr lvl="0"/>
            <a:endParaRPr lang="cs-CZ" noProof="0" smtClean="0"/>
          </a:p>
        </p:txBody>
      </p:sp>
      <p:sp>
        <p:nvSpPr>
          <p:cNvPr id="4" name="Zástupný symbol pro text 3"/>
          <p:cNvSpPr>
            <a:spLocks noGrp="1"/>
          </p:cNvSpPr>
          <p:nvPr>
            <p:ph type="body" sz="half" idx="2"/>
          </p:nvPr>
        </p:nvSpPr>
        <p:spPr>
          <a:xfrm>
            <a:off x="4648200" y="1600200"/>
            <a:ext cx="4038600" cy="4525963"/>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3EF4BB1B-9340-4040-ABC8-27BE5B69887A}" type="slidenum">
              <a:rPr lang="cs-CZ"/>
              <a:pPr>
                <a:defRPr/>
              </a:pPr>
              <a:t>‹#›</a:t>
            </a:fld>
            <a:endParaRPr lang="cs-CZ"/>
          </a:p>
        </p:txBody>
      </p:sp>
    </p:spTree>
    <p:extLst>
      <p:ext uri="{BB962C8B-B14F-4D97-AF65-F5344CB8AC3E}">
        <p14:creationId xmlns:p14="http://schemas.microsoft.com/office/powerpoint/2010/main" val="2299364245"/>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cSld name="Nadpis, text a klipart">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smtClean="0"/>
              <a:t>Kliknutím lze upravit styl.</a:t>
            </a:r>
            <a:endParaRPr lang="cs-CZ"/>
          </a:p>
        </p:txBody>
      </p:sp>
      <p:sp>
        <p:nvSpPr>
          <p:cNvPr id="3" name="Zástupný symbol pro text 2"/>
          <p:cNvSpPr>
            <a:spLocks noGrp="1"/>
          </p:cNvSpPr>
          <p:nvPr>
            <p:ph type="body" sz="half" idx="1"/>
          </p:nvPr>
        </p:nvSpPr>
        <p:spPr>
          <a:xfrm>
            <a:off x="457200" y="1600200"/>
            <a:ext cx="4038600" cy="4525963"/>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klipart 3"/>
          <p:cNvSpPr>
            <a:spLocks noGrp="1"/>
          </p:cNvSpPr>
          <p:nvPr>
            <p:ph type="clipArt" sz="half" idx="2"/>
          </p:nvPr>
        </p:nvSpPr>
        <p:spPr>
          <a:xfrm>
            <a:off x="4648200" y="1600200"/>
            <a:ext cx="4038600" cy="4525963"/>
          </a:xfrm>
        </p:spPr>
        <p:txBody>
          <a:bodyPr/>
          <a:lstStyle/>
          <a:p>
            <a:endParaRPr lang="cs-CZ"/>
          </a:p>
        </p:txBody>
      </p:sp>
      <p:sp>
        <p:nvSpPr>
          <p:cNvPr id="5" name="Zástupný symbol pro datum 4"/>
          <p:cNvSpPr>
            <a:spLocks noGrp="1"/>
          </p:cNvSpPr>
          <p:nvPr>
            <p:ph type="dt" sz="half" idx="10"/>
          </p:nvPr>
        </p:nvSpPr>
        <p:spPr>
          <a:xfrm>
            <a:off x="457200" y="6245225"/>
            <a:ext cx="2133600" cy="476250"/>
          </a:xfrm>
        </p:spPr>
        <p:txBody>
          <a:bodyPr/>
          <a:lstStyle>
            <a:lvl1pPr>
              <a:defRPr/>
            </a:lvl1pPr>
          </a:lstStyle>
          <a:p>
            <a:endParaRPr lang="cs-CZ" altLang="cs-CZ"/>
          </a:p>
        </p:txBody>
      </p:sp>
      <p:sp>
        <p:nvSpPr>
          <p:cNvPr id="6" name="Zástupný symbol pro zápatí 5"/>
          <p:cNvSpPr>
            <a:spLocks noGrp="1"/>
          </p:cNvSpPr>
          <p:nvPr>
            <p:ph type="ftr" sz="quarter" idx="11"/>
          </p:nvPr>
        </p:nvSpPr>
        <p:spPr>
          <a:xfrm>
            <a:off x="3124200" y="6245225"/>
            <a:ext cx="2895600" cy="476250"/>
          </a:xfrm>
        </p:spPr>
        <p:txBody>
          <a:bodyPr/>
          <a:lstStyle>
            <a:lvl1pPr>
              <a:defRPr/>
            </a:lvl1pPr>
          </a:lstStyle>
          <a:p>
            <a:endParaRPr lang="cs-CZ" altLang="cs-CZ"/>
          </a:p>
        </p:txBody>
      </p:sp>
      <p:sp>
        <p:nvSpPr>
          <p:cNvPr id="7" name="Zástupný symbol pro číslo snímku 6"/>
          <p:cNvSpPr>
            <a:spLocks noGrp="1"/>
          </p:cNvSpPr>
          <p:nvPr>
            <p:ph type="sldNum" sz="quarter" idx="12"/>
          </p:nvPr>
        </p:nvSpPr>
        <p:spPr>
          <a:xfrm>
            <a:off x="6553200" y="6245225"/>
            <a:ext cx="2133600" cy="476250"/>
          </a:xfrm>
        </p:spPr>
        <p:txBody>
          <a:bodyPr/>
          <a:lstStyle>
            <a:lvl1pPr>
              <a:defRPr/>
            </a:lvl1pPr>
          </a:lstStyle>
          <a:p>
            <a:fld id="{AB605606-CCBB-4B4A-AF23-67C39EDF9F49}" type="slidenum">
              <a:rPr lang="cs-CZ" altLang="cs-CZ"/>
              <a:pPr/>
              <a:t>‹#›</a:t>
            </a:fld>
            <a:endParaRPr lang="cs-CZ" altLang="cs-CZ"/>
          </a:p>
        </p:txBody>
      </p:sp>
    </p:spTree>
    <p:extLst>
      <p:ext uri="{BB962C8B-B14F-4D97-AF65-F5344CB8AC3E}">
        <p14:creationId xmlns:p14="http://schemas.microsoft.com/office/powerpoint/2010/main" val="5848764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900AE8B6-D155-4417-8DE1-9F4180E75ABC}" type="slidenum">
              <a:rPr lang="cs-CZ"/>
              <a:pPr>
                <a:defRPr/>
              </a:pPr>
              <a:t>‹#›</a:t>
            </a:fld>
            <a:endParaRPr lang="cs-CZ"/>
          </a:p>
        </p:txBody>
      </p:sp>
    </p:spTree>
    <p:extLst>
      <p:ext uri="{BB962C8B-B14F-4D97-AF65-F5344CB8AC3E}">
        <p14:creationId xmlns:p14="http://schemas.microsoft.com/office/powerpoint/2010/main" val="2936090538"/>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Kliknutím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F66C24AF-5FD3-4551-A684-4B50CD87313C}" type="slidenum">
              <a:rPr lang="cs-CZ"/>
              <a:pPr>
                <a:defRPr/>
              </a:pPr>
              <a:t>‹#›</a:t>
            </a:fld>
            <a:endParaRPr lang="cs-CZ"/>
          </a:p>
        </p:txBody>
      </p:sp>
    </p:spTree>
    <p:extLst>
      <p:ext uri="{BB962C8B-B14F-4D97-AF65-F5344CB8AC3E}">
        <p14:creationId xmlns:p14="http://schemas.microsoft.com/office/powerpoint/2010/main" val="2993975260"/>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815DC32B-B81E-4C92-B0BE-EFD25FE916D4}" type="slidenum">
              <a:rPr lang="cs-CZ"/>
              <a:pPr>
                <a:defRPr/>
              </a:pPr>
              <a:t>‹#›</a:t>
            </a:fld>
            <a:endParaRPr lang="cs-CZ"/>
          </a:p>
        </p:txBody>
      </p:sp>
    </p:spTree>
    <p:extLst>
      <p:ext uri="{BB962C8B-B14F-4D97-AF65-F5344CB8AC3E}">
        <p14:creationId xmlns:p14="http://schemas.microsoft.com/office/powerpoint/2010/main" val="1524284914"/>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a:defRPr/>
            </a:pPr>
            <a:endParaRPr lang="cs-CZ"/>
          </a:p>
        </p:txBody>
      </p:sp>
      <p:sp>
        <p:nvSpPr>
          <p:cNvPr id="8" name="Rectangle 5"/>
          <p:cNvSpPr>
            <a:spLocks noGrp="1" noChangeArrowheads="1"/>
          </p:cNvSpPr>
          <p:nvPr>
            <p:ph type="ftr" sz="quarter" idx="11"/>
          </p:nvPr>
        </p:nvSpPr>
        <p:spPr>
          <a:ln/>
        </p:spPr>
        <p:txBody>
          <a:bodyPr/>
          <a:lstStyle>
            <a:lvl1pPr>
              <a:defRPr/>
            </a:lvl1pPr>
          </a:lstStyle>
          <a:p>
            <a:pPr>
              <a:defRPr/>
            </a:pPr>
            <a:endParaRPr lang="cs-CZ"/>
          </a:p>
        </p:txBody>
      </p:sp>
      <p:sp>
        <p:nvSpPr>
          <p:cNvPr id="9" name="Rectangle 6"/>
          <p:cNvSpPr>
            <a:spLocks noGrp="1" noChangeArrowheads="1"/>
          </p:cNvSpPr>
          <p:nvPr>
            <p:ph type="sldNum" sz="quarter" idx="12"/>
          </p:nvPr>
        </p:nvSpPr>
        <p:spPr>
          <a:ln/>
        </p:spPr>
        <p:txBody>
          <a:bodyPr/>
          <a:lstStyle>
            <a:lvl1pPr>
              <a:defRPr/>
            </a:lvl1pPr>
          </a:lstStyle>
          <a:p>
            <a:pPr>
              <a:defRPr/>
            </a:pPr>
            <a:fld id="{54146BC8-B73F-4FF3-B6C5-E3E8346DD977}" type="slidenum">
              <a:rPr lang="cs-CZ"/>
              <a:pPr>
                <a:defRPr/>
              </a:pPr>
              <a:t>‹#›</a:t>
            </a:fld>
            <a:endParaRPr lang="cs-CZ"/>
          </a:p>
        </p:txBody>
      </p:sp>
    </p:spTree>
    <p:extLst>
      <p:ext uri="{BB962C8B-B14F-4D97-AF65-F5344CB8AC3E}">
        <p14:creationId xmlns:p14="http://schemas.microsoft.com/office/powerpoint/2010/main" val="3976784763"/>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a:p>
        </p:txBody>
      </p:sp>
      <p:sp>
        <p:nvSpPr>
          <p:cNvPr id="4" name="Rectangle 5"/>
          <p:cNvSpPr>
            <a:spLocks noGrp="1" noChangeArrowheads="1"/>
          </p:cNvSpPr>
          <p:nvPr>
            <p:ph type="ftr" sz="quarter" idx="11"/>
          </p:nvPr>
        </p:nvSpPr>
        <p:spPr>
          <a:ln/>
        </p:spPr>
        <p:txBody>
          <a:bodyPr/>
          <a:lstStyle>
            <a:lvl1pPr>
              <a:defRPr/>
            </a:lvl1pPr>
          </a:lstStyle>
          <a:p>
            <a:pPr>
              <a:defRPr/>
            </a:pPr>
            <a:endParaRPr lang="cs-CZ"/>
          </a:p>
        </p:txBody>
      </p:sp>
      <p:sp>
        <p:nvSpPr>
          <p:cNvPr id="5" name="Rectangle 6"/>
          <p:cNvSpPr>
            <a:spLocks noGrp="1" noChangeArrowheads="1"/>
          </p:cNvSpPr>
          <p:nvPr>
            <p:ph type="sldNum" sz="quarter" idx="12"/>
          </p:nvPr>
        </p:nvSpPr>
        <p:spPr>
          <a:ln/>
        </p:spPr>
        <p:txBody>
          <a:bodyPr/>
          <a:lstStyle>
            <a:lvl1pPr>
              <a:defRPr/>
            </a:lvl1pPr>
          </a:lstStyle>
          <a:p>
            <a:pPr>
              <a:defRPr/>
            </a:pPr>
            <a:fld id="{DF1E3F30-F145-428A-8FDE-544246FF0D75}" type="slidenum">
              <a:rPr lang="cs-CZ"/>
              <a:pPr>
                <a:defRPr/>
              </a:pPr>
              <a:t>‹#›</a:t>
            </a:fld>
            <a:endParaRPr lang="cs-CZ"/>
          </a:p>
        </p:txBody>
      </p:sp>
    </p:spTree>
    <p:extLst>
      <p:ext uri="{BB962C8B-B14F-4D97-AF65-F5344CB8AC3E}">
        <p14:creationId xmlns:p14="http://schemas.microsoft.com/office/powerpoint/2010/main" val="2317709692"/>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p>
        </p:txBody>
      </p:sp>
      <p:sp>
        <p:nvSpPr>
          <p:cNvPr id="3" name="Rectangle 5"/>
          <p:cNvSpPr>
            <a:spLocks noGrp="1" noChangeArrowheads="1"/>
          </p:cNvSpPr>
          <p:nvPr>
            <p:ph type="ftr" sz="quarter" idx="11"/>
          </p:nvPr>
        </p:nvSpPr>
        <p:spPr>
          <a:ln/>
        </p:spPr>
        <p:txBody>
          <a:bodyPr/>
          <a:lstStyle>
            <a:lvl1pPr>
              <a:defRPr/>
            </a:lvl1pPr>
          </a:lstStyle>
          <a:p>
            <a:pPr>
              <a:defRPr/>
            </a:pPr>
            <a:endParaRPr lang="cs-CZ"/>
          </a:p>
        </p:txBody>
      </p:sp>
      <p:sp>
        <p:nvSpPr>
          <p:cNvPr id="4" name="Rectangle 6"/>
          <p:cNvSpPr>
            <a:spLocks noGrp="1" noChangeArrowheads="1"/>
          </p:cNvSpPr>
          <p:nvPr>
            <p:ph type="sldNum" sz="quarter" idx="12"/>
          </p:nvPr>
        </p:nvSpPr>
        <p:spPr>
          <a:ln/>
        </p:spPr>
        <p:txBody>
          <a:bodyPr/>
          <a:lstStyle>
            <a:lvl1pPr>
              <a:defRPr/>
            </a:lvl1pPr>
          </a:lstStyle>
          <a:p>
            <a:pPr>
              <a:defRPr/>
            </a:pPr>
            <a:fld id="{EDC639AB-8E1A-49E6-9F11-B3A603DF1C3E}" type="slidenum">
              <a:rPr lang="cs-CZ"/>
              <a:pPr>
                <a:defRPr/>
              </a:pPr>
              <a:t>‹#›</a:t>
            </a:fld>
            <a:endParaRPr lang="cs-CZ"/>
          </a:p>
        </p:txBody>
      </p:sp>
    </p:spTree>
    <p:extLst>
      <p:ext uri="{BB962C8B-B14F-4D97-AF65-F5344CB8AC3E}">
        <p14:creationId xmlns:p14="http://schemas.microsoft.com/office/powerpoint/2010/main" val="1518737099"/>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45909D5A-C873-42F9-ACFA-67EDFF3FB730}" type="slidenum">
              <a:rPr lang="cs-CZ"/>
              <a:pPr>
                <a:defRPr/>
              </a:pPr>
              <a:t>‹#›</a:t>
            </a:fld>
            <a:endParaRPr lang="cs-CZ"/>
          </a:p>
        </p:txBody>
      </p:sp>
    </p:spTree>
    <p:extLst>
      <p:ext uri="{BB962C8B-B14F-4D97-AF65-F5344CB8AC3E}">
        <p14:creationId xmlns:p14="http://schemas.microsoft.com/office/powerpoint/2010/main" val="1811843893"/>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4E2322AC-60B9-4CCD-8134-6BA741C8DCAB}" type="slidenum">
              <a:rPr lang="cs-CZ"/>
              <a:pPr>
                <a:defRPr/>
              </a:pPr>
              <a:t>‹#›</a:t>
            </a:fld>
            <a:endParaRPr lang="cs-CZ"/>
          </a:p>
        </p:txBody>
      </p:sp>
    </p:spTree>
    <p:extLst>
      <p:ext uri="{BB962C8B-B14F-4D97-AF65-F5344CB8AC3E}">
        <p14:creationId xmlns:p14="http://schemas.microsoft.com/office/powerpoint/2010/main" val="3543860043"/>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cs-CZ" smtClean="0"/>
              <a:t>Klepnutím lze upravit styl předlohy nadpisů.</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400" b="0">
                <a:solidFill>
                  <a:schemeClr val="tx1"/>
                </a:solidFill>
              </a:defRPr>
            </a:lvl1pPr>
          </a:lstStyle>
          <a:p>
            <a:pPr>
              <a:defRPr/>
            </a:pPr>
            <a:endParaRPr lang="cs-CZ"/>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defRPr sz="1400" b="0">
                <a:solidFill>
                  <a:schemeClr val="tx1"/>
                </a:solidFill>
              </a:defRPr>
            </a:lvl1pPr>
          </a:lstStyle>
          <a:p>
            <a:pPr>
              <a:defRPr/>
            </a:pPr>
            <a:endParaRPr lang="cs-CZ"/>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400" b="0">
                <a:solidFill>
                  <a:schemeClr val="tx1"/>
                </a:solidFill>
              </a:defRPr>
            </a:lvl1pPr>
          </a:lstStyle>
          <a:p>
            <a:pPr>
              <a:defRPr/>
            </a:pPr>
            <a:fld id="{975DDB88-44AC-428D-834A-E1C15709017F}" type="slidenum">
              <a:rPr lang="cs-CZ"/>
              <a:pPr>
                <a:defRPr/>
              </a:pPr>
              <a:t>‹#›</a:t>
            </a:fld>
            <a:endParaRPr 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spd="slow">
    <p:push dir="u"/>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4.jpg"/></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5.jpeg"/><Relationship Id="rId7"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26.jpeg"/><Relationship Id="rId4" Type="http://schemas.openxmlformats.org/officeDocument/2006/relationships/hyperlink" Target="http://www.google.com/url?sa=i&amp;rct=j&amp;q=&amp;esrc=s&amp;frm=1&amp;source=images&amp;cd=&amp;cad=rja&amp;docid=nzy95A62peCIjM&amp;tbnid=ZZdKJWNyOCl16M:&amp;ved=0CAUQjRw&amp;url=http://iphoneroot.com/apples-supplier-pegatron-violates-labor-rights/&amp;ei=QlkkUoDJD8LEtQbXnIHIDg&amp;bvm=bv.51495398,d.ZGU&amp;psig=AFQjCNFdy1zbwOM14xv9vYdpS-3z_7RpeQ&amp;ust=1378200252185889"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jpeg"/><Relationship Id="rId7" Type="http://schemas.openxmlformats.org/officeDocument/2006/relationships/image" Target="../media/image42.png"/><Relationship Id="rId2" Type="http://schemas.openxmlformats.org/officeDocument/2006/relationships/image" Target="../media/image37.jpg"/><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4.jpe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50.jpeg"/><Relationship Id="rId4" Type="http://schemas.openxmlformats.org/officeDocument/2006/relationships/hyperlink" Target="https://www.ostrava.cz/cs/podnikatel-investor/proc-ostrava/proc-ostrava/THINKOSTRAVA_english_finalverze.pdf"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55.jpeg"/><Relationship Id="rId2" Type="http://schemas.openxmlformats.org/officeDocument/2006/relationships/image" Target="../media/image51.jpeg"/><Relationship Id="rId1" Type="http://schemas.openxmlformats.org/officeDocument/2006/relationships/slideLayout" Target="../slideLayouts/slideLayout13.xml"/><Relationship Id="rId6" Type="http://schemas.openxmlformats.org/officeDocument/2006/relationships/image" Target="../media/image54.jpeg"/><Relationship Id="rId5" Type="http://schemas.openxmlformats.org/officeDocument/2006/relationships/image" Target="../media/image53.tiff"/><Relationship Id="rId4" Type="http://schemas.openxmlformats.org/officeDocument/2006/relationships/image" Target="../media/image52.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s://hrusov.ostrava.cz/"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31.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61.jpeg"/><Relationship Id="rId2" Type="http://schemas.openxmlformats.org/officeDocument/2006/relationships/image" Target="../media/image5.png"/><Relationship Id="rId1" Type="http://schemas.openxmlformats.org/officeDocument/2006/relationships/slideLayout" Target="../slideLayouts/slideLayout13.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5.png"/><Relationship Id="rId7" Type="http://schemas.openxmlformats.org/officeDocument/2006/relationships/image" Target="../media/image67.jpeg"/><Relationship Id="rId2" Type="http://schemas.openxmlformats.org/officeDocument/2006/relationships/image" Target="../media/image63.jpeg"/><Relationship Id="rId1" Type="http://schemas.openxmlformats.org/officeDocument/2006/relationships/slideLayout" Target="../slideLayouts/slideLayout12.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3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71.jpeg"/><Relationship Id="rId7" Type="http://schemas.openxmlformats.org/officeDocument/2006/relationships/image" Target="../media/image75.jpeg"/><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3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76.jpeg"/><Relationship Id="rId7" Type="http://schemas.openxmlformats.org/officeDocument/2006/relationships/image" Target="../media/image78.jpe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77.jpeg"/><Relationship Id="rId4" Type="http://schemas.microsoft.com/office/2007/relationships/hdphoto" Target="../media/hdphoto3.wdp"/></Relationships>
</file>

<file path=ppt/slides/_rels/slide38.xml.rels><?xml version="1.0" encoding="UTF-8" standalone="yes"?>
<Relationships xmlns="http://schemas.openxmlformats.org/package/2006/relationships"><Relationship Id="rId8" Type="http://schemas.openxmlformats.org/officeDocument/2006/relationships/hyperlink" Target="http://www.google.cz/url?sa=i&amp;rct=j&amp;q=&amp;esrc=s&amp;source=images&amp;cd=&amp;cad=rja&amp;uact=8&amp;ved=0ahUKEwj8odjmiJjMAhVD2RoKHY_RC3IQjRwIBw&amp;url=http://www.k4.cz/obchodni-a-zabavni-centrum-nova-karolina/t1061&amp;bvm=bv.119745492,d.bGs&amp;psig=AFQjCNEugNsbftrU-_yxZiZg-xWqfSad5g&amp;ust=1461064815991682" TargetMode="External"/><Relationship Id="rId3" Type="http://schemas.openxmlformats.org/officeDocument/2006/relationships/hyperlink" Target="http://www.google.cz/url?sa=i&amp;rct=j&amp;q=&amp;esrc=s&amp;source=images&amp;cd=&amp;cad=rja&amp;uact=8&amp;ved=0ahUKEwjf3-q0rprMAhUDMBoKHRvYAUIQjRwIBw&amp;url=http://www.asb-portal.cz/architektura/projekty/forum-nova-karolina&amp;bvm=bv.119745492,d.bGs&amp;psig=AFQjCNFXMgv6_cR5PCy4Gwit9nzbFDaN9A&amp;ust=1461142429136005" TargetMode="External"/><Relationship Id="rId7" Type="http://schemas.microsoft.com/office/2007/relationships/hdphoto" Target="../media/hdphoto6.wdp"/><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80.jpeg"/><Relationship Id="rId11" Type="http://schemas.openxmlformats.org/officeDocument/2006/relationships/image" Target="../media/image82.jpeg"/><Relationship Id="rId5" Type="http://schemas.openxmlformats.org/officeDocument/2006/relationships/image" Target="../media/image5.png"/><Relationship Id="rId10" Type="http://schemas.openxmlformats.org/officeDocument/2006/relationships/hyperlink" Target="http://www.google.cz/url?sa=i&amp;rct=j&amp;q=&amp;esrc=s&amp;source=images&amp;cd=&amp;cad=rja&amp;uact=8&amp;ved=0ahUKEwjZ0tCUrZrMAhWDiRoKHQKaBpMQjRwIBw&amp;url=http://www.tescoma.cz/prodejni-centrum-tescoma---ostrava-avion&amp;bvm=bv.119745492,d.bGs&amp;psig=AFQjCNGfGJYBqjBri6-y6UfZ49NKFdNK_w&amp;ust=1461143270926314" TargetMode="External"/><Relationship Id="rId4" Type="http://schemas.openxmlformats.org/officeDocument/2006/relationships/image" Target="../media/image79.jpeg"/><Relationship Id="rId9" Type="http://schemas.openxmlformats.org/officeDocument/2006/relationships/image" Target="../media/image81.jpeg"/></Relationships>
</file>

<file path=ppt/slides/_rels/slide39.xml.rels><?xml version="1.0" encoding="UTF-8" standalone="yes"?>
<Relationships xmlns="http://schemas.openxmlformats.org/package/2006/relationships"><Relationship Id="rId8" Type="http://schemas.openxmlformats.org/officeDocument/2006/relationships/image" Target="../media/image44.jpeg"/><Relationship Id="rId3" Type="http://schemas.microsoft.com/office/2007/relationships/hdphoto" Target="../media/hdphoto7.wdp"/><Relationship Id="rId7" Type="http://schemas.openxmlformats.org/officeDocument/2006/relationships/image" Target="../media/image5.png"/><Relationship Id="rId2" Type="http://schemas.openxmlformats.org/officeDocument/2006/relationships/image" Target="../media/image83.jpeg"/><Relationship Id="rId1" Type="http://schemas.openxmlformats.org/officeDocument/2006/relationships/slideLayout" Target="../slideLayouts/slideLayout13.xml"/><Relationship Id="rId6" Type="http://schemas.openxmlformats.org/officeDocument/2006/relationships/image" Target="../media/image85.jpeg"/><Relationship Id="rId5" Type="http://schemas.microsoft.com/office/2007/relationships/hdphoto" Target="../media/hdphoto8.wdp"/><Relationship Id="rId4" Type="http://schemas.openxmlformats.org/officeDocument/2006/relationships/image" Target="../media/image84.jpe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0.png"/><Relationship Id="rId2" Type="http://schemas.openxmlformats.org/officeDocument/2006/relationships/image" Target="../media/image7.jpeg"/><Relationship Id="rId1" Type="http://schemas.openxmlformats.org/officeDocument/2006/relationships/slideLayout" Target="../slideLayouts/slideLayout13.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6.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image" Target="../media/image87.jpeg"/><Relationship Id="rId7" Type="http://schemas.openxmlformats.org/officeDocument/2006/relationships/image" Target="../media/image90.jpe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89.png"/><Relationship Id="rId4" Type="http://schemas.openxmlformats.org/officeDocument/2006/relationships/image" Target="../media/image88.jpeg"/><Relationship Id="rId9" Type="http://schemas.openxmlformats.org/officeDocument/2006/relationships/image" Target="../media/image92.jpeg"/></Relationships>
</file>

<file path=ppt/slides/_rels/slide4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94.png"/></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91.jpeg"/><Relationship Id="rId4" Type="http://schemas.openxmlformats.org/officeDocument/2006/relationships/image" Target="../media/image95.jpeg"/></Relationships>
</file>

<file path=ppt/slides/_rels/slide44.xml.rels><?xml version="1.0" encoding="UTF-8" standalone="yes"?>
<Relationships xmlns="http://schemas.openxmlformats.org/package/2006/relationships"><Relationship Id="rId8" Type="http://schemas.openxmlformats.org/officeDocument/2006/relationships/image" Target="../media/image102.jpeg"/><Relationship Id="rId13" Type="http://schemas.openxmlformats.org/officeDocument/2006/relationships/image" Target="../media/image107.png"/><Relationship Id="rId18" Type="http://schemas.openxmlformats.org/officeDocument/2006/relationships/image" Target="../media/image111.jpeg"/><Relationship Id="rId26" Type="http://schemas.openxmlformats.org/officeDocument/2006/relationships/image" Target="../media/image118.jpeg"/><Relationship Id="rId3" Type="http://schemas.openxmlformats.org/officeDocument/2006/relationships/image" Target="../media/image97.jpeg"/><Relationship Id="rId21" Type="http://schemas.openxmlformats.org/officeDocument/2006/relationships/image" Target="../media/image114.jpeg"/><Relationship Id="rId7" Type="http://schemas.openxmlformats.org/officeDocument/2006/relationships/image" Target="../media/image101.jpeg"/><Relationship Id="rId12" Type="http://schemas.openxmlformats.org/officeDocument/2006/relationships/image" Target="../media/image106.png"/><Relationship Id="rId17" Type="http://schemas.openxmlformats.org/officeDocument/2006/relationships/image" Target="../media/image39.jpeg"/><Relationship Id="rId25" Type="http://schemas.openxmlformats.org/officeDocument/2006/relationships/image" Target="../media/image117.jpeg"/><Relationship Id="rId2" Type="http://schemas.openxmlformats.org/officeDocument/2006/relationships/image" Target="../media/image96.png"/><Relationship Id="rId16" Type="http://schemas.openxmlformats.org/officeDocument/2006/relationships/image" Target="../media/image110.jpeg"/><Relationship Id="rId20" Type="http://schemas.openxmlformats.org/officeDocument/2006/relationships/image" Target="../media/image113.jpeg"/><Relationship Id="rId1" Type="http://schemas.openxmlformats.org/officeDocument/2006/relationships/slideLayout" Target="../slideLayouts/slideLayout7.xml"/><Relationship Id="rId6" Type="http://schemas.openxmlformats.org/officeDocument/2006/relationships/image" Target="../media/image100.jpeg"/><Relationship Id="rId11" Type="http://schemas.openxmlformats.org/officeDocument/2006/relationships/image" Target="../media/image105.jpeg"/><Relationship Id="rId24" Type="http://schemas.openxmlformats.org/officeDocument/2006/relationships/image" Target="../media/image116.jpeg"/><Relationship Id="rId5" Type="http://schemas.openxmlformats.org/officeDocument/2006/relationships/image" Target="../media/image99.jpeg"/><Relationship Id="rId15" Type="http://schemas.openxmlformats.org/officeDocument/2006/relationships/image" Target="../media/image109.png"/><Relationship Id="rId23" Type="http://schemas.openxmlformats.org/officeDocument/2006/relationships/image" Target="../media/image115.png"/><Relationship Id="rId10" Type="http://schemas.openxmlformats.org/officeDocument/2006/relationships/image" Target="../media/image104.jpeg"/><Relationship Id="rId19" Type="http://schemas.openxmlformats.org/officeDocument/2006/relationships/image" Target="../media/image112.jpeg"/><Relationship Id="rId4" Type="http://schemas.openxmlformats.org/officeDocument/2006/relationships/image" Target="../media/image98.jpeg"/><Relationship Id="rId9" Type="http://schemas.openxmlformats.org/officeDocument/2006/relationships/image" Target="../media/image103.jpeg"/><Relationship Id="rId14" Type="http://schemas.openxmlformats.org/officeDocument/2006/relationships/image" Target="../media/image108.jpeg"/><Relationship Id="rId22" Type="http://schemas.openxmlformats.org/officeDocument/2006/relationships/image" Target="../media/image38.jpeg"/></Relationships>
</file>

<file path=ppt/slides/_rels/slide45.xml.rels><?xml version="1.0" encoding="UTF-8" standalone="yes"?>
<Relationships xmlns="http://schemas.openxmlformats.org/package/2006/relationships"><Relationship Id="rId8" Type="http://schemas.openxmlformats.org/officeDocument/2006/relationships/image" Target="../media/image124.jpeg"/><Relationship Id="rId13" Type="http://schemas.openxmlformats.org/officeDocument/2006/relationships/image" Target="../media/image129.jpeg"/><Relationship Id="rId18" Type="http://schemas.openxmlformats.org/officeDocument/2006/relationships/image" Target="../media/image134.jpeg"/><Relationship Id="rId3" Type="http://schemas.openxmlformats.org/officeDocument/2006/relationships/image" Target="../media/image120.png"/><Relationship Id="rId7" Type="http://schemas.openxmlformats.org/officeDocument/2006/relationships/image" Target="../media/image123.jpeg"/><Relationship Id="rId12" Type="http://schemas.openxmlformats.org/officeDocument/2006/relationships/image" Target="../media/image128.gif"/><Relationship Id="rId17" Type="http://schemas.openxmlformats.org/officeDocument/2006/relationships/image" Target="../media/image133.jpeg"/><Relationship Id="rId2" Type="http://schemas.openxmlformats.org/officeDocument/2006/relationships/image" Target="../media/image119.jpeg"/><Relationship Id="rId16" Type="http://schemas.openxmlformats.org/officeDocument/2006/relationships/image" Target="../media/image132.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27.jpeg"/><Relationship Id="rId5" Type="http://schemas.openxmlformats.org/officeDocument/2006/relationships/image" Target="../media/image122.jpeg"/><Relationship Id="rId15" Type="http://schemas.openxmlformats.org/officeDocument/2006/relationships/image" Target="../media/image131.tiff"/><Relationship Id="rId10" Type="http://schemas.openxmlformats.org/officeDocument/2006/relationships/image" Target="../media/image126.jpeg"/><Relationship Id="rId19" Type="http://schemas.openxmlformats.org/officeDocument/2006/relationships/image" Target="../media/image135.jpeg"/><Relationship Id="rId4" Type="http://schemas.openxmlformats.org/officeDocument/2006/relationships/image" Target="../media/image121.jpeg"/><Relationship Id="rId9" Type="http://schemas.openxmlformats.org/officeDocument/2006/relationships/image" Target="../media/image125.jpeg"/><Relationship Id="rId14" Type="http://schemas.openxmlformats.org/officeDocument/2006/relationships/image" Target="../media/image130.jpeg"/></Relationships>
</file>

<file path=ppt/slides/_rels/slide46.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hyperlink" Target="http://www.topzine.cz/umberto-eco-jmeno-ruze-kdyz-tajemstvi-zabiji/escribano" TargetMode="External"/><Relationship Id="rId7"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hyperlink" Target="http://www.google.cz/url?sa=i&amp;rct=j&amp;q=&amp;esrc=s&amp;frm=1&amp;source=images&amp;cd=&amp;cad=rja&amp;uact=8&amp;ved=0ahUKEwjXu_au8pfMAhWLExoKHdvtB4EQjRwIBw&amp;url=http://zpravy.e15.cz/zahranicni/politika/evropska-unie-chysta-clo-na-cinskou-ocel-1174934/galerie&amp;bvm=bv.119745492,d.bGs&amp;psig=AFQjCNGHqKX9y_K1TT2XtUAYteJoCf6bXw&amp;ust=1461058774347630" TargetMode="External"/><Relationship Id="rId5" Type="http://schemas.openxmlformats.org/officeDocument/2006/relationships/image" Target="../media/image12.jpeg"/><Relationship Id="rId4" Type="http://schemas.openxmlformats.org/officeDocument/2006/relationships/image" Target="../media/image11.jpeg"/><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5.png"/><Relationship Id="rId1" Type="http://schemas.openxmlformats.org/officeDocument/2006/relationships/slideLayout" Target="../slideLayouts/slideLayout13.xml"/><Relationship Id="rId5" Type="http://schemas.openxmlformats.org/officeDocument/2006/relationships/image" Target="../media/image18.jpe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C:\Users\novotnaan\Desktop\REN_4728.jpg"/>
          <p:cNvPicPr>
            <a:picLocks noChangeAspect="1" noChangeArrowheads="1"/>
          </p:cNvPicPr>
          <p:nvPr/>
        </p:nvPicPr>
        <p:blipFill rotWithShape="1">
          <a:blip r:embed="rId3">
            <a:extLst>
              <a:ext uri="{28A0092B-C50C-407E-A947-70E740481C1C}">
                <a14:useLocalDpi xmlns:a14="http://schemas.microsoft.com/office/drawing/2010/main" val="0"/>
              </a:ext>
            </a:extLst>
          </a:blip>
          <a:srcRect l="10808"/>
          <a:stretch/>
        </p:blipFill>
        <p:spPr bwMode="auto">
          <a:xfrm>
            <a:off x="-1" y="0"/>
            <a:ext cx="9168067" cy="6858000"/>
          </a:xfrm>
          <a:prstGeom prst="rect">
            <a:avLst/>
          </a:prstGeom>
          <a:noFill/>
          <a:extLst>
            <a:ext uri="{909E8E84-426E-40DD-AFC4-6F175D3DCCD1}">
              <a14:hiddenFill xmlns:a14="http://schemas.microsoft.com/office/drawing/2010/main">
                <a:solidFill>
                  <a:srgbClr val="FFFFFF"/>
                </a:solidFill>
              </a14:hiddenFill>
            </a:ext>
          </a:extLst>
        </p:spPr>
      </p:pic>
      <p:sp>
        <p:nvSpPr>
          <p:cNvPr id="2050" name="Rectangle 2"/>
          <p:cNvSpPr>
            <a:spLocks noGrp="1" noChangeAspect="1" noChangeArrowheads="1"/>
          </p:cNvSpPr>
          <p:nvPr>
            <p:ph type="ctrTitle"/>
          </p:nvPr>
        </p:nvSpPr>
        <p:spPr>
          <a:xfrm>
            <a:off x="233805" y="1026220"/>
            <a:ext cx="8675687" cy="1512193"/>
          </a:xfrm>
          <a:noFill/>
        </p:spPr>
        <p:txBody>
          <a:bodyPr lIns="0" tIns="0" rIns="0" bIns="0" anchor="ctr"/>
          <a:lstStyle/>
          <a:p>
            <a:pPr algn="l" eaLnBrk="1" hangingPunct="1">
              <a:spcAft>
                <a:spcPts val="600"/>
              </a:spcAft>
            </a:pPr>
            <a:r>
              <a:rPr lang="cs-CZ" sz="3800" b="1" dirty="0" smtClean="0">
                <a:solidFill>
                  <a:srgbClr val="003C69"/>
                </a:solidFill>
              </a:rPr>
              <a:t> </a:t>
            </a:r>
            <a:br>
              <a:rPr lang="cs-CZ" sz="3800" b="1" dirty="0" smtClean="0">
                <a:solidFill>
                  <a:srgbClr val="003C69"/>
                </a:solidFill>
              </a:rPr>
            </a:br>
            <a:r>
              <a:rPr lang="cs-CZ" sz="3200" b="1" dirty="0" smtClean="0">
                <a:solidFill>
                  <a:schemeClr val="bg1"/>
                </a:solidFill>
              </a:rPr>
              <a:t>T</a:t>
            </a:r>
            <a:r>
              <a:rPr lang="en-US" sz="3200" b="1" dirty="0" smtClean="0">
                <a:solidFill>
                  <a:schemeClr val="bg1"/>
                </a:solidFill>
              </a:rPr>
              <a:t>he  Centre of the </a:t>
            </a:r>
            <a:r>
              <a:rPr lang="cs-CZ" sz="3200" b="1" dirty="0" smtClean="0">
                <a:solidFill>
                  <a:schemeClr val="bg1"/>
                </a:solidFill>
              </a:rPr>
              <a:t>F</a:t>
            </a:r>
            <a:r>
              <a:rPr lang="en-US" sz="3200" b="1" dirty="0" err="1" smtClean="0">
                <a:solidFill>
                  <a:schemeClr val="bg1"/>
                </a:solidFill>
              </a:rPr>
              <a:t>astest</a:t>
            </a:r>
            <a:r>
              <a:rPr lang="en-US" sz="3200" b="1" dirty="0" smtClean="0">
                <a:solidFill>
                  <a:schemeClr val="bg1"/>
                </a:solidFill>
              </a:rPr>
              <a:t> Growing Region of  the Czech Republic</a:t>
            </a:r>
            <a:endParaRPr lang="cs-CZ" sz="3200" b="1" dirty="0" smtClean="0">
              <a:solidFill>
                <a:schemeClr val="bg1"/>
              </a:solidFill>
            </a:endParaRPr>
          </a:p>
        </p:txBody>
      </p:sp>
      <p:pic>
        <p:nvPicPr>
          <p:cNvPr id="7" name="Picture 3" descr="C:\oer34 - dokumenty\MMO\LOGOmanuál\loga\Ostrava_lg_cb_neg.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908720"/>
            <a:ext cx="3349391" cy="405557"/>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5"/>
          <p:cNvSpPr txBox="1">
            <a:spLocks noChangeArrowheads="1"/>
          </p:cNvSpPr>
          <p:nvPr/>
        </p:nvSpPr>
        <p:spPr bwMode="auto">
          <a:xfrm>
            <a:off x="7236296" y="6349032"/>
            <a:ext cx="171809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0"/>
              </a:spcBef>
            </a:pPr>
            <a:r>
              <a:rPr lang="cs-CZ" sz="1600" dirty="0">
                <a:solidFill>
                  <a:schemeClr val="bg1"/>
                </a:solidFill>
              </a:rPr>
              <a:t>www.ostrava.cz</a:t>
            </a:r>
          </a:p>
        </p:txBody>
      </p:sp>
    </p:spTree>
    <p:extLst>
      <p:ext uri="{BB962C8B-B14F-4D97-AF65-F5344CB8AC3E}">
        <p14:creationId xmlns:p14="http://schemas.microsoft.com/office/powerpoint/2010/main" val="19590825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ChangeArrowheads="1"/>
          </p:cNvSpPr>
          <p:nvPr/>
        </p:nvSpPr>
        <p:spPr bwMode="auto">
          <a:xfrm>
            <a:off x="358775" y="274638"/>
            <a:ext cx="84264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endParaRPr lang="cs-CZ" sz="4000">
              <a:solidFill>
                <a:schemeClr val="tx2"/>
              </a:solidFill>
              <a:latin typeface="Calibri" pitchFamily="34" charset="0"/>
            </a:endParaRPr>
          </a:p>
        </p:txBody>
      </p:sp>
      <p:sp>
        <p:nvSpPr>
          <p:cNvPr id="15364" name="Text Box 4"/>
          <p:cNvSpPr txBox="1">
            <a:spLocks noChangeArrowheads="1"/>
          </p:cNvSpPr>
          <p:nvPr/>
        </p:nvSpPr>
        <p:spPr bwMode="auto">
          <a:xfrm>
            <a:off x="395288" y="260350"/>
            <a:ext cx="83899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cs-CZ" sz="3200" dirty="0"/>
              <a:t>VŠB</a:t>
            </a:r>
            <a:r>
              <a:rPr lang="en-US" sz="3600" dirty="0"/>
              <a:t>-Technical</a:t>
            </a:r>
            <a:r>
              <a:rPr lang="en-US" sz="3200" dirty="0"/>
              <a:t> University of Ostrava</a:t>
            </a:r>
            <a:endParaRPr lang="cs-CZ" sz="3200" dirty="0"/>
          </a:p>
        </p:txBody>
      </p:sp>
      <p:sp>
        <p:nvSpPr>
          <p:cNvPr id="9" name="Text Box 4"/>
          <p:cNvSpPr txBox="1">
            <a:spLocks noChangeArrowheads="1"/>
          </p:cNvSpPr>
          <p:nvPr/>
        </p:nvSpPr>
        <p:spPr bwMode="auto">
          <a:xfrm>
            <a:off x="467543" y="3638113"/>
            <a:ext cx="83899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cs-CZ" sz="3200" dirty="0" smtClean="0">
                <a:latin typeface="Arial" panose="020B0604020202020204" pitchFamily="34" charset="0"/>
                <a:cs typeface="Arial" panose="020B0604020202020204" pitchFamily="34" charset="0"/>
              </a:rPr>
              <a:t>University </a:t>
            </a:r>
            <a:r>
              <a:rPr lang="cs-CZ" sz="3200" dirty="0" err="1" smtClean="0">
                <a:latin typeface="Arial" panose="020B0604020202020204" pitchFamily="34" charset="0"/>
                <a:cs typeface="Arial" panose="020B0604020202020204" pitchFamily="34" charset="0"/>
              </a:rPr>
              <a:t>of</a:t>
            </a:r>
            <a:r>
              <a:rPr lang="cs-CZ" sz="3200" dirty="0" smtClean="0">
                <a:latin typeface="Arial" panose="020B0604020202020204" pitchFamily="34" charset="0"/>
                <a:cs typeface="Arial" panose="020B0604020202020204" pitchFamily="34" charset="0"/>
              </a:rPr>
              <a:t> </a:t>
            </a:r>
            <a:r>
              <a:rPr lang="cs-CZ" sz="3600" dirty="0">
                <a:latin typeface="Arial" panose="020B0604020202020204" pitchFamily="34" charset="0"/>
                <a:cs typeface="Arial" panose="020B0604020202020204" pitchFamily="34" charset="0"/>
              </a:rPr>
              <a:t>Ostrava</a:t>
            </a:r>
          </a:p>
        </p:txBody>
      </p:sp>
      <p:sp>
        <p:nvSpPr>
          <p:cNvPr id="11" name="Text Box 56"/>
          <p:cNvSpPr txBox="1">
            <a:spLocks noChangeArrowheads="1"/>
          </p:cNvSpPr>
          <p:nvPr/>
        </p:nvSpPr>
        <p:spPr bwMode="auto">
          <a:xfrm>
            <a:off x="5722615" y="6010255"/>
            <a:ext cx="342138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en-US" sz="1200" dirty="0">
                <a:solidFill>
                  <a:srgbClr val="003C69"/>
                </a:solidFill>
              </a:rPr>
              <a:t> </a:t>
            </a:r>
            <a:r>
              <a:rPr lang="cs-CZ" sz="1200" dirty="0" smtClean="0">
                <a:solidFill>
                  <a:srgbClr val="003C69"/>
                </a:solidFill>
              </a:rPr>
              <a:t>Source: </a:t>
            </a:r>
            <a:r>
              <a:rPr lang="cs-CZ" sz="1200" dirty="0" err="1" smtClean="0">
                <a:solidFill>
                  <a:srgbClr val="003C69"/>
                </a:solidFill>
              </a:rPr>
              <a:t>Universities</a:t>
            </a:r>
            <a:r>
              <a:rPr lang="cs-CZ" sz="1200" dirty="0" smtClean="0">
                <a:solidFill>
                  <a:srgbClr val="003C69"/>
                </a:solidFill>
              </a:rPr>
              <a:t> as </a:t>
            </a:r>
            <a:r>
              <a:rPr lang="cs-CZ" sz="1200" dirty="0" err="1" smtClean="0">
                <a:solidFill>
                  <a:srgbClr val="003C69"/>
                </a:solidFill>
              </a:rPr>
              <a:t>of</a:t>
            </a:r>
            <a:r>
              <a:rPr lang="en-US" sz="1200" dirty="0" smtClean="0">
                <a:solidFill>
                  <a:srgbClr val="003C69"/>
                </a:solidFill>
              </a:rPr>
              <a:t> </a:t>
            </a:r>
            <a:r>
              <a:rPr lang="cs-CZ" sz="1200" dirty="0" err="1" smtClean="0">
                <a:solidFill>
                  <a:srgbClr val="003C69"/>
                </a:solidFill>
              </a:rPr>
              <a:t>December</a:t>
            </a:r>
            <a:r>
              <a:rPr lang="cs-CZ" sz="1200" dirty="0" smtClean="0">
                <a:solidFill>
                  <a:srgbClr val="003C69"/>
                </a:solidFill>
              </a:rPr>
              <a:t> 2017</a:t>
            </a:r>
            <a:endParaRPr lang="en-US" sz="1200" dirty="0">
              <a:solidFill>
                <a:srgbClr val="003C69"/>
              </a:solidFill>
            </a:endParaRPr>
          </a:p>
        </p:txBody>
      </p:sp>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908720"/>
            <a:ext cx="4791075" cy="252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4293096"/>
            <a:ext cx="4791075" cy="210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descr="Ostrava_l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31153" y="6406594"/>
            <a:ext cx="2160000" cy="26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ChangeArrowheads="1"/>
          </p:cNvSpPr>
          <p:nvPr/>
        </p:nvSpPr>
        <p:spPr bwMode="auto">
          <a:xfrm>
            <a:off x="358775" y="274638"/>
            <a:ext cx="84264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endParaRPr lang="cs-CZ" sz="3200"/>
          </a:p>
        </p:txBody>
      </p:sp>
      <p:sp>
        <p:nvSpPr>
          <p:cNvPr id="16388" name="Text Box 4"/>
          <p:cNvSpPr txBox="1">
            <a:spLocks noChangeArrowheads="1"/>
          </p:cNvSpPr>
          <p:nvPr/>
        </p:nvSpPr>
        <p:spPr bwMode="auto">
          <a:xfrm>
            <a:off x="395288" y="260350"/>
            <a:ext cx="8569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en-US" sz="3600" dirty="0">
                <a:latin typeface="+mj-lt"/>
                <a:ea typeface="+mj-ea"/>
                <a:cs typeface="+mj-cs"/>
              </a:rPr>
              <a:t>Secondary education – school leavers</a:t>
            </a:r>
            <a:endParaRPr lang="cs-CZ" sz="3600" dirty="0">
              <a:latin typeface="+mj-lt"/>
              <a:ea typeface="+mj-ea"/>
              <a:cs typeface="+mj-cs"/>
            </a:endParaRPr>
          </a:p>
        </p:txBody>
      </p:sp>
      <p:sp>
        <p:nvSpPr>
          <p:cNvPr id="16438" name="Text Box 56"/>
          <p:cNvSpPr txBox="1">
            <a:spLocks noChangeArrowheads="1"/>
          </p:cNvSpPr>
          <p:nvPr/>
        </p:nvSpPr>
        <p:spPr bwMode="auto">
          <a:xfrm>
            <a:off x="1636472" y="4118173"/>
            <a:ext cx="574713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en-US" sz="1200" dirty="0">
                <a:solidFill>
                  <a:srgbClr val="003C69"/>
                </a:solidFill>
              </a:rPr>
              <a:t> Source</a:t>
            </a:r>
            <a:r>
              <a:rPr lang="en-US" sz="1200" dirty="0" smtClean="0">
                <a:solidFill>
                  <a:srgbClr val="003C69"/>
                </a:solidFill>
              </a:rPr>
              <a:t>:</a:t>
            </a:r>
            <a:r>
              <a:rPr lang="cs-CZ" sz="1200" dirty="0" smtClean="0">
                <a:solidFill>
                  <a:srgbClr val="003C69"/>
                </a:solidFill>
              </a:rPr>
              <a:t> </a:t>
            </a:r>
            <a:r>
              <a:rPr lang="en-US" sz="1200" dirty="0" smtClean="0">
                <a:solidFill>
                  <a:srgbClr val="003C69"/>
                </a:solidFill>
              </a:rPr>
              <a:t>The </a:t>
            </a:r>
            <a:r>
              <a:rPr lang="en-US" sz="1200" dirty="0">
                <a:solidFill>
                  <a:srgbClr val="003C69"/>
                </a:solidFill>
              </a:rPr>
              <a:t>Ministry of Education, Youth and Sports, </a:t>
            </a:r>
            <a:r>
              <a:rPr lang="cs-CZ" sz="1200" dirty="0" smtClean="0">
                <a:solidFill>
                  <a:srgbClr val="003C69"/>
                </a:solidFill>
              </a:rPr>
              <a:t>2018</a:t>
            </a:r>
            <a:endParaRPr lang="en-US" sz="1200" dirty="0">
              <a:solidFill>
                <a:srgbClr val="003C69"/>
              </a:solidFill>
            </a:endParaRPr>
          </a:p>
        </p:txBody>
      </p:sp>
      <p:sp>
        <p:nvSpPr>
          <p:cNvPr id="7" name="Text Box 5"/>
          <p:cNvSpPr txBox="1">
            <a:spLocks noChangeArrowheads="1"/>
          </p:cNvSpPr>
          <p:nvPr/>
        </p:nvSpPr>
        <p:spPr bwMode="auto">
          <a:xfrm>
            <a:off x="210708" y="6383598"/>
            <a:ext cx="17575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0"/>
              </a:spcBef>
            </a:pPr>
            <a:r>
              <a:rPr lang="cs-CZ" sz="1400" dirty="0"/>
              <a:t>www.ostrava.cz</a:t>
            </a:r>
          </a:p>
        </p:txBody>
      </p:sp>
      <p:pic>
        <p:nvPicPr>
          <p:cNvPr id="8" name="Picture 3" descr="Ostrava_l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31153" y="6406594"/>
            <a:ext cx="2160000" cy="26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6472" y="1234727"/>
            <a:ext cx="5167775" cy="2912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bdélník 1"/>
          <p:cNvSpPr/>
          <p:nvPr/>
        </p:nvSpPr>
        <p:spPr>
          <a:xfrm>
            <a:off x="827584" y="4737442"/>
            <a:ext cx="4032448" cy="646331"/>
          </a:xfrm>
          <a:prstGeom prst="rect">
            <a:avLst/>
          </a:prstGeom>
        </p:spPr>
        <p:txBody>
          <a:bodyPr wrap="square">
            <a:spAutoFit/>
          </a:bodyPr>
          <a:lstStyle/>
          <a:p>
            <a:pPr>
              <a:spcBef>
                <a:spcPts val="800"/>
              </a:spcBef>
              <a:buClr>
                <a:srgbClr val="00ADD0"/>
              </a:buClr>
            </a:pPr>
            <a:r>
              <a:rPr lang="cs-CZ" dirty="0">
                <a:solidFill>
                  <a:srgbClr val="00A0C0"/>
                </a:solidFill>
              </a:rPr>
              <a:t>8 </a:t>
            </a:r>
            <a:r>
              <a:rPr lang="cs-CZ" dirty="0" err="1">
                <a:solidFill>
                  <a:srgbClr val="00A0C0"/>
                </a:solidFill>
              </a:rPr>
              <a:t>schools</a:t>
            </a:r>
            <a:r>
              <a:rPr lang="cs-CZ" dirty="0">
                <a:solidFill>
                  <a:srgbClr val="00A0C0"/>
                </a:solidFill>
              </a:rPr>
              <a:t> </a:t>
            </a:r>
            <a:r>
              <a:rPr lang="cs-CZ" dirty="0" err="1">
                <a:solidFill>
                  <a:srgbClr val="00A0C0"/>
                </a:solidFill>
              </a:rPr>
              <a:t>with</a:t>
            </a:r>
            <a:r>
              <a:rPr lang="cs-CZ" dirty="0">
                <a:solidFill>
                  <a:srgbClr val="00A0C0"/>
                </a:solidFill>
              </a:rPr>
              <a:t> </a:t>
            </a:r>
            <a:r>
              <a:rPr lang="cs-CZ" dirty="0" err="1">
                <a:solidFill>
                  <a:srgbClr val="00A0C0"/>
                </a:solidFill>
              </a:rPr>
              <a:t>an</a:t>
            </a:r>
            <a:r>
              <a:rPr lang="cs-CZ" dirty="0">
                <a:solidFill>
                  <a:srgbClr val="00A0C0"/>
                </a:solidFill>
              </a:rPr>
              <a:t> </a:t>
            </a:r>
            <a:r>
              <a:rPr lang="cs-CZ" dirty="0" err="1">
                <a:solidFill>
                  <a:srgbClr val="00A0C0"/>
                </a:solidFill>
              </a:rPr>
              <a:t>international</a:t>
            </a:r>
            <a:r>
              <a:rPr lang="cs-CZ" dirty="0">
                <a:solidFill>
                  <a:srgbClr val="00A0C0"/>
                </a:solidFill>
              </a:rPr>
              <a:t> </a:t>
            </a:r>
            <a:r>
              <a:rPr lang="cs-CZ" dirty="0" err="1">
                <a:solidFill>
                  <a:srgbClr val="00A0C0"/>
                </a:solidFill>
              </a:rPr>
              <a:t>approach</a:t>
            </a:r>
            <a:endParaRPr lang="en-US" dirty="0">
              <a:solidFill>
                <a:srgbClr val="00A0C0"/>
              </a:solidFill>
            </a:endParaRPr>
          </a:p>
        </p:txBody>
      </p:sp>
      <p:pic>
        <p:nvPicPr>
          <p:cNvPr id="9" name="Obrázek 8"/>
          <p:cNvPicPr>
            <a:picLocks noChangeAspect="1"/>
          </p:cNvPicPr>
          <p:nvPr/>
        </p:nvPicPr>
        <p:blipFill rotWithShape="1">
          <a:blip r:embed="rId4">
            <a:extLst>
              <a:ext uri="{28A0092B-C50C-407E-A947-70E740481C1C}">
                <a14:useLocalDpi xmlns:a14="http://schemas.microsoft.com/office/drawing/2010/main" val="0"/>
              </a:ext>
            </a:extLst>
          </a:blip>
          <a:srcRect b="33701"/>
          <a:stretch/>
        </p:blipFill>
        <p:spPr>
          <a:xfrm>
            <a:off x="4947551" y="4725144"/>
            <a:ext cx="3944689" cy="1468422"/>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2"/>
          <p:cNvSpPr>
            <a:spLocks noChangeArrowheads="1"/>
          </p:cNvSpPr>
          <p:nvPr/>
        </p:nvSpPr>
        <p:spPr bwMode="auto">
          <a:xfrm>
            <a:off x="296212" y="1268760"/>
            <a:ext cx="5587584" cy="496751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2800">
                <a:solidFill>
                  <a:schemeClr val="tx1"/>
                </a:solidFill>
                <a:latin typeface="Arial" charset="0"/>
              </a:defRPr>
            </a:lvl1pPr>
            <a:lvl2pPr marL="742950" indent="-285750">
              <a:spcBef>
                <a:spcPct val="20000"/>
              </a:spcBef>
              <a:buChar char="–"/>
              <a:defRPr sz="2400">
                <a:solidFill>
                  <a:schemeClr val="tx1"/>
                </a:solidFill>
                <a:latin typeface="Arial" charset="0"/>
              </a:defRPr>
            </a:lvl2pPr>
            <a:lvl3pPr marL="1143000" indent="-228600">
              <a:spcBef>
                <a:spcPct val="20000"/>
              </a:spcBef>
              <a:buChar char="•"/>
              <a:defRPr sz="2000">
                <a:solidFill>
                  <a:schemeClr val="tx1"/>
                </a:solidFill>
                <a:latin typeface="Arial" charset="0"/>
              </a:defRPr>
            </a:lvl3pPr>
            <a:lvl4pPr marL="1600200" indent="-228600">
              <a:spcBef>
                <a:spcPct val="20000"/>
              </a:spcBef>
              <a:buChar char="–"/>
              <a:defRPr>
                <a:solidFill>
                  <a:schemeClr val="tx1"/>
                </a:solidFill>
                <a:latin typeface="Arial" charset="0"/>
              </a:defRPr>
            </a:lvl4pPr>
            <a:lvl5pPr marL="2057400" indent="-228600">
              <a:spcBef>
                <a:spcPct val="20000"/>
              </a:spcBef>
              <a:buChar char="»"/>
              <a:defRPr>
                <a:solidFill>
                  <a:schemeClr val="tx1"/>
                </a:solidFill>
                <a:latin typeface="Arial" charset="0"/>
              </a:defRPr>
            </a:lvl5pPr>
            <a:lvl6pPr marL="2514600" indent="-228600" fontAlgn="base">
              <a:spcBef>
                <a:spcPct val="20000"/>
              </a:spcBef>
              <a:spcAft>
                <a:spcPct val="0"/>
              </a:spcAft>
              <a:buChar char="»"/>
              <a:defRPr>
                <a:solidFill>
                  <a:schemeClr val="tx1"/>
                </a:solidFill>
                <a:latin typeface="Arial" charset="0"/>
              </a:defRPr>
            </a:lvl6pPr>
            <a:lvl7pPr marL="2971800" indent="-228600" fontAlgn="base">
              <a:spcBef>
                <a:spcPct val="20000"/>
              </a:spcBef>
              <a:spcAft>
                <a:spcPct val="0"/>
              </a:spcAft>
              <a:buChar char="»"/>
              <a:defRPr>
                <a:solidFill>
                  <a:schemeClr val="tx1"/>
                </a:solidFill>
                <a:latin typeface="Arial" charset="0"/>
              </a:defRPr>
            </a:lvl7pPr>
            <a:lvl8pPr marL="3429000" indent="-228600" fontAlgn="base">
              <a:spcBef>
                <a:spcPct val="20000"/>
              </a:spcBef>
              <a:spcAft>
                <a:spcPct val="0"/>
              </a:spcAft>
              <a:buChar char="»"/>
              <a:defRPr>
                <a:solidFill>
                  <a:schemeClr val="tx1"/>
                </a:solidFill>
                <a:latin typeface="Arial" charset="0"/>
              </a:defRPr>
            </a:lvl8pPr>
            <a:lvl9pPr marL="3886200" indent="-228600" fontAlgn="base">
              <a:spcBef>
                <a:spcPct val="20000"/>
              </a:spcBef>
              <a:spcAft>
                <a:spcPct val="0"/>
              </a:spcAft>
              <a:buChar char="»"/>
              <a:defRPr>
                <a:solidFill>
                  <a:schemeClr val="tx1"/>
                </a:solidFill>
                <a:latin typeface="Arial" charset="0"/>
              </a:defRPr>
            </a:lvl9pPr>
          </a:lstStyle>
          <a:p>
            <a:pPr>
              <a:spcBef>
                <a:spcPts val="800"/>
              </a:spcBef>
              <a:buClr>
                <a:srgbClr val="00ADD0"/>
              </a:buClr>
            </a:pPr>
            <a:r>
              <a:rPr lang="en-US" sz="1800" dirty="0">
                <a:solidFill>
                  <a:srgbClr val="003C69"/>
                </a:solidFill>
              </a:rPr>
              <a:t>The Moravian-Silesian Region is the Czech Republic’s largest by population, with over </a:t>
            </a:r>
            <a:r>
              <a:rPr lang="cs-CZ" sz="1800" dirty="0" smtClean="0">
                <a:solidFill>
                  <a:srgbClr val="003C69"/>
                </a:solidFill>
              </a:rPr>
              <a:t>   </a:t>
            </a:r>
            <a:r>
              <a:rPr lang="en-US" sz="1800" dirty="0" smtClean="0">
                <a:solidFill>
                  <a:srgbClr val="003C69"/>
                </a:solidFill>
              </a:rPr>
              <a:t>1.2 </a:t>
            </a:r>
            <a:r>
              <a:rPr lang="en-US" sz="1800" dirty="0">
                <a:solidFill>
                  <a:srgbClr val="003C69"/>
                </a:solidFill>
              </a:rPr>
              <a:t>million </a:t>
            </a:r>
            <a:r>
              <a:rPr lang="en-US" sz="1800" dirty="0" smtClean="0">
                <a:solidFill>
                  <a:srgbClr val="003C69"/>
                </a:solidFill>
              </a:rPr>
              <a:t>inhabitants</a:t>
            </a:r>
            <a:endParaRPr lang="en-US" sz="1800" dirty="0">
              <a:solidFill>
                <a:srgbClr val="003C69"/>
              </a:solidFill>
            </a:endParaRPr>
          </a:p>
          <a:p>
            <a:pPr>
              <a:spcBef>
                <a:spcPts val="800"/>
              </a:spcBef>
              <a:buClr>
                <a:srgbClr val="00ADD0"/>
              </a:buClr>
            </a:pPr>
            <a:r>
              <a:rPr lang="en-US" sz="1800" dirty="0" smtClean="0">
                <a:solidFill>
                  <a:srgbClr val="003C69"/>
                </a:solidFill>
              </a:rPr>
              <a:t>Qualified</a:t>
            </a:r>
            <a:r>
              <a:rPr lang="en-US" sz="1800" dirty="0">
                <a:solidFill>
                  <a:srgbClr val="003C69"/>
                </a:solidFill>
              </a:rPr>
              <a:t>, experienced and skilled </a:t>
            </a:r>
            <a:r>
              <a:rPr lang="cs-CZ" sz="1800" dirty="0" err="1">
                <a:solidFill>
                  <a:srgbClr val="003C69"/>
                </a:solidFill>
              </a:rPr>
              <a:t>work</a:t>
            </a:r>
            <a:r>
              <a:rPr lang="en-US" sz="1800" dirty="0">
                <a:solidFill>
                  <a:srgbClr val="003C69"/>
                </a:solidFill>
              </a:rPr>
              <a:t> force </a:t>
            </a:r>
          </a:p>
          <a:p>
            <a:pPr>
              <a:spcBef>
                <a:spcPts val="800"/>
              </a:spcBef>
              <a:buClr>
                <a:srgbClr val="00ADD0"/>
              </a:buClr>
            </a:pPr>
            <a:r>
              <a:rPr lang="en-US" sz="1800" dirty="0">
                <a:solidFill>
                  <a:srgbClr val="003C69"/>
                </a:solidFill>
              </a:rPr>
              <a:t>Rate of unemployment </a:t>
            </a:r>
            <a:r>
              <a:rPr lang="en-US" sz="1800" dirty="0" smtClean="0">
                <a:solidFill>
                  <a:srgbClr val="003C69"/>
                </a:solidFill>
              </a:rPr>
              <a:t>(</a:t>
            </a:r>
            <a:r>
              <a:rPr lang="cs-CZ" sz="1800" dirty="0" smtClean="0">
                <a:solidFill>
                  <a:srgbClr val="003C69"/>
                </a:solidFill>
              </a:rPr>
              <a:t>IVQ/2017</a:t>
            </a:r>
            <a:r>
              <a:rPr lang="en-US" sz="1800" dirty="0" smtClean="0">
                <a:solidFill>
                  <a:srgbClr val="003C69"/>
                </a:solidFill>
              </a:rPr>
              <a:t>)</a:t>
            </a:r>
            <a:endParaRPr lang="en-US" sz="1800" dirty="0">
              <a:solidFill>
                <a:srgbClr val="003C69"/>
              </a:solidFill>
            </a:endParaRPr>
          </a:p>
          <a:p>
            <a:pPr lvl="1" eaLnBrk="1" hangingPunct="1">
              <a:spcBef>
                <a:spcPts val="800"/>
              </a:spcBef>
              <a:buClr>
                <a:srgbClr val="00ADD0"/>
              </a:buClr>
              <a:buFont typeface="Arial" charset="0"/>
              <a:buChar char="~"/>
            </a:pPr>
            <a:r>
              <a:rPr lang="en-US" sz="1800" dirty="0">
                <a:solidFill>
                  <a:srgbClr val="003C69"/>
                </a:solidFill>
              </a:rPr>
              <a:t> </a:t>
            </a:r>
            <a:r>
              <a:rPr lang="cs-CZ" sz="1800" dirty="0">
                <a:solidFill>
                  <a:srgbClr val="003C69"/>
                </a:solidFill>
              </a:rPr>
              <a:t> </a:t>
            </a:r>
            <a:r>
              <a:rPr lang="cs-CZ" sz="1800" b="0" dirty="0">
                <a:solidFill>
                  <a:srgbClr val="003C69"/>
                </a:solidFill>
              </a:rPr>
              <a:t> </a:t>
            </a:r>
            <a:r>
              <a:rPr lang="cs-CZ" sz="1800" b="0" dirty="0" smtClean="0">
                <a:solidFill>
                  <a:srgbClr val="003C69"/>
                </a:solidFill>
              </a:rPr>
              <a:t> 5.9 </a:t>
            </a:r>
            <a:r>
              <a:rPr lang="en-US" sz="1800" b="0" dirty="0">
                <a:solidFill>
                  <a:srgbClr val="003C69"/>
                </a:solidFill>
              </a:rPr>
              <a:t>% in Ostrava</a:t>
            </a:r>
          </a:p>
          <a:p>
            <a:pPr lvl="1" eaLnBrk="1" hangingPunct="1">
              <a:spcBef>
                <a:spcPts val="800"/>
              </a:spcBef>
              <a:buClr>
                <a:srgbClr val="00ADD0"/>
              </a:buClr>
              <a:buFont typeface="Arial" charset="0"/>
              <a:buChar char="~"/>
            </a:pPr>
            <a:r>
              <a:rPr lang="en-US" sz="1800" b="0" dirty="0">
                <a:solidFill>
                  <a:srgbClr val="003C69"/>
                </a:solidFill>
              </a:rPr>
              <a:t>  </a:t>
            </a:r>
            <a:r>
              <a:rPr lang="cs-CZ" sz="1800" b="0" dirty="0">
                <a:solidFill>
                  <a:srgbClr val="003C69"/>
                </a:solidFill>
              </a:rPr>
              <a:t>  </a:t>
            </a:r>
            <a:r>
              <a:rPr lang="cs-CZ" sz="1800" b="0" dirty="0" smtClean="0">
                <a:solidFill>
                  <a:srgbClr val="003C69"/>
                </a:solidFill>
              </a:rPr>
              <a:t>3.8 </a:t>
            </a:r>
            <a:r>
              <a:rPr lang="en-US" sz="1800" b="0" dirty="0">
                <a:solidFill>
                  <a:srgbClr val="003C69"/>
                </a:solidFill>
              </a:rPr>
              <a:t>% in Moravian-Silesian Region</a:t>
            </a:r>
          </a:p>
          <a:p>
            <a:pPr lvl="1" eaLnBrk="1" hangingPunct="1">
              <a:spcBef>
                <a:spcPts val="800"/>
              </a:spcBef>
              <a:buClr>
                <a:srgbClr val="00ADD0"/>
              </a:buClr>
              <a:buFont typeface="Arial" charset="0"/>
              <a:buChar char="~"/>
            </a:pPr>
            <a:r>
              <a:rPr lang="en-US" sz="1800" b="0" dirty="0">
                <a:solidFill>
                  <a:srgbClr val="003C69"/>
                </a:solidFill>
              </a:rPr>
              <a:t>  </a:t>
            </a:r>
            <a:r>
              <a:rPr lang="cs-CZ" sz="1800" b="0" dirty="0">
                <a:solidFill>
                  <a:srgbClr val="003C69"/>
                </a:solidFill>
              </a:rPr>
              <a:t>  </a:t>
            </a:r>
            <a:r>
              <a:rPr lang="cs-CZ" sz="1800" b="0" dirty="0" smtClean="0">
                <a:solidFill>
                  <a:srgbClr val="003C69"/>
                </a:solidFill>
              </a:rPr>
              <a:t>2.4 </a:t>
            </a:r>
            <a:r>
              <a:rPr lang="en-US" sz="1800" b="0" dirty="0">
                <a:solidFill>
                  <a:srgbClr val="003C69"/>
                </a:solidFill>
              </a:rPr>
              <a:t>% in the Czech Republic</a:t>
            </a:r>
            <a:endParaRPr lang="cs-CZ" sz="1800" dirty="0">
              <a:solidFill>
                <a:srgbClr val="003C69"/>
              </a:solidFill>
            </a:endParaRPr>
          </a:p>
          <a:p>
            <a:pPr>
              <a:spcBef>
                <a:spcPts val="800"/>
              </a:spcBef>
              <a:buClr>
                <a:srgbClr val="00ADD0"/>
              </a:buClr>
            </a:pPr>
            <a:r>
              <a:rPr lang="cs-CZ" sz="1800" dirty="0" smtClean="0">
                <a:solidFill>
                  <a:srgbClr val="003C69"/>
                </a:solidFill>
              </a:rPr>
              <a:t>23,711 </a:t>
            </a:r>
            <a:r>
              <a:rPr lang="en-US" sz="1800" dirty="0" smtClean="0">
                <a:solidFill>
                  <a:srgbClr val="003C69"/>
                </a:solidFill>
              </a:rPr>
              <a:t>students </a:t>
            </a:r>
            <a:r>
              <a:rPr lang="en-US" sz="1800" dirty="0">
                <a:solidFill>
                  <a:srgbClr val="003C69"/>
                </a:solidFill>
              </a:rPr>
              <a:t>at </a:t>
            </a:r>
            <a:r>
              <a:rPr lang="cs-CZ" sz="1800" dirty="0">
                <a:solidFill>
                  <a:srgbClr val="003C69"/>
                </a:solidFill>
              </a:rPr>
              <a:t>3</a:t>
            </a:r>
            <a:r>
              <a:rPr lang="en-US" sz="1800" dirty="0" smtClean="0">
                <a:solidFill>
                  <a:srgbClr val="003C69"/>
                </a:solidFill>
              </a:rPr>
              <a:t> </a:t>
            </a:r>
            <a:r>
              <a:rPr lang="en-US" sz="1800" dirty="0">
                <a:solidFill>
                  <a:srgbClr val="003C69"/>
                </a:solidFill>
              </a:rPr>
              <a:t>universities in </a:t>
            </a:r>
            <a:r>
              <a:rPr lang="cs-CZ" sz="1800" dirty="0" smtClean="0">
                <a:solidFill>
                  <a:srgbClr val="003C69"/>
                </a:solidFill>
              </a:rPr>
              <a:t>Ostrava</a:t>
            </a:r>
            <a:endParaRPr lang="cs-CZ" sz="1800" dirty="0">
              <a:solidFill>
                <a:srgbClr val="003C69"/>
              </a:solidFill>
            </a:endParaRPr>
          </a:p>
          <a:p>
            <a:pPr>
              <a:spcBef>
                <a:spcPts val="800"/>
              </a:spcBef>
              <a:buClr>
                <a:srgbClr val="00ADD0"/>
              </a:buClr>
            </a:pPr>
            <a:r>
              <a:rPr lang="cs-CZ" sz="1800" dirty="0" smtClean="0">
                <a:solidFill>
                  <a:srgbClr val="003C69"/>
                </a:solidFill>
              </a:rPr>
              <a:t>13,5</a:t>
            </a:r>
            <a:r>
              <a:rPr lang="en-US" sz="1800" dirty="0" smtClean="0">
                <a:solidFill>
                  <a:srgbClr val="003C69"/>
                </a:solidFill>
              </a:rPr>
              <a:t>00 </a:t>
            </a:r>
            <a:r>
              <a:rPr lang="en-US" sz="1800" dirty="0">
                <a:solidFill>
                  <a:srgbClr val="003C69"/>
                </a:solidFill>
              </a:rPr>
              <a:t>students at the Technical University </a:t>
            </a:r>
            <a:r>
              <a:rPr lang="en-US" sz="1800" dirty="0" smtClean="0">
                <a:solidFill>
                  <a:srgbClr val="003C69"/>
                </a:solidFill>
              </a:rPr>
              <a:t>Ostrava</a:t>
            </a:r>
            <a:endParaRPr lang="cs-CZ" sz="1800" dirty="0" smtClean="0">
              <a:solidFill>
                <a:srgbClr val="003C69"/>
              </a:solidFill>
            </a:endParaRPr>
          </a:p>
          <a:p>
            <a:pPr marL="0" indent="0">
              <a:buClr>
                <a:srgbClr val="00ADD0"/>
              </a:buClr>
              <a:buNone/>
            </a:pPr>
            <a:endParaRPr lang="cs-CZ" sz="1800" dirty="0" smtClean="0">
              <a:solidFill>
                <a:srgbClr val="003C69"/>
              </a:solidFill>
            </a:endParaRPr>
          </a:p>
        </p:txBody>
      </p:sp>
      <p:sp>
        <p:nvSpPr>
          <p:cNvPr id="21510" name="Rectangle 6"/>
          <p:cNvSpPr>
            <a:spLocks noGrp="1" noChangeArrowheads="1"/>
          </p:cNvSpPr>
          <p:nvPr>
            <p:ph type="title"/>
          </p:nvPr>
        </p:nvSpPr>
        <p:spPr>
          <a:xfrm>
            <a:off x="347694" y="116632"/>
            <a:ext cx="5846861" cy="936104"/>
          </a:xfrm>
          <a:noFill/>
          <a:ln/>
        </p:spPr>
        <p:txBody>
          <a:bodyPr lIns="0" tIns="0" rIns="0" bIns="0"/>
          <a:lstStyle/>
          <a:p>
            <a:pPr lvl="0" algn="l"/>
            <a:r>
              <a:rPr lang="cs-CZ" altLang="cs-CZ" sz="3600" b="1" dirty="0" err="1" smtClean="0">
                <a:solidFill>
                  <a:srgbClr val="00ADD0"/>
                </a:solidFill>
              </a:rPr>
              <a:t>Work</a:t>
            </a:r>
            <a:r>
              <a:rPr lang="cs-CZ" altLang="cs-CZ" sz="3600" b="1" dirty="0" smtClean="0">
                <a:solidFill>
                  <a:srgbClr val="00ADD0"/>
                </a:solidFill>
              </a:rPr>
              <a:t> </a:t>
            </a:r>
            <a:r>
              <a:rPr lang="cs-CZ" altLang="cs-CZ" sz="3600" b="1" dirty="0" err="1" smtClean="0">
                <a:solidFill>
                  <a:srgbClr val="00ADD0"/>
                </a:solidFill>
              </a:rPr>
              <a:t>force</a:t>
            </a:r>
            <a:endParaRPr lang="cs-CZ" altLang="cs-CZ" sz="3600" dirty="0"/>
          </a:p>
        </p:txBody>
      </p:sp>
      <p:pic>
        <p:nvPicPr>
          <p:cNvPr id="6" name="Picture 2" descr="C:\Documents and Settings\ochmanskahe\Plocha\fotky\foto Why\Fotolia_14396484_XXL - zdroj Ianders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4644" y="116632"/>
            <a:ext cx="2786062" cy="18589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http://iphoneroot.com/wp-content/uploads/2013/07/pegatron.jpg">
            <a:hlinkClick r:id="rId4"/>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204306" y="2132856"/>
            <a:ext cx="2786400" cy="18013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Obrázek 8"/>
          <p:cNvPicPr>
            <a:picLocks noChangeAspect="1"/>
          </p:cNvPicPr>
          <p:nvPr/>
        </p:nvPicPr>
        <p:blipFill rotWithShape="1">
          <a:blip r:embed="rId7">
            <a:extLst>
              <a:ext uri="{28A0092B-C50C-407E-A947-70E740481C1C}">
                <a14:useLocalDpi xmlns:a14="http://schemas.microsoft.com/office/drawing/2010/main" val="0"/>
              </a:ext>
            </a:extLst>
          </a:blip>
          <a:srcRect l="5909" r="29851"/>
          <a:stretch/>
        </p:blipFill>
        <p:spPr>
          <a:xfrm>
            <a:off x="6188470" y="4077072"/>
            <a:ext cx="2802235" cy="1938752"/>
          </a:xfrm>
          <a:prstGeom prst="rect">
            <a:avLst/>
          </a:prstGeom>
          <a:ln>
            <a:noFill/>
          </a:ln>
          <a:effectLst>
            <a:outerShdw blurRad="292100" dist="139700" dir="2700000" algn="tl" rotWithShape="0">
              <a:srgbClr val="333333">
                <a:alpha val="65000"/>
              </a:srgbClr>
            </a:outerShdw>
          </a:effectLst>
        </p:spPr>
      </p:pic>
      <p:pic>
        <p:nvPicPr>
          <p:cNvPr id="10" name="Picture 3" descr="Ostrava_l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31153" y="6406594"/>
            <a:ext cx="2160000" cy="26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7777422"/>
      </p:ext>
    </p:extLst>
  </p:cSld>
  <p:clrMapOvr>
    <a:masterClrMapping/>
  </p:clrMapOvr>
  <p:transition spd="slow">
    <p:pull/>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ChangeArrowheads="1"/>
          </p:cNvSpPr>
          <p:nvPr/>
        </p:nvSpPr>
        <p:spPr bwMode="auto">
          <a:xfrm>
            <a:off x="358775" y="274638"/>
            <a:ext cx="84264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endParaRPr lang="cs-CZ" sz="4000">
              <a:solidFill>
                <a:schemeClr val="tx2"/>
              </a:solidFill>
              <a:latin typeface="Calibri" pitchFamily="34" charset="0"/>
            </a:endParaRPr>
          </a:p>
        </p:txBody>
      </p:sp>
      <p:sp>
        <p:nvSpPr>
          <p:cNvPr id="17412" name="Text Box 4"/>
          <p:cNvSpPr txBox="1">
            <a:spLocks noChangeArrowheads="1"/>
          </p:cNvSpPr>
          <p:nvPr/>
        </p:nvSpPr>
        <p:spPr bwMode="auto">
          <a:xfrm>
            <a:off x="411163" y="19827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342900" indent="-342900"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20000"/>
              </a:spcBef>
            </a:pPr>
            <a:endParaRPr lang="cs-CZ" sz="2000">
              <a:solidFill>
                <a:srgbClr val="003C69"/>
              </a:solidFill>
              <a:latin typeface="Calibri" pitchFamily="34" charset="0"/>
            </a:endParaRPr>
          </a:p>
        </p:txBody>
      </p:sp>
      <p:sp>
        <p:nvSpPr>
          <p:cNvPr id="17413" name="Text Box 5"/>
          <p:cNvSpPr txBox="1">
            <a:spLocks noChangeArrowheads="1"/>
          </p:cNvSpPr>
          <p:nvPr/>
        </p:nvSpPr>
        <p:spPr bwMode="auto">
          <a:xfrm>
            <a:off x="373584" y="145030"/>
            <a:ext cx="403269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lvl="0" eaLnBrk="0" hangingPunct="0">
              <a:spcBef>
                <a:spcPct val="0"/>
              </a:spcBef>
              <a:defRPr sz="3600">
                <a:latin typeface="+mj-lt"/>
                <a:ea typeface="+mj-ea"/>
                <a:cs typeface="+mj-cs"/>
              </a:defRPr>
            </a:lvl1pPr>
            <a:lvl2pPr algn="ctr" eaLnBrk="0" hangingPunct="0">
              <a:spcBef>
                <a:spcPct val="0"/>
              </a:spcBef>
              <a:defRPr sz="4400">
                <a:solidFill>
                  <a:schemeClr val="tx2"/>
                </a:solidFill>
              </a:defRPr>
            </a:lvl2pPr>
            <a:lvl3pPr algn="ctr" eaLnBrk="0" hangingPunct="0">
              <a:spcBef>
                <a:spcPct val="0"/>
              </a:spcBef>
              <a:defRPr sz="4400">
                <a:solidFill>
                  <a:schemeClr val="tx2"/>
                </a:solidFill>
              </a:defRPr>
            </a:lvl3pPr>
            <a:lvl4pPr algn="ctr" eaLnBrk="0" hangingPunct="0">
              <a:spcBef>
                <a:spcPct val="0"/>
              </a:spcBef>
              <a:defRPr sz="4400">
                <a:solidFill>
                  <a:schemeClr val="tx2"/>
                </a:solidFill>
              </a:defRPr>
            </a:lvl4pPr>
            <a:lvl5pPr algn="ctr" eaLnBrk="0" hangingPunct="0">
              <a:spcBef>
                <a:spcPct val="0"/>
              </a:spcBef>
              <a:defRPr sz="4400">
                <a:solidFill>
                  <a:schemeClr val="tx2"/>
                </a:solidFill>
              </a:defRPr>
            </a:lvl5pPr>
            <a:lvl6pPr marL="457200" algn="ctr" fontAlgn="base">
              <a:spcBef>
                <a:spcPct val="0"/>
              </a:spcBef>
              <a:spcAft>
                <a:spcPct val="0"/>
              </a:spcAft>
              <a:defRPr sz="4400">
                <a:solidFill>
                  <a:schemeClr val="tx2"/>
                </a:solidFill>
              </a:defRPr>
            </a:lvl6pPr>
            <a:lvl7pPr marL="914400" algn="ctr" fontAlgn="base">
              <a:spcBef>
                <a:spcPct val="0"/>
              </a:spcBef>
              <a:spcAft>
                <a:spcPct val="0"/>
              </a:spcAft>
              <a:defRPr sz="4400">
                <a:solidFill>
                  <a:schemeClr val="tx2"/>
                </a:solidFill>
              </a:defRPr>
            </a:lvl7pPr>
            <a:lvl8pPr marL="1371600" algn="ctr" fontAlgn="base">
              <a:spcBef>
                <a:spcPct val="0"/>
              </a:spcBef>
              <a:spcAft>
                <a:spcPct val="0"/>
              </a:spcAft>
              <a:defRPr sz="4400">
                <a:solidFill>
                  <a:schemeClr val="tx2"/>
                </a:solidFill>
              </a:defRPr>
            </a:lvl8pPr>
            <a:lvl9pPr marL="1828800" algn="ctr" fontAlgn="base">
              <a:spcBef>
                <a:spcPct val="0"/>
              </a:spcBef>
              <a:spcAft>
                <a:spcPct val="0"/>
              </a:spcAft>
              <a:defRPr sz="4400">
                <a:solidFill>
                  <a:schemeClr val="tx2"/>
                </a:solidFill>
              </a:defRPr>
            </a:lvl9pPr>
          </a:lstStyle>
          <a:p>
            <a:r>
              <a:rPr lang="en-US" dirty="0"/>
              <a:t>Workforce costs</a:t>
            </a:r>
            <a:endParaRPr lang="cs-CZ" dirty="0"/>
          </a:p>
        </p:txBody>
      </p:sp>
      <p:sp>
        <p:nvSpPr>
          <p:cNvPr id="13" name="Obdélník 12"/>
          <p:cNvSpPr/>
          <p:nvPr/>
        </p:nvSpPr>
        <p:spPr>
          <a:xfrm>
            <a:off x="219092" y="3270962"/>
            <a:ext cx="3848851" cy="1892826"/>
          </a:xfrm>
          <a:prstGeom prst="rect">
            <a:avLst/>
          </a:prstGeom>
        </p:spPr>
        <p:txBody>
          <a:bodyPr wrap="square">
            <a:spAutoFit/>
          </a:bodyPr>
          <a:lstStyle/>
          <a:p>
            <a:pPr eaLnBrk="1" hangingPunct="1">
              <a:buClr>
                <a:srgbClr val="00ADD0"/>
              </a:buClr>
            </a:pPr>
            <a:r>
              <a:rPr lang="en-US" sz="1300" dirty="0" smtClean="0">
                <a:solidFill>
                  <a:srgbClr val="003C69"/>
                </a:solidFill>
              </a:rPr>
              <a:t>Minimum wage </a:t>
            </a:r>
            <a:r>
              <a:rPr lang="en-US" sz="1300" dirty="0">
                <a:solidFill>
                  <a:srgbClr val="003C69"/>
                </a:solidFill>
              </a:rPr>
              <a:t>in the Czech Republic in </a:t>
            </a:r>
            <a:r>
              <a:rPr lang="cs-CZ" sz="1300" dirty="0" smtClean="0">
                <a:solidFill>
                  <a:srgbClr val="003C69"/>
                </a:solidFill>
              </a:rPr>
              <a:t>2018:  </a:t>
            </a:r>
          </a:p>
          <a:p>
            <a:pPr marL="285750" indent="-285750">
              <a:buClr>
                <a:srgbClr val="00ADD0"/>
              </a:buClr>
              <a:buFont typeface="Arial" panose="020B0604020202020204" pitchFamily="34" charset="0"/>
              <a:buChar char="•"/>
            </a:pPr>
            <a:r>
              <a:rPr lang="en-US" sz="1300" b="0" dirty="0" smtClean="0">
                <a:solidFill>
                  <a:srgbClr val="003C69"/>
                </a:solidFill>
              </a:rPr>
              <a:t>for </a:t>
            </a:r>
            <a:r>
              <a:rPr lang="en-US" sz="1300" b="0" dirty="0">
                <a:solidFill>
                  <a:srgbClr val="003C69"/>
                </a:solidFill>
              </a:rPr>
              <a:t>a </a:t>
            </a:r>
            <a:r>
              <a:rPr lang="cs-CZ" sz="1300" b="0" dirty="0">
                <a:solidFill>
                  <a:srgbClr val="003C69"/>
                </a:solidFill>
              </a:rPr>
              <a:t>40</a:t>
            </a:r>
            <a:r>
              <a:rPr lang="en-US" sz="1300" b="0" dirty="0">
                <a:solidFill>
                  <a:srgbClr val="003C69"/>
                </a:solidFill>
              </a:rPr>
              <a:t>-</a:t>
            </a:r>
            <a:r>
              <a:rPr lang="cs-CZ" sz="1300" b="0" dirty="0">
                <a:solidFill>
                  <a:srgbClr val="003C69"/>
                </a:solidFill>
              </a:rPr>
              <a:t>h</a:t>
            </a:r>
            <a:r>
              <a:rPr lang="en-US" sz="1300" b="0" dirty="0">
                <a:solidFill>
                  <a:srgbClr val="003C69"/>
                </a:solidFill>
              </a:rPr>
              <a:t>our week</a:t>
            </a:r>
            <a:r>
              <a:rPr lang="cs-CZ" sz="1300" b="0" dirty="0">
                <a:solidFill>
                  <a:srgbClr val="003C69"/>
                </a:solidFill>
              </a:rPr>
              <a:t> = </a:t>
            </a:r>
            <a:r>
              <a:rPr lang="en-US" sz="1300" b="0" dirty="0">
                <a:solidFill>
                  <a:srgbClr val="003C69"/>
                </a:solidFill>
              </a:rPr>
              <a:t>CZK </a:t>
            </a:r>
            <a:r>
              <a:rPr lang="cs-CZ" sz="1300" b="0" dirty="0" smtClean="0">
                <a:solidFill>
                  <a:srgbClr val="003C69"/>
                </a:solidFill>
              </a:rPr>
              <a:t>12,200</a:t>
            </a:r>
            <a:r>
              <a:rPr lang="en-US" sz="1300" b="0" dirty="0" smtClean="0">
                <a:solidFill>
                  <a:srgbClr val="003C69"/>
                </a:solidFill>
              </a:rPr>
              <a:t> </a:t>
            </a:r>
            <a:r>
              <a:rPr lang="en-US" sz="1300" b="0" dirty="0">
                <a:solidFill>
                  <a:srgbClr val="003C69"/>
                </a:solidFill>
              </a:rPr>
              <a:t>per </a:t>
            </a:r>
            <a:r>
              <a:rPr lang="en-US" sz="1300" b="0" dirty="0" smtClean="0">
                <a:solidFill>
                  <a:srgbClr val="003C69"/>
                </a:solidFill>
              </a:rPr>
              <a:t>month</a:t>
            </a:r>
            <a:r>
              <a:rPr lang="cs-CZ" sz="1300" b="0" dirty="0" smtClean="0">
                <a:solidFill>
                  <a:srgbClr val="003C69"/>
                </a:solidFill>
              </a:rPr>
              <a:t> </a:t>
            </a:r>
            <a:r>
              <a:rPr lang="cs-CZ" sz="1300" b="0" dirty="0">
                <a:solidFill>
                  <a:srgbClr val="003C69"/>
                </a:solidFill>
              </a:rPr>
              <a:t>=  </a:t>
            </a:r>
            <a:r>
              <a:rPr lang="cs-CZ" sz="1300" b="0" dirty="0" smtClean="0">
                <a:solidFill>
                  <a:srgbClr val="003C69"/>
                </a:solidFill>
              </a:rPr>
              <a:t>EUR 479.40 </a:t>
            </a:r>
          </a:p>
          <a:p>
            <a:pPr marL="285750" indent="-285750">
              <a:buClr>
                <a:srgbClr val="00ADD0"/>
              </a:buClr>
              <a:buFont typeface="Arial" panose="020B0604020202020204" pitchFamily="34" charset="0"/>
              <a:buChar char="•"/>
            </a:pPr>
            <a:r>
              <a:rPr lang="cs-CZ" sz="1300" b="0" dirty="0" smtClean="0">
                <a:solidFill>
                  <a:srgbClr val="003C69"/>
                </a:solidFill>
              </a:rPr>
              <a:t>Basic </a:t>
            </a:r>
            <a:r>
              <a:rPr lang="cs-CZ" sz="1300" b="0" dirty="0" err="1" smtClean="0">
                <a:solidFill>
                  <a:srgbClr val="003C69"/>
                </a:solidFill>
              </a:rPr>
              <a:t>rate</a:t>
            </a:r>
            <a:r>
              <a:rPr lang="cs-CZ" sz="1300" b="0" dirty="0" smtClean="0">
                <a:solidFill>
                  <a:srgbClr val="003C69"/>
                </a:solidFill>
              </a:rPr>
              <a:t> per </a:t>
            </a:r>
            <a:r>
              <a:rPr lang="cs-CZ" sz="1300" b="0" dirty="0" err="1" smtClean="0">
                <a:solidFill>
                  <a:srgbClr val="003C69"/>
                </a:solidFill>
              </a:rPr>
              <a:t>hour</a:t>
            </a:r>
            <a:r>
              <a:rPr lang="cs-CZ" sz="1300" b="0" dirty="0" smtClean="0">
                <a:solidFill>
                  <a:srgbClr val="003C69"/>
                </a:solidFill>
              </a:rPr>
              <a:t>: CZK 73,20 = EUR 2.88</a:t>
            </a:r>
          </a:p>
          <a:p>
            <a:pPr eaLnBrk="1" hangingPunct="1">
              <a:buClr>
                <a:srgbClr val="00ADD0"/>
              </a:buClr>
            </a:pPr>
            <a:r>
              <a:rPr lang="cs-CZ" sz="1300" b="0" dirty="0" smtClean="0">
                <a:solidFill>
                  <a:srgbClr val="003C69"/>
                </a:solidFill>
              </a:rPr>
              <a:t>(</a:t>
            </a:r>
            <a:r>
              <a:rPr lang="cs-CZ" sz="1300" b="0" dirty="0">
                <a:solidFill>
                  <a:srgbClr val="003C69"/>
                </a:solidFill>
              </a:rPr>
              <a:t>1 EUR = </a:t>
            </a:r>
            <a:r>
              <a:rPr lang="cs-CZ" sz="1300" b="0" dirty="0" smtClean="0">
                <a:solidFill>
                  <a:srgbClr val="003C69"/>
                </a:solidFill>
              </a:rPr>
              <a:t>25.45 </a:t>
            </a:r>
            <a:r>
              <a:rPr lang="cs-CZ" sz="1300" b="0" dirty="0">
                <a:solidFill>
                  <a:srgbClr val="003C69"/>
                </a:solidFill>
              </a:rPr>
              <a:t>CZK as </a:t>
            </a:r>
            <a:r>
              <a:rPr lang="cs-CZ" sz="1300" b="0" dirty="0" err="1" smtClean="0">
                <a:solidFill>
                  <a:srgbClr val="003C69"/>
                </a:solidFill>
              </a:rPr>
              <a:t>average</a:t>
            </a:r>
            <a:r>
              <a:rPr lang="cs-CZ" sz="1300" b="0" dirty="0" smtClean="0">
                <a:solidFill>
                  <a:srgbClr val="003C69"/>
                </a:solidFill>
              </a:rPr>
              <a:t> </a:t>
            </a:r>
            <a:r>
              <a:rPr lang="cs-CZ" sz="1300" b="0" dirty="0" err="1" smtClean="0">
                <a:solidFill>
                  <a:srgbClr val="003C69"/>
                </a:solidFill>
              </a:rPr>
              <a:t>e.r</a:t>
            </a:r>
            <a:r>
              <a:rPr lang="cs-CZ" sz="1300" b="0" dirty="0" smtClean="0">
                <a:solidFill>
                  <a:srgbClr val="003C69"/>
                </a:solidFill>
              </a:rPr>
              <a:t>. </a:t>
            </a:r>
            <a:r>
              <a:rPr lang="cs-CZ" sz="1300" b="0" dirty="0" err="1" smtClean="0">
                <a:solidFill>
                  <a:srgbClr val="003C69"/>
                </a:solidFill>
              </a:rPr>
              <a:t>January</a:t>
            </a:r>
            <a:r>
              <a:rPr lang="cs-CZ" sz="1300" b="0" dirty="0" smtClean="0">
                <a:solidFill>
                  <a:srgbClr val="003C69"/>
                </a:solidFill>
              </a:rPr>
              <a:t> 2018)</a:t>
            </a:r>
            <a:endParaRPr lang="cs-CZ" sz="1300" b="0" dirty="0">
              <a:solidFill>
                <a:srgbClr val="003C69"/>
              </a:solidFill>
            </a:endParaRPr>
          </a:p>
          <a:p>
            <a:pPr marL="285750" indent="-285750" eaLnBrk="1" hangingPunct="1">
              <a:buClr>
                <a:srgbClr val="00ADD0"/>
              </a:buClr>
              <a:buFont typeface="Arial" panose="020B0604020202020204" pitchFamily="34" charset="0"/>
              <a:buChar char="•"/>
            </a:pPr>
            <a:endParaRPr lang="cs-CZ" sz="1300" dirty="0">
              <a:solidFill>
                <a:srgbClr val="003C69"/>
              </a:solidFill>
            </a:endParaRPr>
          </a:p>
        </p:txBody>
      </p:sp>
      <p:sp>
        <p:nvSpPr>
          <p:cNvPr id="16" name="Text Box 5"/>
          <p:cNvSpPr txBox="1">
            <a:spLocks noChangeArrowheads="1"/>
          </p:cNvSpPr>
          <p:nvPr/>
        </p:nvSpPr>
        <p:spPr bwMode="auto">
          <a:xfrm>
            <a:off x="210708" y="6383598"/>
            <a:ext cx="17575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0"/>
              </a:spcBef>
            </a:pPr>
            <a:r>
              <a:rPr lang="cs-CZ" sz="1400" dirty="0"/>
              <a:t>www.ostrava.cz</a:t>
            </a:r>
          </a:p>
        </p:txBody>
      </p:sp>
      <p:pic>
        <p:nvPicPr>
          <p:cNvPr id="17" name="Picture 3" descr="Ostrava_l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31153" y="6406594"/>
            <a:ext cx="2160000" cy="26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Obdélník 13"/>
          <p:cNvSpPr/>
          <p:nvPr/>
        </p:nvSpPr>
        <p:spPr>
          <a:xfrm>
            <a:off x="4234544" y="5826242"/>
            <a:ext cx="4942496" cy="261610"/>
          </a:xfrm>
          <a:prstGeom prst="rect">
            <a:avLst/>
          </a:prstGeom>
        </p:spPr>
        <p:txBody>
          <a:bodyPr wrap="square">
            <a:spAutoFit/>
          </a:bodyPr>
          <a:lstStyle/>
          <a:p>
            <a:pPr marL="342900" indent="-342900" eaLnBrk="1" hangingPunct="1">
              <a:spcBef>
                <a:spcPct val="0"/>
              </a:spcBef>
            </a:pPr>
            <a:r>
              <a:rPr lang="en-US" sz="1100" b="1" dirty="0">
                <a:solidFill>
                  <a:srgbClr val="003C69"/>
                </a:solidFill>
              </a:rPr>
              <a:t>Source</a:t>
            </a:r>
            <a:r>
              <a:rPr lang="cs-CZ" sz="1100" b="1" dirty="0">
                <a:solidFill>
                  <a:srgbClr val="003C69"/>
                </a:solidFill>
              </a:rPr>
              <a:t>: </a:t>
            </a:r>
            <a:r>
              <a:rPr lang="cs-CZ" sz="1100" b="1" dirty="0" err="1">
                <a:solidFill>
                  <a:srgbClr val="003C69"/>
                </a:solidFill>
              </a:rPr>
              <a:t>Trexima</a:t>
            </a:r>
            <a:r>
              <a:rPr lang="cs-CZ" sz="1100" b="1" dirty="0">
                <a:solidFill>
                  <a:srgbClr val="003C69"/>
                </a:solidFill>
              </a:rPr>
              <a:t> Ltd</a:t>
            </a:r>
            <a:r>
              <a:rPr lang="cs-CZ" sz="1100" b="1" dirty="0" smtClean="0">
                <a:solidFill>
                  <a:srgbClr val="003C69"/>
                </a:solidFill>
              </a:rPr>
              <a:t>., Ministry </a:t>
            </a:r>
            <a:r>
              <a:rPr lang="cs-CZ" sz="1100" b="1" dirty="0" err="1" smtClean="0">
                <a:solidFill>
                  <a:srgbClr val="003C69"/>
                </a:solidFill>
              </a:rPr>
              <a:t>of</a:t>
            </a:r>
            <a:r>
              <a:rPr lang="cs-CZ" sz="1100" b="1" dirty="0" smtClean="0">
                <a:solidFill>
                  <a:srgbClr val="003C69"/>
                </a:solidFill>
              </a:rPr>
              <a:t> </a:t>
            </a:r>
            <a:r>
              <a:rPr lang="cs-CZ" sz="1100" b="1" dirty="0" err="1" smtClean="0">
                <a:solidFill>
                  <a:srgbClr val="003C69"/>
                </a:solidFill>
              </a:rPr>
              <a:t>labour</a:t>
            </a:r>
            <a:r>
              <a:rPr lang="cs-CZ" sz="1100" b="1" dirty="0" smtClean="0">
                <a:solidFill>
                  <a:srgbClr val="003C69"/>
                </a:solidFill>
              </a:rPr>
              <a:t> and </a:t>
            </a:r>
            <a:r>
              <a:rPr lang="cs-CZ" sz="1100" b="1" dirty="0" err="1" smtClean="0">
                <a:solidFill>
                  <a:srgbClr val="003C69"/>
                </a:solidFill>
              </a:rPr>
              <a:t>social</a:t>
            </a:r>
            <a:r>
              <a:rPr lang="cs-CZ" sz="1100" b="1" dirty="0" smtClean="0">
                <a:solidFill>
                  <a:srgbClr val="003C69"/>
                </a:solidFill>
              </a:rPr>
              <a:t> </a:t>
            </a:r>
            <a:r>
              <a:rPr lang="cs-CZ" sz="1100" b="1" dirty="0" err="1" smtClean="0">
                <a:solidFill>
                  <a:srgbClr val="003C69"/>
                </a:solidFill>
              </a:rPr>
              <a:t>affairs</a:t>
            </a:r>
            <a:endParaRPr lang="cs-CZ" sz="1100" b="1" dirty="0">
              <a:solidFill>
                <a:srgbClr val="003C69"/>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155" y="846138"/>
            <a:ext cx="8479070" cy="1912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883" y="2996952"/>
            <a:ext cx="4936217"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3239763"/>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ChangeArrowheads="1"/>
          </p:cNvSpPr>
          <p:nvPr/>
        </p:nvSpPr>
        <p:spPr bwMode="auto">
          <a:xfrm>
            <a:off x="468312" y="116632"/>
            <a:ext cx="8566873" cy="151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eaLnBrk="1" hangingPunct="1">
              <a:spcBef>
                <a:spcPts val="0"/>
              </a:spcBef>
            </a:pPr>
            <a:r>
              <a:rPr lang="cs-CZ" sz="3000" dirty="0" smtClean="0"/>
              <a:t>U</a:t>
            </a:r>
            <a:r>
              <a:rPr lang="en-US" sz="3000" dirty="0" err="1"/>
              <a:t>nemployment</a:t>
            </a:r>
            <a:r>
              <a:rPr lang="en-US" sz="3000" dirty="0"/>
              <a:t> and GDP </a:t>
            </a:r>
            <a:endParaRPr lang="cs-CZ" sz="3000" dirty="0" smtClean="0"/>
          </a:p>
          <a:p>
            <a:pPr eaLnBrk="1" hangingPunct="1">
              <a:spcBef>
                <a:spcPts val="0"/>
              </a:spcBef>
            </a:pPr>
            <a:r>
              <a:rPr lang="en-US" sz="3000" dirty="0" smtClean="0"/>
              <a:t>in </a:t>
            </a:r>
            <a:r>
              <a:rPr lang="cs-CZ" sz="3000" dirty="0" err="1"/>
              <a:t>Moravian-Silesian</a:t>
            </a:r>
            <a:r>
              <a:rPr lang="cs-CZ" sz="3000" dirty="0"/>
              <a:t> Region</a:t>
            </a:r>
            <a:r>
              <a:rPr lang="en-US" sz="3000" dirty="0"/>
              <a:t> from 200</a:t>
            </a:r>
            <a:r>
              <a:rPr lang="cs-CZ" sz="3000" dirty="0"/>
              <a:t>0</a:t>
            </a:r>
            <a:r>
              <a:rPr lang="en-US" sz="3000" dirty="0"/>
              <a:t> to 20</a:t>
            </a:r>
            <a:r>
              <a:rPr lang="cs-CZ" sz="3000" dirty="0" smtClean="0"/>
              <a:t>16</a:t>
            </a:r>
            <a:endParaRPr lang="en-GB" sz="3000" dirty="0"/>
          </a:p>
        </p:txBody>
      </p:sp>
      <p:pic>
        <p:nvPicPr>
          <p:cNvPr id="7" name="Picture 2" descr="Ostrava_l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2240" y="6390599"/>
            <a:ext cx="2160000" cy="26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5"/>
          <p:cNvSpPr txBox="1">
            <a:spLocks noChangeArrowheads="1"/>
          </p:cNvSpPr>
          <p:nvPr/>
        </p:nvSpPr>
        <p:spPr bwMode="auto">
          <a:xfrm>
            <a:off x="179512" y="6367603"/>
            <a:ext cx="223224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0"/>
              </a:spcBef>
            </a:pPr>
            <a:r>
              <a:rPr lang="cs-CZ" sz="1400" dirty="0"/>
              <a:t>www.ostrava.cz</a:t>
            </a: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500" y="1412776"/>
            <a:ext cx="8834762" cy="3951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Obdélník 9"/>
          <p:cNvSpPr/>
          <p:nvPr/>
        </p:nvSpPr>
        <p:spPr>
          <a:xfrm>
            <a:off x="214373" y="6022818"/>
            <a:ext cx="4942496" cy="253916"/>
          </a:xfrm>
          <a:prstGeom prst="rect">
            <a:avLst/>
          </a:prstGeom>
        </p:spPr>
        <p:txBody>
          <a:bodyPr wrap="square">
            <a:spAutoFit/>
          </a:bodyPr>
          <a:lstStyle/>
          <a:p>
            <a:pPr marL="342900" indent="-342900" eaLnBrk="1" hangingPunct="1">
              <a:spcBef>
                <a:spcPct val="0"/>
              </a:spcBef>
            </a:pPr>
            <a:r>
              <a:rPr lang="cs-CZ" sz="1050" dirty="0" smtClean="0">
                <a:solidFill>
                  <a:srgbClr val="003C69"/>
                </a:solidFill>
              </a:rPr>
              <a:t>31.12.2017</a:t>
            </a:r>
            <a:endParaRPr lang="cs-CZ" sz="1050" dirty="0">
              <a:solidFill>
                <a:srgbClr val="003C69"/>
              </a:solidFill>
            </a:endParaRPr>
          </a:p>
        </p:txBody>
      </p:sp>
    </p:spTree>
    <p:extLst>
      <p:ext uri="{BB962C8B-B14F-4D97-AF65-F5344CB8AC3E}">
        <p14:creationId xmlns:p14="http://schemas.microsoft.com/office/powerpoint/2010/main" val="1104131677"/>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ChangeArrowheads="1"/>
          </p:cNvSpPr>
          <p:nvPr/>
        </p:nvSpPr>
        <p:spPr bwMode="auto">
          <a:xfrm>
            <a:off x="395288" y="260350"/>
            <a:ext cx="8569325"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spcBef>
                <a:spcPct val="0"/>
              </a:spcBef>
            </a:pPr>
            <a:r>
              <a:rPr lang="en-GB" sz="3600" dirty="0"/>
              <a:t>Foreign direct investments in </a:t>
            </a:r>
            <a:r>
              <a:rPr lang="cs-CZ" sz="3600" dirty="0"/>
              <a:t>b</a:t>
            </a:r>
            <a:r>
              <a:rPr lang="en-GB" sz="3600" dirty="0" err="1" smtClean="0"/>
              <a:t>il</a:t>
            </a:r>
            <a:r>
              <a:rPr lang="en-GB" sz="3600" dirty="0"/>
              <a:t>. </a:t>
            </a:r>
            <a:r>
              <a:rPr lang="cs-CZ" sz="3600" dirty="0" smtClean="0"/>
              <a:t>EUR </a:t>
            </a:r>
            <a:r>
              <a:rPr lang="cs-CZ" sz="3600" dirty="0"/>
              <a:t>(</a:t>
            </a:r>
            <a:r>
              <a:rPr lang="cs-CZ" sz="3600" dirty="0" err="1"/>
              <a:t>cumulative</a:t>
            </a:r>
            <a:r>
              <a:rPr lang="cs-CZ" sz="3600" dirty="0"/>
              <a:t>)</a:t>
            </a:r>
            <a:endParaRPr lang="en-GB" sz="3600" b="0" dirty="0">
              <a:solidFill>
                <a:schemeClr val="tx2"/>
              </a:solidFill>
            </a:endParaRPr>
          </a:p>
        </p:txBody>
      </p:sp>
      <p:sp>
        <p:nvSpPr>
          <p:cNvPr id="19461" name="Rectangle 232"/>
          <p:cNvSpPr>
            <a:spLocks noChangeArrowheads="1"/>
          </p:cNvSpPr>
          <p:nvPr/>
        </p:nvSpPr>
        <p:spPr bwMode="auto">
          <a:xfrm>
            <a:off x="546975" y="5733256"/>
            <a:ext cx="4132975"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cs-CZ" sz="1200" dirty="0" err="1">
                <a:solidFill>
                  <a:srgbClr val="003C69"/>
                </a:solidFill>
              </a:rPr>
              <a:t>Dates</a:t>
            </a:r>
            <a:r>
              <a:rPr lang="cs-CZ" sz="1200" dirty="0">
                <a:solidFill>
                  <a:srgbClr val="003C69"/>
                </a:solidFill>
              </a:rPr>
              <a:t> as of 31 </a:t>
            </a:r>
            <a:r>
              <a:rPr lang="cs-CZ" sz="1200" dirty="0" err="1">
                <a:solidFill>
                  <a:srgbClr val="003C69"/>
                </a:solidFill>
              </a:rPr>
              <a:t>December</a:t>
            </a:r>
            <a:r>
              <a:rPr lang="cs-CZ" sz="1200" dirty="0">
                <a:solidFill>
                  <a:srgbClr val="003C69"/>
                </a:solidFill>
              </a:rPr>
              <a:t>, </a:t>
            </a:r>
            <a:r>
              <a:rPr lang="cs-CZ" sz="1200" dirty="0" err="1">
                <a:solidFill>
                  <a:srgbClr val="003C69"/>
                </a:solidFill>
              </a:rPr>
              <a:t>absolute</a:t>
            </a:r>
            <a:r>
              <a:rPr lang="cs-CZ" sz="1200" dirty="0">
                <a:solidFill>
                  <a:srgbClr val="003C69"/>
                </a:solidFill>
              </a:rPr>
              <a:t> </a:t>
            </a:r>
            <a:r>
              <a:rPr lang="cs-CZ" sz="1200" dirty="0" err="1">
                <a:solidFill>
                  <a:srgbClr val="003C69"/>
                </a:solidFill>
              </a:rPr>
              <a:t>values</a:t>
            </a:r>
            <a:r>
              <a:rPr lang="cs-CZ" sz="1200" dirty="0" smtClean="0">
                <a:solidFill>
                  <a:srgbClr val="003C69"/>
                </a:solidFill>
              </a:rPr>
              <a:t>.</a:t>
            </a:r>
            <a:endParaRPr lang="cs-CZ" sz="1200" dirty="0">
              <a:solidFill>
                <a:srgbClr val="003C69"/>
              </a:solidFill>
            </a:endParaRPr>
          </a:p>
          <a:p>
            <a:r>
              <a:rPr lang="cs-CZ" sz="1200" dirty="0">
                <a:solidFill>
                  <a:srgbClr val="003C69"/>
                </a:solidFill>
              </a:rPr>
              <a:t>Source: Czech </a:t>
            </a:r>
            <a:r>
              <a:rPr lang="cs-CZ" sz="1200" dirty="0" err="1">
                <a:solidFill>
                  <a:srgbClr val="003C69"/>
                </a:solidFill>
              </a:rPr>
              <a:t>National</a:t>
            </a:r>
            <a:r>
              <a:rPr lang="cs-CZ" sz="1200" dirty="0">
                <a:solidFill>
                  <a:srgbClr val="003C69"/>
                </a:solidFill>
              </a:rPr>
              <a:t> </a:t>
            </a:r>
            <a:r>
              <a:rPr lang="cs-CZ" sz="1200" dirty="0" smtClean="0">
                <a:solidFill>
                  <a:srgbClr val="003C69"/>
                </a:solidFill>
              </a:rPr>
              <a:t>Bank 2018</a:t>
            </a:r>
            <a:endParaRPr lang="cs-CZ" sz="1200" dirty="0">
              <a:solidFill>
                <a:srgbClr val="003C69"/>
              </a:solidFill>
            </a:endParaRPr>
          </a:p>
        </p:txBody>
      </p:sp>
      <p:pic>
        <p:nvPicPr>
          <p:cNvPr id="7" name="Picture 3" descr="Ostrava_l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31153" y="6406594"/>
            <a:ext cx="2160000" cy="26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5"/>
          <p:cNvSpPr txBox="1">
            <a:spLocks noChangeArrowheads="1"/>
          </p:cNvSpPr>
          <p:nvPr/>
        </p:nvSpPr>
        <p:spPr bwMode="auto">
          <a:xfrm>
            <a:off x="210708" y="6383598"/>
            <a:ext cx="17575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0"/>
              </a:spcBef>
            </a:pPr>
            <a:r>
              <a:rPr lang="cs-CZ" sz="1400" dirty="0"/>
              <a:t>www.ostrava.cz</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974" y="1251388"/>
            <a:ext cx="8287151" cy="4481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9109927"/>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ChangeArrowheads="1"/>
          </p:cNvSpPr>
          <p:nvPr/>
        </p:nvSpPr>
        <p:spPr bwMode="auto">
          <a:xfrm>
            <a:off x="395288" y="332656"/>
            <a:ext cx="8569325"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spcBef>
                <a:spcPct val="0"/>
              </a:spcBef>
            </a:pPr>
            <a:r>
              <a:rPr lang="en-US" sz="2800" dirty="0" smtClean="0"/>
              <a:t>Ostrava </a:t>
            </a:r>
            <a:r>
              <a:rPr lang="en-US" sz="2800" dirty="0"/>
              <a:t>ranks among the </a:t>
            </a:r>
            <a:r>
              <a:rPr lang="cs-CZ" sz="2800" dirty="0" smtClean="0"/>
              <a:t>TOP</a:t>
            </a:r>
            <a:r>
              <a:rPr lang="en-US" sz="2800" dirty="0" smtClean="0"/>
              <a:t> </a:t>
            </a:r>
            <a:r>
              <a:rPr lang="en-US" sz="2800" dirty="0"/>
              <a:t>10 most attractive cities in </a:t>
            </a:r>
            <a:r>
              <a:rPr lang="en-US" sz="2800" dirty="0" smtClean="0"/>
              <a:t>Europe </a:t>
            </a:r>
            <a:r>
              <a:rPr lang="en-US" sz="2800" dirty="0"/>
              <a:t>for investment</a:t>
            </a:r>
            <a:endParaRPr lang="en-GB" sz="2800" b="0" dirty="0">
              <a:solidFill>
                <a:schemeClr val="tx2"/>
              </a:solidFill>
            </a:endParaRPr>
          </a:p>
        </p:txBody>
      </p:sp>
      <p:sp>
        <p:nvSpPr>
          <p:cNvPr id="19461" name="Rectangle 232"/>
          <p:cNvSpPr>
            <a:spLocks noChangeArrowheads="1"/>
          </p:cNvSpPr>
          <p:nvPr/>
        </p:nvSpPr>
        <p:spPr bwMode="auto">
          <a:xfrm>
            <a:off x="395287" y="1509973"/>
            <a:ext cx="504028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cs-CZ" sz="1400" dirty="0">
                <a:solidFill>
                  <a:srgbClr val="003C69"/>
                </a:solidFill>
              </a:rPr>
              <a:t>E</a:t>
            </a:r>
            <a:r>
              <a:rPr lang="en-US" sz="1400" dirty="0" err="1">
                <a:solidFill>
                  <a:srgbClr val="003C69"/>
                </a:solidFill>
              </a:rPr>
              <a:t>xcellent</a:t>
            </a:r>
            <a:r>
              <a:rPr lang="en-US" sz="1400" dirty="0">
                <a:solidFill>
                  <a:srgbClr val="003C69"/>
                </a:solidFill>
              </a:rPr>
              <a:t> result in the prestigious British </a:t>
            </a:r>
            <a:r>
              <a:rPr lang="en-US" sz="1400" dirty="0" err="1">
                <a:solidFill>
                  <a:srgbClr val="003C69"/>
                </a:solidFill>
              </a:rPr>
              <a:t>fDi</a:t>
            </a:r>
            <a:r>
              <a:rPr lang="en-US" sz="1400" dirty="0">
                <a:solidFill>
                  <a:srgbClr val="003C69"/>
                </a:solidFill>
              </a:rPr>
              <a:t> Magazine survey</a:t>
            </a:r>
            <a:r>
              <a:rPr lang="cs-CZ" sz="1400" dirty="0">
                <a:solidFill>
                  <a:srgbClr val="003C69"/>
                </a:solidFill>
              </a:rPr>
              <a:t> </a:t>
            </a:r>
            <a:r>
              <a:rPr lang="en-US" sz="1400" dirty="0">
                <a:solidFill>
                  <a:srgbClr val="003C69"/>
                </a:solidFill>
              </a:rPr>
              <a:t>(part of the Financial Times Group</a:t>
            </a:r>
            <a:r>
              <a:rPr lang="en-US" sz="1400" dirty="0" smtClean="0">
                <a:solidFill>
                  <a:srgbClr val="003C69"/>
                </a:solidFill>
              </a:rPr>
              <a:t>)</a:t>
            </a:r>
            <a:r>
              <a:rPr lang="cs-CZ" sz="1400" dirty="0" smtClean="0">
                <a:solidFill>
                  <a:srgbClr val="003C69"/>
                </a:solidFill>
              </a:rPr>
              <a:t>: </a:t>
            </a:r>
            <a:endParaRPr lang="cs-CZ" sz="1400" dirty="0">
              <a:solidFill>
                <a:srgbClr val="003C69"/>
              </a:solidFill>
            </a:endParaRPr>
          </a:p>
        </p:txBody>
      </p:sp>
      <p:pic>
        <p:nvPicPr>
          <p:cNvPr id="7" name="Picture 3" descr="Ostrava_l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31153" y="6406594"/>
            <a:ext cx="2160000" cy="26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5"/>
          <p:cNvSpPr txBox="1">
            <a:spLocks noChangeArrowheads="1"/>
          </p:cNvSpPr>
          <p:nvPr/>
        </p:nvSpPr>
        <p:spPr bwMode="auto">
          <a:xfrm>
            <a:off x="210708" y="6383598"/>
            <a:ext cx="17575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0"/>
              </a:spcBef>
            </a:pPr>
            <a:r>
              <a:rPr lang="cs-CZ" sz="1400" dirty="0"/>
              <a:t>www.ostrava.cz</a:t>
            </a:r>
          </a:p>
        </p:txBody>
      </p:sp>
      <p:sp>
        <p:nvSpPr>
          <p:cNvPr id="4" name="Rectangle 3"/>
          <p:cNvSpPr>
            <a:spLocks noChangeArrowheads="1"/>
          </p:cNvSpPr>
          <p:nvPr/>
        </p:nvSpPr>
        <p:spPr bwMode="auto">
          <a:xfrm>
            <a:off x="433159" y="5474350"/>
            <a:ext cx="457088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n-US" altLang="cs-CZ" sz="1400" dirty="0"/>
              <a:t>Ostrava is the ideal strategic location helping you to grow your </a:t>
            </a:r>
            <a:r>
              <a:rPr lang="en-US" altLang="cs-CZ" sz="1400" dirty="0" smtClean="0"/>
              <a:t>business</a:t>
            </a:r>
            <a:r>
              <a:rPr lang="cs-CZ" altLang="cs-CZ" sz="1400" dirty="0" smtClean="0"/>
              <a:t>.</a:t>
            </a:r>
            <a:endParaRPr lang="en-US" altLang="cs-CZ" sz="1400" i="1" dirty="0">
              <a:solidFill>
                <a:srgbClr val="9E792E"/>
              </a:solidFill>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5576" y="1268760"/>
            <a:ext cx="3386462" cy="47733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délník 1"/>
          <p:cNvSpPr/>
          <p:nvPr/>
        </p:nvSpPr>
        <p:spPr>
          <a:xfrm>
            <a:off x="395287" y="2209724"/>
            <a:ext cx="4858921" cy="523220"/>
          </a:xfrm>
          <a:prstGeom prst="rect">
            <a:avLst/>
          </a:prstGeom>
        </p:spPr>
        <p:txBody>
          <a:bodyPr wrap="square">
            <a:spAutoFit/>
          </a:bodyPr>
          <a:lstStyle/>
          <a:p>
            <a:r>
              <a:rPr lang="en-US" sz="1400" dirty="0"/>
              <a:t>European Cities and Regions of the Future </a:t>
            </a:r>
            <a:r>
              <a:rPr lang="en-US" sz="1400" dirty="0" smtClean="0"/>
              <a:t>201</a:t>
            </a:r>
            <a:r>
              <a:rPr lang="cs-CZ" sz="1400" dirty="0" smtClean="0"/>
              <a:t>6</a:t>
            </a:r>
            <a:r>
              <a:rPr lang="en-US" sz="1400" dirty="0" smtClean="0"/>
              <a:t>/201</a:t>
            </a:r>
            <a:r>
              <a:rPr lang="cs-CZ" sz="1400" dirty="0" smtClean="0"/>
              <a:t>7 and 2018/2019 </a:t>
            </a:r>
            <a:endParaRPr lang="cs-CZ" sz="1400" dirty="0"/>
          </a:p>
        </p:txBody>
      </p:sp>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838" y="2780501"/>
            <a:ext cx="4643818" cy="32170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64002500"/>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4192"/>
            <a:ext cx="8187966" cy="6875587"/>
          </a:xfrm>
          <a:prstGeom prst="rect">
            <a:avLst/>
          </a:prstGeom>
        </p:spPr>
      </p:pic>
      <p:sp>
        <p:nvSpPr>
          <p:cNvPr id="7" name="Text Box 13"/>
          <p:cNvSpPr txBox="1">
            <a:spLocks noChangeArrowheads="1"/>
          </p:cNvSpPr>
          <p:nvPr/>
        </p:nvSpPr>
        <p:spPr bwMode="auto">
          <a:xfrm>
            <a:off x="395288" y="-27384"/>
            <a:ext cx="871271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cs-CZ" sz="3600" dirty="0" err="1">
                <a:solidFill>
                  <a:srgbClr val="003C69"/>
                </a:solidFill>
              </a:rPr>
              <a:t>Industrial</a:t>
            </a:r>
            <a:r>
              <a:rPr lang="cs-CZ" sz="3600" dirty="0">
                <a:solidFill>
                  <a:srgbClr val="003C69"/>
                </a:solidFill>
              </a:rPr>
              <a:t> </a:t>
            </a:r>
            <a:r>
              <a:rPr lang="cs-CZ" sz="3600" dirty="0" err="1" smtClean="0">
                <a:solidFill>
                  <a:srgbClr val="003C69"/>
                </a:solidFill>
              </a:rPr>
              <a:t>Zones</a:t>
            </a:r>
            <a:endParaRPr lang="cs-CZ" sz="3600" dirty="0">
              <a:solidFill>
                <a:srgbClr val="003C69"/>
              </a:solidFill>
            </a:endParaRPr>
          </a:p>
        </p:txBody>
      </p:sp>
    </p:spTree>
    <p:extLst>
      <p:ext uri="{BB962C8B-B14F-4D97-AF65-F5344CB8AC3E}">
        <p14:creationId xmlns:p14="http://schemas.microsoft.com/office/powerpoint/2010/main" val="2420071076"/>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ChangeArrowheads="1"/>
          </p:cNvSpPr>
          <p:nvPr/>
        </p:nvSpPr>
        <p:spPr bwMode="auto">
          <a:xfrm>
            <a:off x="358775" y="274638"/>
            <a:ext cx="84264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spcBef>
                <a:spcPct val="0"/>
              </a:spcBef>
            </a:pPr>
            <a:endParaRPr lang="cs-CZ" sz="4000" b="0">
              <a:solidFill>
                <a:schemeClr val="tx2"/>
              </a:solidFill>
            </a:endParaRPr>
          </a:p>
        </p:txBody>
      </p:sp>
      <p:sp>
        <p:nvSpPr>
          <p:cNvPr id="23556" name="Text Box 5"/>
          <p:cNvSpPr txBox="1">
            <a:spLocks noChangeArrowheads="1"/>
          </p:cNvSpPr>
          <p:nvPr/>
        </p:nvSpPr>
        <p:spPr bwMode="auto">
          <a:xfrm>
            <a:off x="411163" y="19827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20000"/>
              </a:spcBef>
            </a:pPr>
            <a:endParaRPr lang="cs-CZ" sz="2000" b="0">
              <a:solidFill>
                <a:srgbClr val="003C69"/>
              </a:solidFill>
            </a:endParaRPr>
          </a:p>
        </p:txBody>
      </p:sp>
      <p:sp>
        <p:nvSpPr>
          <p:cNvPr id="23557" name="Text Box 13"/>
          <p:cNvSpPr txBox="1">
            <a:spLocks noChangeArrowheads="1"/>
          </p:cNvSpPr>
          <p:nvPr/>
        </p:nvSpPr>
        <p:spPr bwMode="auto">
          <a:xfrm>
            <a:off x="395288" y="188913"/>
            <a:ext cx="468153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cs-CZ" sz="3600" dirty="0" err="1"/>
              <a:t>Industrial</a:t>
            </a:r>
            <a:r>
              <a:rPr lang="cs-CZ" sz="3600" dirty="0"/>
              <a:t> </a:t>
            </a:r>
            <a:r>
              <a:rPr lang="cs-CZ" sz="3600" dirty="0" err="1"/>
              <a:t>Zones</a:t>
            </a:r>
            <a:endParaRPr lang="cs-CZ" sz="3600" dirty="0"/>
          </a:p>
        </p:txBody>
      </p:sp>
      <p:sp>
        <p:nvSpPr>
          <p:cNvPr id="23558" name="Text Box 17"/>
          <p:cNvSpPr txBox="1">
            <a:spLocks noChangeArrowheads="1"/>
          </p:cNvSpPr>
          <p:nvPr/>
        </p:nvSpPr>
        <p:spPr bwMode="auto">
          <a:xfrm>
            <a:off x="339166" y="1196975"/>
            <a:ext cx="5111750" cy="2272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cs-CZ" sz="2400" dirty="0"/>
              <a:t>Mošnov</a:t>
            </a:r>
          </a:p>
          <a:p>
            <a:pPr eaLnBrk="1" hangingPunct="1">
              <a:spcBef>
                <a:spcPct val="30000"/>
              </a:spcBef>
              <a:buClr>
                <a:srgbClr val="00ADD0"/>
              </a:buClr>
              <a:buFontTx/>
              <a:buChar char="•"/>
            </a:pPr>
            <a:r>
              <a:rPr lang="cs-CZ" sz="1600" b="0" dirty="0">
                <a:solidFill>
                  <a:schemeClr val="tx1"/>
                </a:solidFill>
              </a:rPr>
              <a:t>  </a:t>
            </a:r>
            <a:r>
              <a:rPr lang="cs-CZ" sz="1500" dirty="0" err="1">
                <a:solidFill>
                  <a:srgbClr val="003366"/>
                </a:solidFill>
              </a:rPr>
              <a:t>Strategic</a:t>
            </a:r>
            <a:r>
              <a:rPr lang="cs-CZ" sz="1500" dirty="0">
                <a:solidFill>
                  <a:srgbClr val="003366"/>
                </a:solidFill>
              </a:rPr>
              <a:t> </a:t>
            </a:r>
            <a:r>
              <a:rPr lang="cs-CZ" sz="1500" dirty="0" err="1">
                <a:solidFill>
                  <a:srgbClr val="003366"/>
                </a:solidFill>
              </a:rPr>
              <a:t>Industrial</a:t>
            </a:r>
            <a:r>
              <a:rPr lang="cs-CZ" sz="1500" dirty="0">
                <a:solidFill>
                  <a:srgbClr val="003366"/>
                </a:solidFill>
              </a:rPr>
              <a:t> </a:t>
            </a:r>
            <a:r>
              <a:rPr lang="cs-CZ" sz="1500" dirty="0" err="1" smtClean="0">
                <a:solidFill>
                  <a:srgbClr val="003366"/>
                </a:solidFill>
              </a:rPr>
              <a:t>Zone</a:t>
            </a:r>
            <a:r>
              <a:rPr lang="cs-CZ" sz="1500" dirty="0" smtClean="0">
                <a:solidFill>
                  <a:srgbClr val="003366"/>
                </a:solidFill>
              </a:rPr>
              <a:t>:</a:t>
            </a:r>
            <a:r>
              <a:rPr lang="cs-CZ" sz="1500" dirty="0"/>
              <a:t>	 </a:t>
            </a:r>
            <a:r>
              <a:rPr lang="cs-CZ" sz="1500" dirty="0" smtClean="0"/>
              <a:t>    </a:t>
            </a:r>
            <a:r>
              <a:rPr lang="en-GB" sz="1500" b="0" dirty="0" smtClean="0">
                <a:solidFill>
                  <a:srgbClr val="003C69"/>
                </a:solidFill>
              </a:rPr>
              <a:t>200 </a:t>
            </a:r>
            <a:r>
              <a:rPr lang="en-GB" sz="1500" b="0" dirty="0">
                <a:solidFill>
                  <a:srgbClr val="003C69"/>
                </a:solidFill>
              </a:rPr>
              <a:t>ha</a:t>
            </a:r>
          </a:p>
          <a:p>
            <a:pPr eaLnBrk="1" hangingPunct="1">
              <a:spcBef>
                <a:spcPct val="30000"/>
              </a:spcBef>
              <a:buClr>
                <a:srgbClr val="00ADD0"/>
              </a:buClr>
              <a:buFontTx/>
              <a:buChar char="•"/>
            </a:pPr>
            <a:r>
              <a:rPr lang="en-GB" sz="1500" dirty="0">
                <a:solidFill>
                  <a:srgbClr val="003C69"/>
                </a:solidFill>
              </a:rPr>
              <a:t> </a:t>
            </a:r>
            <a:r>
              <a:rPr lang="cs-CZ" sz="1500" dirty="0">
                <a:solidFill>
                  <a:srgbClr val="003C69"/>
                </a:solidFill>
              </a:rPr>
              <a:t> </a:t>
            </a:r>
            <a:r>
              <a:rPr lang="cs-CZ" sz="1500" dirty="0" err="1">
                <a:solidFill>
                  <a:srgbClr val="003366"/>
                </a:solidFill>
              </a:rPr>
              <a:t>Multi-modal</a:t>
            </a:r>
            <a:r>
              <a:rPr lang="cs-CZ" sz="1500" dirty="0">
                <a:solidFill>
                  <a:srgbClr val="003366"/>
                </a:solidFill>
              </a:rPr>
              <a:t> </a:t>
            </a:r>
            <a:r>
              <a:rPr lang="cs-CZ" sz="1500" dirty="0" err="1">
                <a:solidFill>
                  <a:srgbClr val="003366"/>
                </a:solidFill>
              </a:rPr>
              <a:t>Logistics</a:t>
            </a:r>
            <a:r>
              <a:rPr lang="cs-CZ" sz="1500" dirty="0">
                <a:solidFill>
                  <a:srgbClr val="003366"/>
                </a:solidFill>
              </a:rPr>
              <a:t> </a:t>
            </a:r>
            <a:r>
              <a:rPr lang="cs-CZ" sz="1500" dirty="0" smtClean="0">
                <a:solidFill>
                  <a:srgbClr val="003366"/>
                </a:solidFill>
              </a:rPr>
              <a:t>Centre:</a:t>
            </a:r>
            <a:r>
              <a:rPr lang="cs-CZ" sz="1500" dirty="0">
                <a:solidFill>
                  <a:srgbClr val="003366"/>
                </a:solidFill>
              </a:rPr>
              <a:t> </a:t>
            </a:r>
            <a:r>
              <a:rPr lang="cs-CZ" sz="1500" dirty="0" smtClean="0">
                <a:solidFill>
                  <a:srgbClr val="003366"/>
                </a:solidFill>
              </a:rPr>
              <a:t>    </a:t>
            </a:r>
            <a:r>
              <a:rPr lang="cs-CZ" sz="1500" b="0" dirty="0" smtClean="0">
                <a:solidFill>
                  <a:srgbClr val="003C69"/>
                </a:solidFill>
              </a:rPr>
              <a:t>80 </a:t>
            </a:r>
            <a:r>
              <a:rPr lang="cs-CZ" sz="1500" b="0" dirty="0">
                <a:solidFill>
                  <a:srgbClr val="003C69"/>
                </a:solidFill>
              </a:rPr>
              <a:t>ha</a:t>
            </a:r>
            <a:r>
              <a:rPr lang="en-GB" sz="1500" b="0" dirty="0">
                <a:solidFill>
                  <a:srgbClr val="003C69"/>
                </a:solidFill>
              </a:rPr>
              <a:t> </a:t>
            </a:r>
            <a:endParaRPr lang="cs-CZ" sz="1500" b="0" dirty="0">
              <a:solidFill>
                <a:srgbClr val="003C69"/>
              </a:solidFill>
            </a:endParaRPr>
          </a:p>
          <a:p>
            <a:pPr eaLnBrk="1" hangingPunct="1">
              <a:spcBef>
                <a:spcPct val="30000"/>
              </a:spcBef>
              <a:buClr>
                <a:srgbClr val="00ADD0"/>
              </a:buClr>
              <a:buFontTx/>
              <a:buChar char="•"/>
            </a:pPr>
            <a:r>
              <a:rPr lang="cs-CZ" sz="1500" b="0" dirty="0">
                <a:solidFill>
                  <a:srgbClr val="003C69"/>
                </a:solidFill>
              </a:rPr>
              <a:t>  </a:t>
            </a:r>
            <a:r>
              <a:rPr lang="cs-CZ" sz="1500" dirty="0" err="1">
                <a:solidFill>
                  <a:srgbClr val="003366"/>
                </a:solidFill>
              </a:rPr>
              <a:t>Small</a:t>
            </a:r>
            <a:r>
              <a:rPr lang="cs-CZ" sz="1500" dirty="0">
                <a:solidFill>
                  <a:srgbClr val="003366"/>
                </a:solidFill>
              </a:rPr>
              <a:t> Development </a:t>
            </a:r>
            <a:r>
              <a:rPr lang="cs-CZ" sz="1500" dirty="0" err="1" smtClean="0">
                <a:solidFill>
                  <a:srgbClr val="003366"/>
                </a:solidFill>
              </a:rPr>
              <a:t>zone</a:t>
            </a:r>
            <a:r>
              <a:rPr lang="cs-CZ" sz="1500" dirty="0" smtClean="0">
                <a:solidFill>
                  <a:srgbClr val="003366"/>
                </a:solidFill>
              </a:rPr>
              <a:t>:</a:t>
            </a:r>
            <a:r>
              <a:rPr lang="cs-CZ" sz="1500" dirty="0">
                <a:solidFill>
                  <a:srgbClr val="003366"/>
                </a:solidFill>
              </a:rPr>
              <a:t>	</a:t>
            </a:r>
            <a:r>
              <a:rPr lang="cs-CZ" sz="1500" dirty="0" smtClean="0">
                <a:solidFill>
                  <a:srgbClr val="003366"/>
                </a:solidFill>
              </a:rPr>
              <a:t>       </a:t>
            </a:r>
            <a:r>
              <a:rPr lang="en-GB" sz="1500" b="0" dirty="0" smtClean="0">
                <a:solidFill>
                  <a:srgbClr val="003C69"/>
                </a:solidFill>
              </a:rPr>
              <a:t>32 </a:t>
            </a:r>
            <a:r>
              <a:rPr lang="en-GB" sz="1500" b="0" dirty="0">
                <a:solidFill>
                  <a:srgbClr val="003C69"/>
                </a:solidFill>
              </a:rPr>
              <a:t>ha</a:t>
            </a:r>
          </a:p>
          <a:p>
            <a:pPr eaLnBrk="1" hangingPunct="1">
              <a:spcBef>
                <a:spcPct val="30000"/>
              </a:spcBef>
              <a:buClr>
                <a:srgbClr val="00ADD0"/>
              </a:buClr>
              <a:buFontTx/>
              <a:buChar char="•"/>
            </a:pPr>
            <a:r>
              <a:rPr lang="en-GB" sz="1500" dirty="0">
                <a:solidFill>
                  <a:srgbClr val="003C69"/>
                </a:solidFill>
              </a:rPr>
              <a:t> </a:t>
            </a:r>
            <a:r>
              <a:rPr lang="cs-CZ" sz="1500" dirty="0">
                <a:solidFill>
                  <a:srgbClr val="003C69"/>
                </a:solidFill>
              </a:rPr>
              <a:t> </a:t>
            </a:r>
            <a:r>
              <a:rPr lang="cs-CZ" sz="1500" dirty="0" err="1">
                <a:solidFill>
                  <a:srgbClr val="003366"/>
                </a:solidFill>
              </a:rPr>
              <a:t>Small</a:t>
            </a:r>
            <a:r>
              <a:rPr lang="cs-CZ" sz="1500" dirty="0">
                <a:solidFill>
                  <a:srgbClr val="003366"/>
                </a:solidFill>
              </a:rPr>
              <a:t> and Medium </a:t>
            </a:r>
            <a:r>
              <a:rPr lang="cs-CZ" sz="1500" dirty="0" err="1">
                <a:solidFill>
                  <a:srgbClr val="003366"/>
                </a:solidFill>
              </a:rPr>
              <a:t>sized</a:t>
            </a:r>
            <a:r>
              <a:rPr lang="cs-CZ" sz="1500" dirty="0">
                <a:solidFill>
                  <a:srgbClr val="003366"/>
                </a:solidFill>
              </a:rPr>
              <a:t> </a:t>
            </a:r>
            <a:endParaRPr lang="cs-CZ" sz="1500" dirty="0" smtClean="0">
              <a:solidFill>
                <a:srgbClr val="003366"/>
              </a:solidFill>
            </a:endParaRPr>
          </a:p>
          <a:p>
            <a:pPr eaLnBrk="1" hangingPunct="1">
              <a:spcBef>
                <a:spcPct val="30000"/>
              </a:spcBef>
              <a:buClr>
                <a:srgbClr val="00ADD0"/>
              </a:buClr>
            </a:pPr>
            <a:r>
              <a:rPr lang="cs-CZ" sz="1500" dirty="0" smtClean="0">
                <a:solidFill>
                  <a:srgbClr val="003366"/>
                </a:solidFill>
              </a:rPr>
              <a:t>   </a:t>
            </a:r>
            <a:r>
              <a:rPr lang="cs-CZ" sz="1500" dirty="0" err="1" smtClean="0">
                <a:solidFill>
                  <a:srgbClr val="003366"/>
                </a:solidFill>
              </a:rPr>
              <a:t>Enterprises</a:t>
            </a:r>
            <a:r>
              <a:rPr lang="cs-CZ" sz="1500" dirty="0" smtClean="0">
                <a:solidFill>
                  <a:srgbClr val="003366"/>
                </a:solidFill>
              </a:rPr>
              <a:t> (</a:t>
            </a:r>
            <a:r>
              <a:rPr lang="cs-CZ" sz="1500" dirty="0" err="1" smtClean="0">
                <a:solidFill>
                  <a:srgbClr val="003366"/>
                </a:solidFill>
              </a:rPr>
              <a:t>SMEs</a:t>
            </a:r>
            <a:r>
              <a:rPr lang="cs-CZ" sz="1500" dirty="0" smtClean="0">
                <a:solidFill>
                  <a:srgbClr val="003366"/>
                </a:solidFill>
              </a:rPr>
              <a:t>)</a:t>
            </a:r>
            <a:r>
              <a:rPr lang="cs-CZ" sz="1500" dirty="0" smtClean="0">
                <a:solidFill>
                  <a:srgbClr val="003C69"/>
                </a:solidFill>
              </a:rPr>
              <a:t>:</a:t>
            </a:r>
            <a:r>
              <a:rPr lang="cs-CZ" sz="1500" dirty="0">
                <a:solidFill>
                  <a:srgbClr val="003C69"/>
                </a:solidFill>
              </a:rPr>
              <a:t>	 </a:t>
            </a:r>
            <a:r>
              <a:rPr lang="cs-CZ" sz="1500" dirty="0" smtClean="0">
                <a:solidFill>
                  <a:srgbClr val="003C69"/>
                </a:solidFill>
              </a:rPr>
              <a:t>      </a:t>
            </a:r>
            <a:r>
              <a:rPr lang="en-GB" sz="1500" b="0" dirty="0" smtClean="0">
                <a:solidFill>
                  <a:srgbClr val="003C69"/>
                </a:solidFill>
              </a:rPr>
              <a:t>10 </a:t>
            </a:r>
            <a:r>
              <a:rPr lang="en-GB" sz="1500" b="0" dirty="0">
                <a:solidFill>
                  <a:srgbClr val="003C69"/>
                </a:solidFill>
              </a:rPr>
              <a:t>ha</a:t>
            </a:r>
          </a:p>
          <a:p>
            <a:pPr eaLnBrk="1" hangingPunct="1">
              <a:spcBef>
                <a:spcPct val="30000"/>
              </a:spcBef>
              <a:buClr>
                <a:srgbClr val="00ADD0"/>
              </a:buClr>
              <a:buFontTx/>
              <a:buChar char="•"/>
            </a:pPr>
            <a:r>
              <a:rPr lang="en-GB" sz="1500" dirty="0">
                <a:solidFill>
                  <a:srgbClr val="003C69"/>
                </a:solidFill>
              </a:rPr>
              <a:t> </a:t>
            </a:r>
            <a:r>
              <a:rPr lang="cs-CZ" sz="1500" dirty="0">
                <a:solidFill>
                  <a:srgbClr val="003C69"/>
                </a:solidFill>
              </a:rPr>
              <a:t> </a:t>
            </a:r>
            <a:r>
              <a:rPr lang="cs-CZ" sz="1500" dirty="0" err="1">
                <a:solidFill>
                  <a:srgbClr val="003366"/>
                </a:solidFill>
              </a:rPr>
              <a:t>Administrative</a:t>
            </a:r>
            <a:r>
              <a:rPr lang="cs-CZ" sz="1500" dirty="0">
                <a:solidFill>
                  <a:srgbClr val="003366"/>
                </a:solidFill>
              </a:rPr>
              <a:t> Centre LJ</a:t>
            </a:r>
            <a:r>
              <a:rPr lang="en-GB" sz="1500" dirty="0" smtClean="0">
                <a:solidFill>
                  <a:srgbClr val="003C69"/>
                </a:solidFill>
              </a:rPr>
              <a:t>:</a:t>
            </a:r>
            <a:r>
              <a:rPr lang="cs-CZ" sz="1500" dirty="0">
                <a:solidFill>
                  <a:srgbClr val="003C69"/>
                </a:solidFill>
              </a:rPr>
              <a:t>	 </a:t>
            </a:r>
            <a:r>
              <a:rPr lang="cs-CZ" sz="1500" dirty="0" smtClean="0">
                <a:solidFill>
                  <a:srgbClr val="003C69"/>
                </a:solidFill>
              </a:rPr>
              <a:t>      </a:t>
            </a:r>
            <a:r>
              <a:rPr lang="en-GB" sz="1500" b="0" dirty="0" smtClean="0">
                <a:solidFill>
                  <a:srgbClr val="003C69"/>
                </a:solidFill>
              </a:rPr>
              <a:t>20 </a:t>
            </a:r>
            <a:r>
              <a:rPr lang="en-GB" sz="1500" b="0" dirty="0">
                <a:solidFill>
                  <a:srgbClr val="003C69"/>
                </a:solidFill>
              </a:rPr>
              <a:t>ha</a:t>
            </a:r>
            <a:endParaRPr lang="cs-CZ" sz="1400" dirty="0">
              <a:solidFill>
                <a:srgbClr val="003C69"/>
              </a:solidFill>
            </a:endParaRPr>
          </a:p>
        </p:txBody>
      </p:sp>
      <p:sp>
        <p:nvSpPr>
          <p:cNvPr id="23561" name="Rectangle 2"/>
          <p:cNvSpPr>
            <a:spLocks noChangeArrowheads="1"/>
          </p:cNvSpPr>
          <p:nvPr/>
        </p:nvSpPr>
        <p:spPr bwMode="auto">
          <a:xfrm>
            <a:off x="339166" y="3717032"/>
            <a:ext cx="8424863" cy="2951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40000"/>
              </a:spcBef>
              <a:buClr>
                <a:srgbClr val="00ADD0"/>
              </a:buClr>
              <a:buFontTx/>
              <a:buChar char="•"/>
            </a:pPr>
            <a:r>
              <a:rPr lang="en-US" sz="1400" b="0" dirty="0">
                <a:solidFill>
                  <a:srgbClr val="003C69"/>
                </a:solidFill>
              </a:rPr>
              <a:t>2004</a:t>
            </a:r>
            <a:r>
              <a:rPr lang="cs-CZ" sz="1400" b="0" dirty="0">
                <a:solidFill>
                  <a:srgbClr val="003C69"/>
                </a:solidFill>
              </a:rPr>
              <a:t> -</a:t>
            </a:r>
            <a:r>
              <a:rPr lang="en-US" sz="1400" b="0" dirty="0">
                <a:solidFill>
                  <a:srgbClr val="003C69"/>
                </a:solidFill>
              </a:rPr>
              <a:t> The original </a:t>
            </a:r>
            <a:r>
              <a:rPr lang="cs-CZ" sz="1400" b="0" dirty="0">
                <a:solidFill>
                  <a:srgbClr val="003C69"/>
                </a:solidFill>
              </a:rPr>
              <a:t>30 ha </a:t>
            </a:r>
            <a:r>
              <a:rPr lang="en-US" sz="1400" b="0" dirty="0">
                <a:solidFill>
                  <a:srgbClr val="003C69"/>
                </a:solidFill>
              </a:rPr>
              <a:t>zone is expanded to</a:t>
            </a:r>
            <a:r>
              <a:rPr lang="cs-CZ" sz="1400" b="0" dirty="0">
                <a:solidFill>
                  <a:srgbClr val="003C69"/>
                </a:solidFill>
              </a:rPr>
              <a:t> 130 ha</a:t>
            </a:r>
          </a:p>
          <a:p>
            <a:pPr marL="342900" indent="-342900">
              <a:spcBef>
                <a:spcPct val="40000"/>
              </a:spcBef>
              <a:buClr>
                <a:srgbClr val="00ADD0"/>
              </a:buClr>
              <a:buFontTx/>
              <a:buChar char="•"/>
            </a:pPr>
            <a:r>
              <a:rPr lang="en-US" sz="1400" b="0" dirty="0">
                <a:solidFill>
                  <a:srgbClr val="003C69"/>
                </a:solidFill>
              </a:rPr>
              <a:t>November 2005: Government resolution no</a:t>
            </a:r>
            <a:r>
              <a:rPr lang="cs-CZ" sz="1400" b="0" dirty="0">
                <a:solidFill>
                  <a:srgbClr val="003C69"/>
                </a:solidFill>
              </a:rPr>
              <a:t>. 1471 </a:t>
            </a:r>
            <a:r>
              <a:rPr lang="en-US" sz="1400" b="0" dirty="0">
                <a:solidFill>
                  <a:srgbClr val="003C69"/>
                </a:solidFill>
              </a:rPr>
              <a:t>– the zone gains ‘strategic’ status and is further expanded to</a:t>
            </a:r>
            <a:r>
              <a:rPr lang="cs-CZ" sz="1400" b="0" dirty="0">
                <a:solidFill>
                  <a:srgbClr val="003C69"/>
                </a:solidFill>
              </a:rPr>
              <a:t> 200 h</a:t>
            </a:r>
          </a:p>
          <a:p>
            <a:pPr marL="342900" indent="-342900">
              <a:spcBef>
                <a:spcPct val="40000"/>
              </a:spcBef>
              <a:buClr>
                <a:srgbClr val="00ADD0"/>
              </a:buClr>
              <a:buFontTx/>
              <a:buChar char="•"/>
            </a:pPr>
            <a:r>
              <a:rPr lang="en-US" sz="1400" b="0" dirty="0">
                <a:solidFill>
                  <a:srgbClr val="003C69"/>
                </a:solidFill>
              </a:rPr>
              <a:t>Companies have invested </a:t>
            </a:r>
            <a:r>
              <a:rPr lang="en-US" sz="1400" dirty="0">
                <a:solidFill>
                  <a:srgbClr val="003C69"/>
                </a:solidFill>
              </a:rPr>
              <a:t>CZK </a:t>
            </a:r>
            <a:r>
              <a:rPr lang="cs-CZ" sz="1400" dirty="0" smtClean="0">
                <a:solidFill>
                  <a:srgbClr val="003C69"/>
                </a:solidFill>
              </a:rPr>
              <a:t>12.123</a:t>
            </a:r>
            <a:r>
              <a:rPr lang="en-US" sz="1400" dirty="0" smtClean="0">
                <a:solidFill>
                  <a:srgbClr val="003C69"/>
                </a:solidFill>
              </a:rPr>
              <a:t> </a:t>
            </a:r>
            <a:r>
              <a:rPr lang="en-US" sz="1400" dirty="0">
                <a:solidFill>
                  <a:srgbClr val="003C69"/>
                </a:solidFill>
              </a:rPr>
              <a:t>billion </a:t>
            </a:r>
            <a:r>
              <a:rPr lang="en-US" sz="1400" b="0" dirty="0">
                <a:solidFill>
                  <a:srgbClr val="003C69"/>
                </a:solidFill>
              </a:rPr>
              <a:t>to </a:t>
            </a:r>
            <a:r>
              <a:rPr lang="en-US" sz="1400" b="0" dirty="0" smtClean="0">
                <a:solidFill>
                  <a:srgbClr val="003C69"/>
                </a:solidFill>
              </a:rPr>
              <a:t>date</a:t>
            </a:r>
            <a:endParaRPr lang="cs-CZ" sz="1400" b="0" dirty="0">
              <a:solidFill>
                <a:srgbClr val="003C69"/>
              </a:solidFill>
            </a:endParaRPr>
          </a:p>
          <a:p>
            <a:pPr marL="342900" indent="-342900">
              <a:spcBef>
                <a:spcPct val="40000"/>
              </a:spcBef>
              <a:buClr>
                <a:srgbClr val="00ADD0"/>
              </a:buClr>
              <a:buFontTx/>
              <a:buChar char="•"/>
            </a:pPr>
            <a:r>
              <a:rPr lang="cs-CZ" sz="1400" dirty="0" smtClean="0">
                <a:solidFill>
                  <a:srgbClr val="003C69"/>
                </a:solidFill>
              </a:rPr>
              <a:t>3,428 </a:t>
            </a:r>
            <a:r>
              <a:rPr lang="en-US" sz="1400" dirty="0">
                <a:solidFill>
                  <a:srgbClr val="003C69"/>
                </a:solidFill>
              </a:rPr>
              <a:t>jobs </a:t>
            </a:r>
            <a:r>
              <a:rPr lang="en-US" sz="1400" b="0" dirty="0">
                <a:solidFill>
                  <a:srgbClr val="003C69"/>
                </a:solidFill>
              </a:rPr>
              <a:t>created</a:t>
            </a:r>
            <a:r>
              <a:rPr lang="cs-CZ" sz="1400" b="0" dirty="0">
                <a:solidFill>
                  <a:srgbClr val="003C69"/>
                </a:solidFill>
              </a:rPr>
              <a:t> (as </a:t>
            </a:r>
            <a:r>
              <a:rPr lang="cs-CZ" sz="1400" b="0" dirty="0" err="1" smtClean="0">
                <a:solidFill>
                  <a:srgbClr val="003C69"/>
                </a:solidFill>
              </a:rPr>
              <a:t>of</a:t>
            </a:r>
            <a:r>
              <a:rPr lang="cs-CZ" sz="1400" b="0" dirty="0" smtClean="0">
                <a:solidFill>
                  <a:srgbClr val="003C69"/>
                </a:solidFill>
              </a:rPr>
              <a:t> </a:t>
            </a:r>
            <a:r>
              <a:rPr lang="cs-CZ" sz="1400" b="0" dirty="0" err="1" smtClean="0">
                <a:solidFill>
                  <a:srgbClr val="003C69"/>
                </a:solidFill>
              </a:rPr>
              <a:t>December</a:t>
            </a:r>
            <a:r>
              <a:rPr lang="cs-CZ" sz="1400" b="0" dirty="0" smtClean="0">
                <a:solidFill>
                  <a:srgbClr val="003C69"/>
                </a:solidFill>
              </a:rPr>
              <a:t> 2017)</a:t>
            </a:r>
            <a:endParaRPr lang="cs-CZ" sz="1400" b="0" dirty="0">
              <a:solidFill>
                <a:srgbClr val="003C69"/>
              </a:solidFill>
            </a:endParaRPr>
          </a:p>
          <a:p>
            <a:pPr marL="342900" indent="-342900">
              <a:spcBef>
                <a:spcPct val="40000"/>
              </a:spcBef>
              <a:buClr>
                <a:srgbClr val="00ADD0"/>
              </a:buClr>
              <a:buFontTx/>
              <a:buChar char="•"/>
            </a:pPr>
            <a:r>
              <a:rPr lang="en-US" sz="1400" b="0" dirty="0">
                <a:solidFill>
                  <a:srgbClr val="003C69"/>
                </a:solidFill>
              </a:rPr>
              <a:t>Total cost: </a:t>
            </a:r>
            <a:r>
              <a:rPr lang="cs-CZ" sz="1400" b="0" dirty="0" smtClean="0">
                <a:solidFill>
                  <a:srgbClr val="003C69"/>
                </a:solidFill>
              </a:rPr>
              <a:t>2,197 </a:t>
            </a:r>
            <a:r>
              <a:rPr lang="en-US" sz="1400" b="0" dirty="0">
                <a:solidFill>
                  <a:srgbClr val="003C69"/>
                </a:solidFill>
              </a:rPr>
              <a:t>billion </a:t>
            </a:r>
            <a:r>
              <a:rPr lang="cs-CZ" sz="1400" b="0" dirty="0">
                <a:solidFill>
                  <a:srgbClr val="003C69"/>
                </a:solidFill>
              </a:rPr>
              <a:t>CZK (</a:t>
            </a:r>
            <a:r>
              <a:rPr lang="cs-CZ" sz="1400" b="0" dirty="0" err="1">
                <a:solidFill>
                  <a:srgbClr val="003C69"/>
                </a:solidFill>
              </a:rPr>
              <a:t>State</a:t>
            </a:r>
            <a:r>
              <a:rPr lang="cs-CZ" sz="1400" b="0" dirty="0">
                <a:solidFill>
                  <a:srgbClr val="003C69"/>
                </a:solidFill>
              </a:rPr>
              <a:t>: </a:t>
            </a:r>
            <a:r>
              <a:rPr lang="cs-CZ" sz="1400" b="0" dirty="0" smtClean="0">
                <a:solidFill>
                  <a:srgbClr val="003C69"/>
                </a:solidFill>
              </a:rPr>
              <a:t>787 </a:t>
            </a:r>
            <a:r>
              <a:rPr lang="cs-CZ" sz="1400" b="0" dirty="0" err="1" smtClean="0">
                <a:solidFill>
                  <a:srgbClr val="003C69"/>
                </a:solidFill>
              </a:rPr>
              <a:t>million</a:t>
            </a:r>
            <a:r>
              <a:rPr lang="cs-CZ" sz="1400" b="0" dirty="0" smtClean="0">
                <a:solidFill>
                  <a:srgbClr val="003C69"/>
                </a:solidFill>
              </a:rPr>
              <a:t>, City of Ostrava: 267,1 </a:t>
            </a:r>
            <a:r>
              <a:rPr lang="cs-CZ" sz="1400" b="0" dirty="0" err="1" smtClean="0">
                <a:solidFill>
                  <a:srgbClr val="003C69"/>
                </a:solidFill>
              </a:rPr>
              <a:t>million</a:t>
            </a:r>
            <a:r>
              <a:rPr lang="cs-CZ" sz="1400" b="0" dirty="0" smtClean="0">
                <a:solidFill>
                  <a:srgbClr val="003C69"/>
                </a:solidFill>
              </a:rPr>
              <a:t>, </a:t>
            </a:r>
            <a:r>
              <a:rPr lang="cs-CZ" sz="1400" b="0" dirty="0" err="1" smtClean="0">
                <a:solidFill>
                  <a:srgbClr val="003C69"/>
                </a:solidFill>
              </a:rPr>
              <a:t>others</a:t>
            </a:r>
            <a:r>
              <a:rPr lang="cs-CZ" sz="1400" b="0" dirty="0" smtClean="0">
                <a:solidFill>
                  <a:srgbClr val="003C69"/>
                </a:solidFill>
              </a:rPr>
              <a:t> – </a:t>
            </a:r>
            <a:r>
              <a:rPr lang="cs-CZ" sz="1400" b="0" dirty="0" err="1" smtClean="0">
                <a:solidFill>
                  <a:srgbClr val="003C69"/>
                </a:solidFill>
              </a:rPr>
              <a:t>especially</a:t>
            </a:r>
            <a:r>
              <a:rPr lang="cs-CZ" sz="1400" b="0" dirty="0" smtClean="0">
                <a:solidFill>
                  <a:srgbClr val="003C69"/>
                </a:solidFill>
              </a:rPr>
              <a:t> ČEZ Distribuce, </a:t>
            </a:r>
            <a:r>
              <a:rPr lang="cs-CZ" sz="1400" b="0" dirty="0" err="1" smtClean="0">
                <a:solidFill>
                  <a:srgbClr val="003C69"/>
                </a:solidFill>
              </a:rPr>
              <a:t>Moravian-Silesian</a:t>
            </a:r>
            <a:r>
              <a:rPr lang="cs-CZ" sz="1400" b="0" dirty="0" smtClean="0">
                <a:solidFill>
                  <a:srgbClr val="003C69"/>
                </a:solidFill>
              </a:rPr>
              <a:t> Region and </a:t>
            </a:r>
            <a:r>
              <a:rPr lang="cs-CZ" sz="1400" b="0" dirty="0" err="1" smtClean="0">
                <a:solidFill>
                  <a:srgbClr val="003C69"/>
                </a:solidFill>
              </a:rPr>
              <a:t>other</a:t>
            </a:r>
            <a:r>
              <a:rPr lang="cs-CZ" sz="1400" b="0" dirty="0" smtClean="0">
                <a:solidFill>
                  <a:srgbClr val="003C69"/>
                </a:solidFill>
              </a:rPr>
              <a:t> </a:t>
            </a:r>
            <a:r>
              <a:rPr lang="cs-CZ" sz="1400" b="0" dirty="0" err="1" smtClean="0">
                <a:solidFill>
                  <a:srgbClr val="003C69"/>
                </a:solidFill>
              </a:rPr>
              <a:t>investors</a:t>
            </a:r>
            <a:r>
              <a:rPr lang="cs-CZ" sz="1400" b="0" dirty="0" smtClean="0">
                <a:solidFill>
                  <a:srgbClr val="003C69"/>
                </a:solidFill>
              </a:rPr>
              <a:t>: 1,143 </a:t>
            </a:r>
            <a:r>
              <a:rPr lang="cs-CZ" sz="1400" b="0" dirty="0" err="1" smtClean="0">
                <a:solidFill>
                  <a:srgbClr val="003C69"/>
                </a:solidFill>
              </a:rPr>
              <a:t>million</a:t>
            </a:r>
            <a:r>
              <a:rPr lang="cs-CZ" sz="1400" b="0" dirty="0" smtClean="0">
                <a:solidFill>
                  <a:srgbClr val="003C69"/>
                </a:solidFill>
              </a:rPr>
              <a:t> CZK)</a:t>
            </a:r>
          </a:p>
          <a:p>
            <a:pPr marL="342900" indent="-342900">
              <a:spcBef>
                <a:spcPct val="40000"/>
              </a:spcBef>
              <a:buClr>
                <a:srgbClr val="00ADD0"/>
              </a:buClr>
              <a:buFontTx/>
              <a:buChar char="•"/>
            </a:pPr>
            <a:r>
              <a:rPr lang="cs-CZ" sz="1400" b="0" dirty="0">
                <a:solidFill>
                  <a:srgbClr val="003C69"/>
                </a:solidFill>
              </a:rPr>
              <a:t>A</a:t>
            </a:r>
            <a:r>
              <a:rPr lang="en-US" sz="1400" b="0" dirty="0">
                <a:solidFill>
                  <a:srgbClr val="003C69"/>
                </a:solidFill>
              </a:rPr>
              <a:t>rea </a:t>
            </a:r>
            <a:r>
              <a:rPr lang="cs-CZ" sz="1400" b="0" dirty="0" err="1" smtClean="0">
                <a:solidFill>
                  <a:srgbClr val="003C69"/>
                </a:solidFill>
              </a:rPr>
              <a:t>for</a:t>
            </a:r>
            <a:r>
              <a:rPr lang="cs-CZ" sz="1400" b="0" dirty="0" smtClean="0">
                <a:solidFill>
                  <a:srgbClr val="003C69"/>
                </a:solidFill>
              </a:rPr>
              <a:t> </a:t>
            </a:r>
            <a:r>
              <a:rPr lang="cs-CZ" sz="1400" b="0" dirty="0" err="1">
                <a:solidFill>
                  <a:srgbClr val="003C69"/>
                </a:solidFill>
              </a:rPr>
              <a:t>sale</a:t>
            </a:r>
            <a:r>
              <a:rPr lang="en-US" sz="1400" b="0" dirty="0">
                <a:solidFill>
                  <a:srgbClr val="003C69"/>
                </a:solidFill>
              </a:rPr>
              <a:t> to investors is currently </a:t>
            </a:r>
            <a:r>
              <a:rPr lang="cs-CZ" sz="1400" dirty="0" smtClean="0">
                <a:solidFill>
                  <a:srgbClr val="00A0C0"/>
                </a:solidFill>
              </a:rPr>
              <a:t>58 ha </a:t>
            </a:r>
            <a:r>
              <a:rPr lang="cs-CZ" sz="1400" b="0" dirty="0">
                <a:solidFill>
                  <a:srgbClr val="003C69"/>
                </a:solidFill>
              </a:rPr>
              <a:t>+</a:t>
            </a:r>
            <a:r>
              <a:rPr lang="cs-CZ" sz="1400" dirty="0" smtClean="0">
                <a:solidFill>
                  <a:srgbClr val="00A0C0"/>
                </a:solidFill>
              </a:rPr>
              <a:t> 32 ha </a:t>
            </a:r>
            <a:r>
              <a:rPr lang="cs-CZ" sz="1400" b="0" dirty="0">
                <a:solidFill>
                  <a:srgbClr val="003C69"/>
                </a:solidFill>
              </a:rPr>
              <a:t>in </a:t>
            </a:r>
            <a:r>
              <a:rPr lang="cs-CZ" sz="1400" b="0" dirty="0" err="1">
                <a:solidFill>
                  <a:srgbClr val="003C69"/>
                </a:solidFill>
              </a:rPr>
              <a:t>Small</a:t>
            </a:r>
            <a:r>
              <a:rPr lang="cs-CZ" sz="1400" b="0" dirty="0">
                <a:solidFill>
                  <a:srgbClr val="003C69"/>
                </a:solidFill>
              </a:rPr>
              <a:t> </a:t>
            </a:r>
            <a:r>
              <a:rPr lang="cs-CZ" sz="1400" b="0" dirty="0" err="1">
                <a:solidFill>
                  <a:srgbClr val="003C69"/>
                </a:solidFill>
              </a:rPr>
              <a:t>Development</a:t>
            </a:r>
            <a:r>
              <a:rPr lang="cs-CZ" sz="1400" b="0" dirty="0">
                <a:solidFill>
                  <a:srgbClr val="003C69"/>
                </a:solidFill>
              </a:rPr>
              <a:t> </a:t>
            </a:r>
            <a:r>
              <a:rPr lang="cs-CZ" sz="1400" b="0" dirty="0" err="1">
                <a:solidFill>
                  <a:srgbClr val="003C69"/>
                </a:solidFill>
              </a:rPr>
              <a:t>zone</a:t>
            </a:r>
            <a:endParaRPr lang="cs-CZ" sz="1400" b="0" dirty="0">
              <a:solidFill>
                <a:srgbClr val="003C69"/>
              </a:solidFill>
            </a:endParaRPr>
          </a:p>
        </p:txBody>
      </p:sp>
      <p:sp>
        <p:nvSpPr>
          <p:cNvPr id="11" name="Text Box 5"/>
          <p:cNvSpPr txBox="1">
            <a:spLocks noChangeArrowheads="1"/>
          </p:cNvSpPr>
          <p:nvPr/>
        </p:nvSpPr>
        <p:spPr bwMode="auto">
          <a:xfrm>
            <a:off x="210708" y="6383598"/>
            <a:ext cx="17575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0"/>
              </a:spcBef>
            </a:pPr>
            <a:r>
              <a:rPr lang="cs-CZ" sz="1400" dirty="0"/>
              <a:t>www.ostrava.cz</a:t>
            </a:r>
          </a:p>
        </p:txBody>
      </p:sp>
      <p:pic>
        <p:nvPicPr>
          <p:cNvPr id="14" name="Picture 3" descr="Ostrava_l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240" y="6429592"/>
            <a:ext cx="2160000" cy="26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Skupina 9"/>
          <p:cNvGrpSpPr/>
          <p:nvPr/>
        </p:nvGrpSpPr>
        <p:grpSpPr>
          <a:xfrm>
            <a:off x="5364088" y="0"/>
            <a:ext cx="3779912" cy="3591476"/>
            <a:chOff x="4537075" y="1484784"/>
            <a:chExt cx="4037744" cy="4367706"/>
          </a:xfrm>
        </p:grpSpPr>
        <p:pic>
          <p:nvPicPr>
            <p:cNvPr id="1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345" t="11584" r="46596" b="7533"/>
            <a:stretch/>
          </p:blipFill>
          <p:spPr bwMode="auto">
            <a:xfrm>
              <a:off x="4537075" y="1484784"/>
              <a:ext cx="4037744" cy="436770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Volný tvar 14"/>
            <p:cNvSpPr/>
            <p:nvPr/>
          </p:nvSpPr>
          <p:spPr bwMode="auto">
            <a:xfrm>
              <a:off x="4777483" y="2373330"/>
              <a:ext cx="2876764" cy="3205537"/>
            </a:xfrm>
            <a:custGeom>
              <a:avLst/>
              <a:gdLst>
                <a:gd name="connsiteX0" fmla="*/ 61645 w 2876764"/>
                <a:gd name="connsiteY0" fmla="*/ 2558266 h 3205537"/>
                <a:gd name="connsiteX1" fmla="*/ 1397286 w 2876764"/>
                <a:gd name="connsiteY1" fmla="*/ 3205537 h 3205537"/>
                <a:gd name="connsiteX2" fmla="*/ 2599362 w 2876764"/>
                <a:gd name="connsiteY2" fmla="*/ 2393879 h 3205537"/>
                <a:gd name="connsiteX3" fmla="*/ 2383605 w 2876764"/>
                <a:gd name="connsiteY3" fmla="*/ 1869897 h 3205537"/>
                <a:gd name="connsiteX4" fmla="*/ 2363056 w 2876764"/>
                <a:gd name="connsiteY4" fmla="*/ 1561672 h 3205537"/>
                <a:gd name="connsiteX5" fmla="*/ 2424701 w 2876764"/>
                <a:gd name="connsiteY5" fmla="*/ 1263722 h 3205537"/>
                <a:gd name="connsiteX6" fmla="*/ 2578814 w 2876764"/>
                <a:gd name="connsiteY6" fmla="*/ 955497 h 3205537"/>
                <a:gd name="connsiteX7" fmla="*/ 2722652 w 2876764"/>
                <a:gd name="connsiteY7" fmla="*/ 760288 h 3205537"/>
                <a:gd name="connsiteX8" fmla="*/ 2804845 w 2876764"/>
                <a:gd name="connsiteY8" fmla="*/ 616450 h 3205537"/>
                <a:gd name="connsiteX9" fmla="*/ 2876764 w 2876764"/>
                <a:gd name="connsiteY9" fmla="*/ 503434 h 3205537"/>
                <a:gd name="connsiteX10" fmla="*/ 2712378 w 2876764"/>
                <a:gd name="connsiteY10" fmla="*/ 205483 h 3205537"/>
                <a:gd name="connsiteX11" fmla="*/ 2260315 w 2876764"/>
                <a:gd name="connsiteY11" fmla="*/ 0 h 3205537"/>
                <a:gd name="connsiteX12" fmla="*/ 1839074 w 2876764"/>
                <a:gd name="connsiteY12" fmla="*/ 143839 h 3205537"/>
                <a:gd name="connsiteX13" fmla="*/ 1335641 w 2876764"/>
                <a:gd name="connsiteY13" fmla="*/ 503434 h 3205537"/>
                <a:gd name="connsiteX14" fmla="*/ 1150706 w 2876764"/>
                <a:gd name="connsiteY14" fmla="*/ 791110 h 3205537"/>
                <a:gd name="connsiteX15" fmla="*/ 0 w 2876764"/>
                <a:gd name="connsiteY15" fmla="*/ 2506895 h 3205537"/>
                <a:gd name="connsiteX16" fmla="*/ 113016 w 2876764"/>
                <a:gd name="connsiteY16" fmla="*/ 2568540 h 3205537"/>
                <a:gd name="connsiteX17" fmla="*/ 92468 w 2876764"/>
                <a:gd name="connsiteY17" fmla="*/ 2599362 h 3205537"/>
                <a:gd name="connsiteX18" fmla="*/ 61645 w 2876764"/>
                <a:gd name="connsiteY18" fmla="*/ 2558266 h 320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76764" h="3205537">
                  <a:moveTo>
                    <a:pt x="61645" y="2558266"/>
                  </a:moveTo>
                  <a:lnTo>
                    <a:pt x="1397286" y="3205537"/>
                  </a:lnTo>
                  <a:lnTo>
                    <a:pt x="2599362" y="2393879"/>
                  </a:lnTo>
                  <a:lnTo>
                    <a:pt x="2383605" y="1869897"/>
                  </a:lnTo>
                  <a:lnTo>
                    <a:pt x="2363056" y="1561672"/>
                  </a:lnTo>
                  <a:lnTo>
                    <a:pt x="2424701" y="1263722"/>
                  </a:lnTo>
                  <a:lnTo>
                    <a:pt x="2578814" y="955497"/>
                  </a:lnTo>
                  <a:lnTo>
                    <a:pt x="2722652" y="760288"/>
                  </a:lnTo>
                  <a:lnTo>
                    <a:pt x="2804845" y="616450"/>
                  </a:lnTo>
                  <a:lnTo>
                    <a:pt x="2876764" y="503434"/>
                  </a:lnTo>
                  <a:lnTo>
                    <a:pt x="2712378" y="205483"/>
                  </a:lnTo>
                  <a:lnTo>
                    <a:pt x="2260315" y="0"/>
                  </a:lnTo>
                  <a:lnTo>
                    <a:pt x="1839074" y="143839"/>
                  </a:lnTo>
                  <a:lnTo>
                    <a:pt x="1335641" y="503434"/>
                  </a:lnTo>
                  <a:lnTo>
                    <a:pt x="1150706" y="791110"/>
                  </a:lnTo>
                  <a:lnTo>
                    <a:pt x="0" y="2506895"/>
                  </a:lnTo>
                  <a:lnTo>
                    <a:pt x="113016" y="2568540"/>
                  </a:lnTo>
                  <a:lnTo>
                    <a:pt x="92468" y="2599362"/>
                  </a:lnTo>
                  <a:lnTo>
                    <a:pt x="61645" y="2558266"/>
                  </a:lnTo>
                  <a:close/>
                </a:path>
              </a:pathLst>
            </a:custGeom>
            <a:solidFill>
              <a:schemeClr val="accent1">
                <a:alpha val="49000"/>
              </a:schemeClr>
            </a:solidFill>
            <a:ln>
              <a:noFill/>
            </a:ln>
            <a:effectLst/>
            <a:scene3d>
              <a:camera prst="orthographicFront"/>
              <a:lightRig rig="threePt" dir="t"/>
            </a:scene3d>
            <a:sp3d>
              <a:bevelT w="254000" h="254000"/>
            </a:sp3d>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cs-CZ" sz="1800" b="1" i="0" u="none" strike="noStrike" cap="none" normalizeH="0" baseline="0" smtClean="0">
                <a:ln>
                  <a:noFill/>
                </a:ln>
                <a:solidFill>
                  <a:srgbClr val="00ADD0"/>
                </a:solidFill>
                <a:effectLst/>
                <a:latin typeface="Arial" charset="0"/>
              </a:endParaRPr>
            </a:p>
          </p:txBody>
        </p:sp>
      </p:grpSp>
    </p:spTree>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oer34 - dokumenty\REAL ESTATE REPORT\Projekty + vizualizace RER\Průmyslové zóny + logistika\Mošnov\ova_mosnov(100dpi) EN.jpg"/>
          <p:cNvPicPr>
            <a:picLocks noChangeAspect="1" noChangeArrowheads="1"/>
          </p:cNvPicPr>
          <p:nvPr/>
        </p:nvPicPr>
        <p:blipFill rotWithShape="1">
          <a:blip r:embed="rId2">
            <a:extLst>
              <a:ext uri="{28A0092B-C50C-407E-A947-70E740481C1C}">
                <a14:useLocalDpi xmlns:a14="http://schemas.microsoft.com/office/drawing/2010/main" val="0"/>
              </a:ext>
            </a:extLst>
          </a:blip>
          <a:srcRect l="1239" t="7944" r="843" b="1778"/>
          <a:stretch/>
        </p:blipFill>
        <p:spPr bwMode="auto">
          <a:xfrm>
            <a:off x="0" y="-59048"/>
            <a:ext cx="9144000" cy="6917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1766171"/>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ChangeArrowheads="1"/>
          </p:cNvSpPr>
          <p:nvPr/>
        </p:nvSpPr>
        <p:spPr bwMode="auto">
          <a:xfrm>
            <a:off x="358775" y="274638"/>
            <a:ext cx="84264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eaLnBrk="0" hangingPunct="0">
              <a:spcBef>
                <a:spcPct val="0"/>
              </a:spcBef>
            </a:pPr>
            <a:endParaRPr lang="cs-CZ" sz="4000" b="0">
              <a:solidFill>
                <a:schemeClr val="tx2"/>
              </a:solidFill>
            </a:endParaRPr>
          </a:p>
        </p:txBody>
      </p:sp>
      <p:sp>
        <p:nvSpPr>
          <p:cNvPr id="3076" name="Text Box 4"/>
          <p:cNvSpPr txBox="1">
            <a:spLocks noChangeArrowheads="1"/>
          </p:cNvSpPr>
          <p:nvPr/>
        </p:nvSpPr>
        <p:spPr bwMode="auto">
          <a:xfrm>
            <a:off x="411163" y="19827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20000"/>
              </a:spcBef>
            </a:pPr>
            <a:endParaRPr lang="cs-CZ" sz="2000" b="0">
              <a:solidFill>
                <a:srgbClr val="003C69"/>
              </a:solidFill>
            </a:endParaRPr>
          </a:p>
        </p:txBody>
      </p:sp>
      <p:sp>
        <p:nvSpPr>
          <p:cNvPr id="3078" name="Rectangle 6"/>
          <p:cNvSpPr>
            <a:spLocks noChangeArrowheads="1"/>
          </p:cNvSpPr>
          <p:nvPr/>
        </p:nvSpPr>
        <p:spPr bwMode="auto">
          <a:xfrm>
            <a:off x="323850" y="267370"/>
            <a:ext cx="47974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0"/>
              </a:spcBef>
            </a:pPr>
            <a:r>
              <a:rPr lang="cs-CZ" sz="3600" dirty="0" err="1">
                <a:ea typeface="ＭＳ Ｐゴシック" pitchFamily="-107" charset="-128"/>
              </a:rPr>
              <a:t>Location</a:t>
            </a:r>
            <a:r>
              <a:rPr lang="cs-CZ" sz="3600" dirty="0">
                <a:ea typeface="ＭＳ Ｐゴシック" pitchFamily="-107" charset="-128"/>
              </a:rPr>
              <a:t> </a:t>
            </a:r>
            <a:r>
              <a:rPr lang="cs-CZ" sz="3600" dirty="0" err="1">
                <a:ea typeface="ＭＳ Ｐゴシック" pitchFamily="-107" charset="-128"/>
              </a:rPr>
              <a:t>of</a:t>
            </a:r>
            <a:r>
              <a:rPr lang="cs-CZ" sz="3600" dirty="0">
                <a:ea typeface="ＭＳ Ｐゴシック" pitchFamily="-107" charset="-128"/>
              </a:rPr>
              <a:t> </a:t>
            </a:r>
            <a:r>
              <a:rPr lang="cs-CZ" sz="3600" dirty="0" err="1">
                <a:ea typeface="ＭＳ Ｐゴシック" pitchFamily="-107" charset="-128"/>
              </a:rPr>
              <a:t>the</a:t>
            </a:r>
            <a:r>
              <a:rPr lang="cs-CZ" sz="3600" dirty="0">
                <a:ea typeface="ＭＳ Ｐゴシック" pitchFamily="-107" charset="-128"/>
              </a:rPr>
              <a:t> City</a:t>
            </a:r>
          </a:p>
        </p:txBody>
      </p:sp>
      <p:sp>
        <p:nvSpPr>
          <p:cNvPr id="3079" name="Text Box 5"/>
          <p:cNvSpPr txBox="1">
            <a:spLocks noChangeArrowheads="1"/>
          </p:cNvSpPr>
          <p:nvPr/>
        </p:nvSpPr>
        <p:spPr bwMode="auto">
          <a:xfrm>
            <a:off x="210708" y="6383598"/>
            <a:ext cx="17575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0"/>
              </a:spcBef>
            </a:pPr>
            <a:r>
              <a:rPr lang="cs-CZ" sz="1400" dirty="0"/>
              <a:t>www.ostrava.cz</a:t>
            </a:r>
          </a:p>
        </p:txBody>
      </p:sp>
      <p:pic>
        <p:nvPicPr>
          <p:cNvPr id="3331" name="Picture 25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4000" y="294110"/>
            <a:ext cx="3600000" cy="5754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1" descr="Bez názvu"/>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107504" y="1628800"/>
            <a:ext cx="5400000" cy="3440708"/>
          </a:xfrm>
          <a:noFill/>
        </p:spPr>
      </p:pic>
      <p:pic>
        <p:nvPicPr>
          <p:cNvPr id="9" name="Picture 3" descr="Ostrava_l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31153" y="6406594"/>
            <a:ext cx="2160000" cy="26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247398"/>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16" name="Text Box 49"/>
          <p:cNvSpPr txBox="1">
            <a:spLocks noChangeArrowheads="1"/>
          </p:cNvSpPr>
          <p:nvPr/>
        </p:nvSpPr>
        <p:spPr bwMode="auto">
          <a:xfrm>
            <a:off x="323850" y="493712"/>
            <a:ext cx="85693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en-US" sz="2000" dirty="0"/>
              <a:t>Investors in the Zone</a:t>
            </a:r>
            <a:r>
              <a:rPr lang="cs-CZ" sz="2000" dirty="0"/>
              <a:t> – </a:t>
            </a:r>
            <a:r>
              <a:rPr lang="en-US" sz="2000" dirty="0"/>
              <a:t>overview</a:t>
            </a:r>
            <a:endParaRPr lang="cs-CZ" sz="2000" dirty="0"/>
          </a:p>
        </p:txBody>
      </p:sp>
      <p:sp>
        <p:nvSpPr>
          <p:cNvPr id="8" name="Text Box 5"/>
          <p:cNvSpPr txBox="1">
            <a:spLocks noChangeArrowheads="1"/>
          </p:cNvSpPr>
          <p:nvPr/>
        </p:nvSpPr>
        <p:spPr bwMode="auto">
          <a:xfrm>
            <a:off x="210708" y="6383598"/>
            <a:ext cx="17575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0"/>
              </a:spcBef>
            </a:pPr>
            <a:r>
              <a:rPr lang="cs-CZ" sz="1400" dirty="0"/>
              <a:t>www.ostrava.cz</a:t>
            </a:r>
          </a:p>
        </p:txBody>
      </p:sp>
      <p:pic>
        <p:nvPicPr>
          <p:cNvPr id="9" name="Picture 3" descr="Ostrava_l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31153" y="6406594"/>
            <a:ext cx="2160000" cy="26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Group 55"/>
          <p:cNvGraphicFramePr>
            <a:graphicFrameLocks noGrp="1"/>
          </p:cNvGraphicFramePr>
          <p:nvPr>
            <p:extLst>
              <p:ext uri="{D42A27DB-BD31-4B8C-83A1-F6EECF244321}">
                <p14:modId xmlns:p14="http://schemas.microsoft.com/office/powerpoint/2010/main" val="2930536032"/>
              </p:ext>
            </p:extLst>
          </p:nvPr>
        </p:nvGraphicFramePr>
        <p:xfrm>
          <a:off x="301947" y="1124744"/>
          <a:ext cx="8613130" cy="5092375"/>
        </p:xfrm>
        <a:graphic>
          <a:graphicData uri="http://schemas.openxmlformats.org/drawingml/2006/table">
            <a:tbl>
              <a:tblPr/>
              <a:tblGrid>
                <a:gridCol w="2685877"/>
                <a:gridCol w="1944216"/>
                <a:gridCol w="2016224"/>
                <a:gridCol w="1966813"/>
              </a:tblGrid>
              <a:tr h="8229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sz="2000" b="0" i="0" u="none" strike="noStrike" cap="none" normalizeH="0" baseline="0" dirty="0" smtClean="0">
                        <a:ln>
                          <a:noFill/>
                        </a:ln>
                        <a:solidFill>
                          <a:srgbClr val="003C69"/>
                        </a:solidFill>
                        <a:effectLst/>
                        <a:latin typeface="Arial CE" pitchFamily="34" charset="0"/>
                      </a:endParaRPr>
                    </a:p>
                  </a:txBody>
                  <a:tcPr marT="45718" marB="45718"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rgbClr val="00ADD0"/>
                          </a:solidFill>
                          <a:effectLst/>
                          <a:latin typeface="Arial" charset="0"/>
                        </a:rPr>
                        <a:t>Investment </a:t>
                      </a:r>
                      <a:endParaRPr kumimoji="0" lang="cs-CZ" sz="1400" b="1" i="0" u="none" strike="noStrike" cap="none" normalizeH="0" baseline="0" dirty="0" smtClean="0">
                        <a:ln>
                          <a:noFill/>
                        </a:ln>
                        <a:solidFill>
                          <a:srgbClr val="00ADD0"/>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1400" b="1" i="0" u="none" strike="noStrike" cap="none" normalizeH="0" baseline="0" dirty="0" smtClean="0">
                          <a:ln>
                            <a:noFill/>
                          </a:ln>
                          <a:solidFill>
                            <a:srgbClr val="00ADD0"/>
                          </a:solidFill>
                          <a:effectLst/>
                          <a:latin typeface="Arial" charset="0"/>
                        </a:rPr>
                        <a:t>by </a:t>
                      </a:r>
                      <a:r>
                        <a:rPr kumimoji="0" lang="cs-CZ" sz="1400" b="1" i="0" u="none" strike="noStrike" cap="none" normalizeH="0" baseline="0" dirty="0" err="1" smtClean="0">
                          <a:ln>
                            <a:noFill/>
                          </a:ln>
                          <a:solidFill>
                            <a:srgbClr val="00ADD0"/>
                          </a:solidFill>
                          <a:effectLst/>
                          <a:latin typeface="Arial" charset="0"/>
                        </a:rPr>
                        <a:t>companies</a:t>
                      </a:r>
                      <a:r>
                        <a:rPr kumimoji="0" lang="cs-CZ" sz="1400" b="1" i="0" u="none" strike="noStrike" cap="none" normalizeH="0" baseline="0" dirty="0" smtClean="0">
                          <a:ln>
                            <a:noFill/>
                          </a:ln>
                          <a:solidFill>
                            <a:srgbClr val="00ADD0"/>
                          </a:solidFill>
                          <a:effectLst/>
                          <a:latin typeface="Arial" charset="0"/>
                        </a:rPr>
                        <a:t> (</a:t>
                      </a:r>
                      <a:r>
                        <a:rPr kumimoji="0" lang="en-US" sz="1400" b="1" i="0" u="none" strike="noStrike" cap="none" normalizeH="0" baseline="0" dirty="0" smtClean="0">
                          <a:ln>
                            <a:noFill/>
                          </a:ln>
                          <a:solidFill>
                            <a:srgbClr val="00ADD0"/>
                          </a:solidFill>
                          <a:effectLst/>
                          <a:latin typeface="Arial" charset="0"/>
                        </a:rPr>
                        <a:t>million</a:t>
                      </a:r>
                      <a:r>
                        <a:rPr kumimoji="0" lang="cs-CZ" sz="1400" b="1" i="0" u="none" strike="noStrike" cap="none" normalizeH="0" baseline="0" dirty="0" smtClean="0">
                          <a:ln>
                            <a:noFill/>
                          </a:ln>
                          <a:solidFill>
                            <a:srgbClr val="00ADD0"/>
                          </a:solidFill>
                          <a:effectLst/>
                          <a:latin typeface="Arial" charset="0"/>
                        </a:rPr>
                        <a:t>s </a:t>
                      </a:r>
                      <a:r>
                        <a:rPr kumimoji="0" lang="cs-CZ" sz="1400" b="1" i="0" u="none" strike="noStrike" cap="none" normalizeH="0" baseline="0" dirty="0" err="1" smtClean="0">
                          <a:ln>
                            <a:noFill/>
                          </a:ln>
                          <a:solidFill>
                            <a:srgbClr val="00ADD0"/>
                          </a:solidFill>
                          <a:effectLst/>
                          <a:latin typeface="Arial" charset="0"/>
                        </a:rPr>
                        <a:t>of</a:t>
                      </a:r>
                      <a:r>
                        <a:rPr kumimoji="0" lang="cs-CZ" sz="1400" b="1" i="0" u="none" strike="noStrike" cap="none" normalizeH="0" baseline="0" dirty="0" smtClean="0">
                          <a:ln>
                            <a:noFill/>
                          </a:ln>
                          <a:solidFill>
                            <a:srgbClr val="00ADD0"/>
                          </a:solidFill>
                          <a:effectLst/>
                          <a:latin typeface="Arial" charset="0"/>
                        </a:rPr>
                        <a:t> CZK)</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rgbClr val="00ADD0"/>
                          </a:solidFill>
                          <a:effectLst/>
                          <a:latin typeface="Arial" charset="0"/>
                        </a:rPr>
                        <a:t>Number of jobs – </a:t>
                      </a:r>
                      <a:r>
                        <a:rPr kumimoji="0" lang="cs-CZ" sz="1400" b="1" i="0" u="none" strike="noStrike" cap="none" normalizeH="0" baseline="0" dirty="0" err="1" smtClean="0">
                          <a:ln>
                            <a:noFill/>
                          </a:ln>
                          <a:solidFill>
                            <a:srgbClr val="00ADD0"/>
                          </a:solidFill>
                          <a:effectLst/>
                          <a:latin typeface="Arial" charset="0"/>
                        </a:rPr>
                        <a:t>December</a:t>
                      </a:r>
                      <a:r>
                        <a:rPr kumimoji="0" lang="cs-CZ" sz="1400" b="1" i="0" u="none" strike="noStrike" cap="none" normalizeH="0" baseline="0" dirty="0" smtClean="0">
                          <a:ln>
                            <a:noFill/>
                          </a:ln>
                          <a:solidFill>
                            <a:srgbClr val="00ADD0"/>
                          </a:solidFill>
                          <a:effectLst/>
                          <a:latin typeface="Arial" charset="0"/>
                        </a:rPr>
                        <a:t> 2017</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rgbClr val="00ADD0"/>
                          </a:solidFill>
                          <a:effectLst/>
                          <a:latin typeface="Arial" charset="0"/>
                        </a:rPr>
                        <a:t>Number of jobs – </a:t>
                      </a:r>
                      <a:r>
                        <a:rPr kumimoji="0" lang="cs-CZ" sz="1400" b="1" i="0" u="none" strike="noStrike" cap="none" normalizeH="0" baseline="0" dirty="0" err="1" smtClean="0">
                          <a:ln>
                            <a:noFill/>
                          </a:ln>
                          <a:solidFill>
                            <a:srgbClr val="00ADD0"/>
                          </a:solidFill>
                          <a:effectLst/>
                          <a:latin typeface="Arial" charset="0"/>
                        </a:rPr>
                        <a:t>December</a:t>
                      </a:r>
                      <a:r>
                        <a:rPr kumimoji="0" lang="cs-CZ" sz="1400" b="1" i="0" u="none" strike="noStrike" cap="none" normalizeH="0" baseline="0" dirty="0" smtClean="0">
                          <a:ln>
                            <a:noFill/>
                          </a:ln>
                          <a:solidFill>
                            <a:srgbClr val="00ADD0"/>
                          </a:solidFill>
                          <a:effectLst/>
                          <a:latin typeface="Arial" charset="0"/>
                        </a:rPr>
                        <a:t> 2018</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cs-CZ" sz="1400" b="1" i="0" u="none" strike="noStrike" cap="none" normalizeH="0" baseline="0" dirty="0" smtClean="0">
                          <a:ln>
                            <a:noFill/>
                          </a:ln>
                          <a:solidFill>
                            <a:srgbClr val="00ADD0"/>
                          </a:solidFill>
                          <a:effectLst/>
                          <a:latin typeface="Arial" charset="0"/>
                        </a:rPr>
                        <a:t>(</a:t>
                      </a:r>
                      <a:r>
                        <a:rPr kumimoji="0" lang="cs-CZ" sz="1400" b="1" i="0" u="none" strike="noStrike" cap="none" normalizeH="0" baseline="0" dirty="0" err="1" smtClean="0">
                          <a:ln>
                            <a:noFill/>
                          </a:ln>
                          <a:solidFill>
                            <a:srgbClr val="00ADD0"/>
                          </a:solidFill>
                          <a:effectLst/>
                          <a:latin typeface="Arial" charset="0"/>
                        </a:rPr>
                        <a:t>assumption</a:t>
                      </a:r>
                      <a:r>
                        <a:rPr kumimoji="0" lang="cs-CZ" sz="1400" b="1" i="0" u="none" strike="noStrike" cap="none" normalizeH="0" baseline="0" dirty="0" smtClean="0">
                          <a:ln>
                            <a:noFill/>
                          </a:ln>
                          <a:solidFill>
                            <a:srgbClr val="00ADD0"/>
                          </a:solidFill>
                          <a:effectLst/>
                          <a:latin typeface="Arial" charset="0"/>
                        </a:rPr>
                        <a:t>) </a:t>
                      </a:r>
                    </a:p>
                  </a:txBody>
                  <a:tcPr marT="45721" marB="45721"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r>
              <a:tr h="47319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1400" b="1" i="0" u="none" strike="noStrike" cap="none" normalizeH="0" baseline="0" dirty="0" smtClean="0">
                          <a:ln>
                            <a:noFill/>
                          </a:ln>
                          <a:solidFill>
                            <a:srgbClr val="00ADD0"/>
                          </a:solidFill>
                          <a:effectLst/>
                          <a:latin typeface="Arial" charset="0"/>
                        </a:rPr>
                        <a:t>MAHLE </a:t>
                      </a:r>
                      <a:r>
                        <a:rPr kumimoji="0" lang="cs-CZ" sz="1400" b="1" i="0" u="none" strike="noStrike" cap="none" normalizeH="0" baseline="0" dirty="0" err="1" smtClean="0">
                          <a:ln>
                            <a:noFill/>
                          </a:ln>
                          <a:solidFill>
                            <a:srgbClr val="00ADD0"/>
                          </a:solidFill>
                          <a:effectLst/>
                          <a:latin typeface="Arial" charset="0"/>
                        </a:rPr>
                        <a:t>Behr</a:t>
                      </a:r>
                      <a:r>
                        <a:rPr kumimoji="0" lang="cs-CZ" sz="1400" b="1" i="0" u="none" strike="noStrike" cap="none" normalizeH="0" baseline="0" dirty="0" smtClean="0">
                          <a:ln>
                            <a:noFill/>
                          </a:ln>
                          <a:solidFill>
                            <a:srgbClr val="00ADD0"/>
                          </a:solidFill>
                          <a:effectLst/>
                          <a:latin typeface="Arial" charset="0"/>
                        </a:rPr>
                        <a:t> Ostrava, s.r.o.</a:t>
                      </a:r>
                    </a:p>
                  </a:txBody>
                  <a:tcPr marT="45718" marB="45718"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cs-CZ" sz="1400" b="1" i="0" u="none" strike="noStrike" kern="1200" cap="none" normalizeH="0" baseline="0" dirty="0" smtClean="0">
                          <a:ln>
                            <a:noFill/>
                          </a:ln>
                          <a:solidFill>
                            <a:srgbClr val="003C69"/>
                          </a:solidFill>
                          <a:effectLst/>
                          <a:latin typeface="Arial" charset="0"/>
                          <a:ea typeface="+mn-ea"/>
                          <a:cs typeface="+mn-cs"/>
                        </a:rPr>
                        <a:t>3,001</a:t>
                      </a: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cs-CZ" sz="1400" b="1" i="0" u="none" strike="noStrike" kern="1200" cap="none" normalizeH="0" baseline="0" dirty="0" smtClean="0">
                          <a:ln>
                            <a:noFill/>
                          </a:ln>
                          <a:solidFill>
                            <a:srgbClr val="003C69"/>
                          </a:solidFill>
                          <a:effectLst/>
                          <a:latin typeface="Arial" charset="0"/>
                          <a:ea typeface="+mn-ea"/>
                          <a:cs typeface="+mn-cs"/>
                        </a:rPr>
                        <a:t>1,538</a:t>
                      </a:r>
                      <a:endParaRPr kumimoji="0" lang="cs-CZ" sz="1400" b="1" i="0" u="none" strike="noStrike" kern="1200" cap="none" normalizeH="0" baseline="0" dirty="0">
                        <a:ln>
                          <a:noFill/>
                        </a:ln>
                        <a:solidFill>
                          <a:srgbClr val="003C69"/>
                        </a:solidFill>
                        <a:effectLst/>
                        <a:latin typeface="Arial" charset="0"/>
                        <a:ea typeface="+mn-ea"/>
                        <a:cs typeface="+mn-cs"/>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cs-CZ" sz="1400" b="1" i="0" u="none" strike="noStrike" kern="1200" cap="none" normalizeH="0" baseline="0" dirty="0">
                          <a:ln>
                            <a:noFill/>
                          </a:ln>
                          <a:solidFill>
                            <a:srgbClr val="003C69"/>
                          </a:solidFill>
                          <a:effectLst/>
                          <a:latin typeface="Arial" charset="0"/>
                          <a:ea typeface="+mn-ea"/>
                          <a:cs typeface="+mn-cs"/>
                        </a:rPr>
                        <a:t>  </a:t>
                      </a:r>
                      <a:r>
                        <a:rPr kumimoji="0" lang="cs-CZ" sz="1400" b="1" i="0" u="none" strike="noStrike" kern="1200" cap="none" normalizeH="0" baseline="0" dirty="0" smtClean="0">
                          <a:ln>
                            <a:noFill/>
                          </a:ln>
                          <a:solidFill>
                            <a:srgbClr val="003C69"/>
                          </a:solidFill>
                          <a:effectLst/>
                          <a:latin typeface="Arial" charset="0"/>
                          <a:ea typeface="+mn-ea"/>
                          <a:cs typeface="+mn-cs"/>
                        </a:rPr>
                        <a:t>1,595</a:t>
                      </a:r>
                      <a:endParaRPr kumimoji="0" lang="cs-CZ" sz="1400" b="1" i="0" u="none" strike="noStrike" kern="1200" cap="none" normalizeH="0" baseline="0" dirty="0">
                        <a:ln>
                          <a:noFill/>
                        </a:ln>
                        <a:solidFill>
                          <a:srgbClr val="003C69"/>
                        </a:solidFill>
                        <a:effectLst/>
                        <a:latin typeface="Arial" charset="0"/>
                        <a:ea typeface="+mn-ea"/>
                        <a:cs typeface="+mn-cs"/>
                      </a:endParaRPr>
                    </a:p>
                  </a:txBody>
                  <a:tcPr marL="44450" marR="4445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405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1400" b="1" i="0" u="none" strike="noStrike" cap="none" normalizeH="0" baseline="0" dirty="0" smtClean="0">
                          <a:ln>
                            <a:noFill/>
                          </a:ln>
                          <a:solidFill>
                            <a:srgbClr val="00ADD0"/>
                          </a:solidFill>
                          <a:effectLst/>
                          <a:latin typeface="Arial" charset="0"/>
                        </a:rPr>
                        <a:t>PLAKOR CZECH, s.r.o.</a:t>
                      </a:r>
                    </a:p>
                  </a:txBody>
                  <a:tcPr marT="45718" marB="45718"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cs-CZ" sz="1400" b="1" i="0" u="none" strike="noStrike" kern="1200" cap="none" normalizeH="0" baseline="0" dirty="0" smtClean="0">
                          <a:ln>
                            <a:noFill/>
                          </a:ln>
                          <a:solidFill>
                            <a:srgbClr val="003C69"/>
                          </a:solidFill>
                          <a:effectLst/>
                          <a:latin typeface="Arial" charset="0"/>
                          <a:ea typeface="+mn-ea"/>
                          <a:cs typeface="+mn-cs"/>
                        </a:rPr>
                        <a:t>3,256</a:t>
                      </a:r>
                      <a:endParaRPr kumimoji="0" lang="cs-CZ" sz="1400" b="1" i="0" u="none" strike="noStrike" kern="1200" cap="none" normalizeH="0" baseline="0" dirty="0">
                        <a:ln>
                          <a:noFill/>
                        </a:ln>
                        <a:solidFill>
                          <a:srgbClr val="003C69"/>
                        </a:solidFill>
                        <a:effectLst/>
                        <a:latin typeface="Arial" charset="0"/>
                        <a:ea typeface="+mn-ea"/>
                        <a:cs typeface="+mn-cs"/>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cs-CZ" sz="1400" b="1" i="0" u="none" strike="noStrike" kern="1200" cap="none" normalizeH="0" baseline="0" dirty="0" smtClean="0">
                          <a:ln>
                            <a:noFill/>
                          </a:ln>
                          <a:solidFill>
                            <a:srgbClr val="003C69"/>
                          </a:solidFill>
                          <a:effectLst/>
                          <a:latin typeface="Arial" charset="0"/>
                          <a:ea typeface="+mn-ea"/>
                          <a:cs typeface="+mn-cs"/>
                        </a:rPr>
                        <a:t>1,088</a:t>
                      </a:r>
                      <a:endParaRPr kumimoji="0" lang="cs-CZ" sz="1400" b="1" i="0" u="none" strike="noStrike" kern="1200" cap="none" normalizeH="0" baseline="0" dirty="0">
                        <a:ln>
                          <a:noFill/>
                        </a:ln>
                        <a:solidFill>
                          <a:srgbClr val="003C69"/>
                        </a:solidFill>
                        <a:effectLst/>
                        <a:latin typeface="Arial" charset="0"/>
                        <a:ea typeface="+mn-ea"/>
                        <a:cs typeface="+mn-cs"/>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cs-CZ" sz="1400" b="1" i="0" u="none" strike="noStrike" kern="1200" cap="none" normalizeH="0" baseline="0" dirty="0" smtClean="0">
                          <a:ln>
                            <a:noFill/>
                          </a:ln>
                          <a:solidFill>
                            <a:srgbClr val="003C69"/>
                          </a:solidFill>
                          <a:effectLst/>
                          <a:latin typeface="Arial" charset="0"/>
                          <a:ea typeface="+mn-ea"/>
                          <a:cs typeface="+mn-cs"/>
                        </a:rPr>
                        <a:t>1,199</a:t>
                      </a:r>
                      <a:endParaRPr kumimoji="0" lang="cs-CZ" sz="1400" b="1" i="0" u="none" strike="noStrike" kern="1200" cap="none" normalizeH="0" baseline="0" dirty="0">
                        <a:ln>
                          <a:noFill/>
                        </a:ln>
                        <a:solidFill>
                          <a:srgbClr val="003C69"/>
                        </a:solidFill>
                        <a:effectLst/>
                        <a:latin typeface="Arial" charset="0"/>
                        <a:ea typeface="+mn-ea"/>
                        <a:cs typeface="+mn-cs"/>
                      </a:endParaRPr>
                    </a:p>
                  </a:txBody>
                  <a:tcPr marL="44450" marR="4445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527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1400" b="1" i="0" u="none" strike="noStrike" cap="none" normalizeH="0" baseline="0" dirty="0" smtClean="0">
                          <a:ln>
                            <a:noFill/>
                          </a:ln>
                          <a:solidFill>
                            <a:srgbClr val="00ADD0"/>
                          </a:solidFill>
                          <a:effectLst/>
                          <a:latin typeface="Arial" charset="0"/>
                        </a:rPr>
                        <a:t>CROMODORA WHEELS, s.r.o.</a:t>
                      </a:r>
                    </a:p>
                  </a:txBody>
                  <a:tcPr marT="45718" marB="45718"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cs-CZ" sz="1400" b="1" i="0" u="none" strike="noStrike" kern="1200" cap="none" normalizeH="0" baseline="0" dirty="0" smtClean="0">
                          <a:ln>
                            <a:noFill/>
                          </a:ln>
                          <a:solidFill>
                            <a:srgbClr val="003C69"/>
                          </a:solidFill>
                          <a:effectLst/>
                          <a:latin typeface="Arial" charset="0"/>
                          <a:ea typeface="+mn-ea"/>
                          <a:cs typeface="+mn-cs"/>
                        </a:rPr>
                        <a:t>2,470</a:t>
                      </a:r>
                      <a:endParaRPr kumimoji="0" lang="cs-CZ" sz="1400" b="1" i="0" u="none" strike="noStrike" kern="1200" cap="none" normalizeH="0" baseline="0" dirty="0">
                        <a:ln>
                          <a:noFill/>
                        </a:ln>
                        <a:solidFill>
                          <a:srgbClr val="003C69"/>
                        </a:solidFill>
                        <a:effectLst/>
                        <a:latin typeface="Arial" charset="0"/>
                        <a:ea typeface="+mn-ea"/>
                        <a:cs typeface="+mn-cs"/>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cs-CZ" sz="1400" b="1" i="0" u="none" strike="noStrike" kern="1200" cap="none" normalizeH="0" baseline="0" dirty="0" smtClean="0">
                          <a:ln>
                            <a:noFill/>
                          </a:ln>
                          <a:solidFill>
                            <a:srgbClr val="003C69"/>
                          </a:solidFill>
                          <a:effectLst/>
                          <a:latin typeface="Arial" charset="0"/>
                          <a:ea typeface="+mn-ea"/>
                          <a:cs typeface="+mn-cs"/>
                        </a:rPr>
                        <a:t>404</a:t>
                      </a:r>
                      <a:endParaRPr kumimoji="0" lang="cs-CZ" sz="1400" b="1" i="0" u="none" strike="noStrike" kern="1200" cap="none" normalizeH="0" baseline="0" dirty="0">
                        <a:ln>
                          <a:noFill/>
                        </a:ln>
                        <a:solidFill>
                          <a:srgbClr val="003C69"/>
                        </a:solidFill>
                        <a:effectLst/>
                        <a:latin typeface="Arial" charset="0"/>
                        <a:ea typeface="+mn-ea"/>
                        <a:cs typeface="+mn-cs"/>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cs-CZ" sz="1400" b="1" i="0" u="none" strike="noStrike" kern="1200" cap="none" normalizeH="0" baseline="0" dirty="0" smtClean="0">
                          <a:ln>
                            <a:noFill/>
                          </a:ln>
                          <a:solidFill>
                            <a:srgbClr val="003C69"/>
                          </a:solidFill>
                          <a:effectLst/>
                          <a:latin typeface="Arial" charset="0"/>
                          <a:ea typeface="+mn-ea"/>
                          <a:cs typeface="+mn-cs"/>
                        </a:rPr>
                        <a:t>465</a:t>
                      </a:r>
                      <a:endParaRPr kumimoji="0" lang="cs-CZ" sz="1400" b="1" i="0" u="none" strike="noStrike" kern="1200" cap="none" normalizeH="0" baseline="0" dirty="0">
                        <a:ln>
                          <a:noFill/>
                        </a:ln>
                        <a:solidFill>
                          <a:srgbClr val="003C69"/>
                        </a:solidFill>
                        <a:effectLst/>
                        <a:latin typeface="Arial" charset="0"/>
                        <a:ea typeface="+mn-ea"/>
                        <a:cs typeface="+mn-cs"/>
                      </a:endParaRPr>
                    </a:p>
                  </a:txBody>
                  <a:tcPr marL="44450" marR="4445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8626">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cs-CZ" sz="1400" b="1" i="0" u="none" strike="noStrike" cap="none" normalizeH="0" baseline="0" dirty="0" smtClean="0">
                          <a:ln>
                            <a:noFill/>
                          </a:ln>
                          <a:solidFill>
                            <a:srgbClr val="00ADD0"/>
                          </a:solidFill>
                          <a:effectLst/>
                          <a:latin typeface="Arial" charset="0"/>
                        </a:rPr>
                        <a:t>ENES </a:t>
                      </a:r>
                      <a:r>
                        <a:rPr kumimoji="0" lang="cs-CZ" sz="1400" b="1" i="0" u="none" strike="noStrike" cap="none" normalizeH="0" baseline="0" dirty="0" err="1" smtClean="0">
                          <a:ln>
                            <a:noFill/>
                          </a:ln>
                          <a:solidFill>
                            <a:srgbClr val="00ADD0"/>
                          </a:solidFill>
                          <a:effectLst/>
                          <a:latin typeface="Arial" charset="0"/>
                        </a:rPr>
                        <a:t>Cargo</a:t>
                      </a:r>
                      <a:endParaRPr kumimoji="0" lang="cs-CZ" sz="1400" b="1" i="0" u="none" strike="noStrike" cap="none" normalizeH="0" baseline="0" dirty="0" smtClean="0">
                        <a:ln>
                          <a:noFill/>
                        </a:ln>
                        <a:solidFill>
                          <a:srgbClr val="00ADD0"/>
                        </a:solidFill>
                        <a:effectLst/>
                        <a:latin typeface="Arial" charset="0"/>
                      </a:endParaRPr>
                    </a:p>
                  </a:txBody>
                  <a:tcPr marT="45718" marB="45718"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cs-CZ" sz="1400" b="1" i="0" u="none" strike="noStrike" kern="1200" cap="none" normalizeH="0" baseline="0" dirty="0" smtClean="0">
                          <a:ln>
                            <a:noFill/>
                          </a:ln>
                          <a:solidFill>
                            <a:srgbClr val="003C69"/>
                          </a:solidFill>
                          <a:effectLst/>
                          <a:latin typeface="Arial" charset="0"/>
                          <a:ea typeface="+mn-ea"/>
                          <a:cs typeface="+mn-cs"/>
                        </a:rPr>
                        <a:t>25.04</a:t>
                      </a:r>
                      <a:endParaRPr kumimoji="0" lang="cs-CZ" sz="1400" b="1" i="0" u="none" strike="noStrike" kern="1200" cap="none" normalizeH="0" baseline="0" dirty="0">
                        <a:ln>
                          <a:noFill/>
                        </a:ln>
                        <a:solidFill>
                          <a:srgbClr val="003C69"/>
                        </a:solidFill>
                        <a:effectLst/>
                        <a:latin typeface="Arial" charset="0"/>
                        <a:ea typeface="+mn-ea"/>
                        <a:cs typeface="+mn-cs"/>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cs-CZ" sz="1400" b="1" i="0" u="none" strike="noStrike" kern="1200" cap="none" normalizeH="0" baseline="0" dirty="0" smtClean="0">
                          <a:ln>
                            <a:noFill/>
                          </a:ln>
                          <a:solidFill>
                            <a:srgbClr val="003C69"/>
                          </a:solidFill>
                          <a:effectLst/>
                          <a:latin typeface="Arial" charset="0"/>
                          <a:ea typeface="+mn-ea"/>
                          <a:cs typeface="+mn-cs"/>
                        </a:rPr>
                        <a:t>9</a:t>
                      </a:r>
                      <a:endParaRPr kumimoji="0" lang="cs-CZ" sz="1400" b="1" i="0" u="none" strike="noStrike" kern="1200" cap="none" normalizeH="0" baseline="0" dirty="0">
                        <a:ln>
                          <a:noFill/>
                        </a:ln>
                        <a:solidFill>
                          <a:srgbClr val="003C69"/>
                        </a:solidFill>
                        <a:effectLst/>
                        <a:latin typeface="Arial" charset="0"/>
                        <a:ea typeface="+mn-ea"/>
                        <a:cs typeface="+mn-cs"/>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cs-CZ" sz="1400" b="1" i="0" u="none" strike="noStrike" kern="1200" cap="none" normalizeH="0" baseline="0" dirty="0" smtClean="0">
                          <a:ln>
                            <a:noFill/>
                          </a:ln>
                          <a:solidFill>
                            <a:srgbClr val="003C69"/>
                          </a:solidFill>
                          <a:effectLst/>
                          <a:latin typeface="Arial" charset="0"/>
                          <a:ea typeface="+mn-ea"/>
                          <a:cs typeface="+mn-cs"/>
                        </a:rPr>
                        <a:t>9</a:t>
                      </a:r>
                      <a:endParaRPr kumimoji="0" lang="cs-CZ" sz="1400" b="1" i="0" u="none" strike="noStrike" kern="1200" cap="none" normalizeH="0" baseline="0" dirty="0">
                        <a:ln>
                          <a:noFill/>
                        </a:ln>
                        <a:solidFill>
                          <a:srgbClr val="003C69"/>
                        </a:solidFill>
                        <a:effectLst/>
                        <a:latin typeface="Arial" charset="0"/>
                        <a:ea typeface="+mn-ea"/>
                        <a:cs typeface="+mn-cs"/>
                      </a:endParaRPr>
                    </a:p>
                  </a:txBody>
                  <a:tcPr marL="44450" marR="4445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399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cs-CZ" sz="1400" b="1" i="0" u="none" strike="noStrike" cap="none" normalizeH="0" baseline="0" dirty="0" smtClean="0">
                          <a:ln>
                            <a:noFill/>
                          </a:ln>
                          <a:solidFill>
                            <a:srgbClr val="00ADD0"/>
                          </a:solidFill>
                          <a:effectLst/>
                          <a:latin typeface="Arial" charset="0"/>
                        </a:rPr>
                        <a:t>Ostrava </a:t>
                      </a:r>
                      <a:r>
                        <a:rPr kumimoji="0" lang="cs-CZ" sz="1400" b="1" i="0" u="none" strike="noStrike" cap="none" normalizeH="0" baseline="0" dirty="0" err="1" smtClean="0">
                          <a:ln>
                            <a:noFill/>
                          </a:ln>
                          <a:solidFill>
                            <a:srgbClr val="00ADD0"/>
                          </a:solidFill>
                          <a:effectLst/>
                          <a:latin typeface="Arial" charset="0"/>
                        </a:rPr>
                        <a:t>Airport</a:t>
                      </a:r>
                      <a:r>
                        <a:rPr kumimoji="0" lang="cs-CZ" sz="1400" b="1" i="0" u="none" strike="noStrike" cap="none" normalizeH="0" baseline="0" dirty="0" smtClean="0">
                          <a:ln>
                            <a:noFill/>
                          </a:ln>
                          <a:solidFill>
                            <a:srgbClr val="00ADD0"/>
                          </a:solidFill>
                          <a:effectLst/>
                          <a:latin typeface="Arial" charset="0"/>
                        </a:rPr>
                        <a:t> </a:t>
                      </a:r>
                      <a:r>
                        <a:rPr kumimoji="0" lang="cs-CZ" sz="1400" b="1" i="0" u="none" strike="noStrike" cap="none" normalizeH="0" baseline="0" dirty="0" err="1" smtClean="0">
                          <a:ln>
                            <a:noFill/>
                          </a:ln>
                          <a:solidFill>
                            <a:srgbClr val="00ADD0"/>
                          </a:solidFill>
                          <a:effectLst/>
                          <a:latin typeface="Arial" charset="0"/>
                        </a:rPr>
                        <a:t>Multimodal</a:t>
                      </a:r>
                      <a:r>
                        <a:rPr kumimoji="0" lang="cs-CZ" sz="1400" b="1" i="0" u="none" strike="noStrike" cap="none" normalizeH="0" baseline="0" dirty="0" smtClean="0">
                          <a:ln>
                            <a:noFill/>
                          </a:ln>
                          <a:solidFill>
                            <a:srgbClr val="00ADD0"/>
                          </a:solidFill>
                          <a:effectLst/>
                          <a:latin typeface="Arial" charset="0"/>
                        </a:rPr>
                        <a:t> Park, s.r.o.</a:t>
                      </a:r>
                      <a:endParaRPr kumimoji="0" lang="cs-CZ" sz="1400" b="1" i="0" u="none" strike="noStrike" kern="1200" cap="none" normalizeH="0" baseline="0" dirty="0" smtClean="0">
                        <a:ln>
                          <a:noFill/>
                        </a:ln>
                        <a:solidFill>
                          <a:srgbClr val="00ADD0"/>
                        </a:solidFill>
                        <a:effectLst/>
                        <a:latin typeface="Arial" charset="0"/>
                        <a:ea typeface="+mn-ea"/>
                        <a:cs typeface="+mn-cs"/>
                      </a:endParaRPr>
                    </a:p>
                  </a:txBody>
                  <a:tcPr marT="45718" marB="45718"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cs-CZ" sz="1400" b="1" i="0" u="none" strike="noStrike" kern="1200" cap="none" normalizeH="0" baseline="0" dirty="0" smtClean="0">
                          <a:ln>
                            <a:noFill/>
                          </a:ln>
                          <a:solidFill>
                            <a:srgbClr val="003C69"/>
                          </a:solidFill>
                          <a:effectLst/>
                          <a:latin typeface="Arial" charset="0"/>
                          <a:ea typeface="+mn-ea"/>
                          <a:cs typeface="+mn-cs"/>
                        </a:rPr>
                        <a:t>48</a:t>
                      </a:r>
                      <a:endParaRPr kumimoji="0" lang="cs-CZ" sz="1400" b="1" i="0" u="none" strike="noStrike" kern="1200" cap="none" normalizeH="0" baseline="0" dirty="0">
                        <a:ln>
                          <a:noFill/>
                        </a:ln>
                        <a:solidFill>
                          <a:srgbClr val="003C69"/>
                        </a:solidFill>
                        <a:effectLst/>
                        <a:latin typeface="Arial" charset="0"/>
                        <a:ea typeface="+mn-ea"/>
                        <a:cs typeface="+mn-cs"/>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cs-CZ" sz="1400" b="1" i="0" u="none" strike="noStrike" kern="1200" cap="none" normalizeH="0" baseline="0" dirty="0">
                          <a:ln>
                            <a:noFill/>
                          </a:ln>
                          <a:solidFill>
                            <a:srgbClr val="003C69"/>
                          </a:solidFill>
                          <a:effectLst/>
                          <a:latin typeface="Arial" charset="0"/>
                          <a:ea typeface="+mn-ea"/>
                          <a:cs typeface="+mn-cs"/>
                        </a:rPr>
                        <a:t>0</a:t>
                      </a: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cs-CZ" sz="1400" b="1" i="0" u="none" strike="noStrike" kern="1200" cap="none" normalizeH="0" baseline="0" dirty="0" smtClean="0">
                          <a:ln>
                            <a:noFill/>
                          </a:ln>
                          <a:solidFill>
                            <a:srgbClr val="003C69"/>
                          </a:solidFill>
                          <a:effectLst/>
                          <a:latin typeface="Arial" charset="0"/>
                          <a:ea typeface="+mn-ea"/>
                          <a:cs typeface="+mn-cs"/>
                        </a:rPr>
                        <a:t>50</a:t>
                      </a:r>
                      <a:endParaRPr kumimoji="0" lang="cs-CZ" sz="1400" b="1" i="0" u="none" strike="noStrike" kern="1200" cap="none" normalizeH="0" baseline="0" dirty="0">
                        <a:ln>
                          <a:noFill/>
                        </a:ln>
                        <a:solidFill>
                          <a:srgbClr val="003C69"/>
                        </a:solidFill>
                        <a:effectLst/>
                        <a:latin typeface="Arial" charset="0"/>
                        <a:ea typeface="+mn-ea"/>
                        <a:cs typeface="+mn-cs"/>
                      </a:endParaRPr>
                    </a:p>
                  </a:txBody>
                  <a:tcPr marL="44450" marR="4445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4329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cs-CZ" sz="1400" b="1" i="0" u="none" strike="noStrike" kern="1200" cap="none" normalizeH="0" baseline="0" dirty="0" err="1" smtClean="0">
                          <a:ln>
                            <a:noFill/>
                          </a:ln>
                          <a:solidFill>
                            <a:srgbClr val="00ADD0"/>
                          </a:solidFill>
                          <a:effectLst/>
                          <a:latin typeface="Arial" charset="0"/>
                          <a:ea typeface="+mn-ea"/>
                          <a:cs typeface="+mn-cs"/>
                        </a:rPr>
                        <a:t>Mobis</a:t>
                      </a:r>
                      <a:r>
                        <a:rPr kumimoji="0" lang="cs-CZ" sz="1400" b="1" i="0" u="none" strike="noStrike" kern="1200" cap="none" normalizeH="0" baseline="0" dirty="0" smtClean="0">
                          <a:ln>
                            <a:noFill/>
                          </a:ln>
                          <a:solidFill>
                            <a:srgbClr val="00ADD0"/>
                          </a:solidFill>
                          <a:effectLst/>
                          <a:latin typeface="Arial" charset="0"/>
                          <a:ea typeface="+mn-ea"/>
                          <a:cs typeface="+mn-cs"/>
                        </a:rPr>
                        <a:t> </a:t>
                      </a:r>
                      <a:r>
                        <a:rPr kumimoji="0" lang="cs-CZ" sz="1400" b="1" i="0" u="none" strike="noStrike" kern="1200" cap="none" normalizeH="0" baseline="0" dirty="0" err="1" smtClean="0">
                          <a:ln>
                            <a:noFill/>
                          </a:ln>
                          <a:solidFill>
                            <a:srgbClr val="00ADD0"/>
                          </a:solidFill>
                          <a:effectLst/>
                          <a:latin typeface="Arial" charset="0"/>
                          <a:ea typeface="+mn-ea"/>
                          <a:cs typeface="+mn-cs"/>
                        </a:rPr>
                        <a:t>Automotive</a:t>
                      </a:r>
                      <a:r>
                        <a:rPr kumimoji="0" lang="cs-CZ" sz="1400" b="1" i="0" u="none" strike="noStrike" kern="1200" cap="none" normalizeH="0" baseline="0" dirty="0" smtClean="0">
                          <a:ln>
                            <a:noFill/>
                          </a:ln>
                          <a:solidFill>
                            <a:srgbClr val="00ADD0"/>
                          </a:solidFill>
                          <a:effectLst/>
                          <a:latin typeface="Arial" charset="0"/>
                          <a:ea typeface="+mn-ea"/>
                          <a:cs typeface="+mn-cs"/>
                        </a:rPr>
                        <a:t> </a:t>
                      </a:r>
                      <a:r>
                        <a:rPr kumimoji="0" lang="cs-CZ" sz="1400" b="1" i="0" u="none" strike="noStrike" kern="1200" cap="none" normalizeH="0" baseline="0" dirty="0" err="1" smtClean="0">
                          <a:ln>
                            <a:noFill/>
                          </a:ln>
                          <a:solidFill>
                            <a:srgbClr val="00ADD0"/>
                          </a:solidFill>
                          <a:effectLst/>
                          <a:latin typeface="Arial" charset="0"/>
                          <a:ea typeface="+mn-ea"/>
                          <a:cs typeface="+mn-cs"/>
                        </a:rPr>
                        <a:t>System</a:t>
                      </a:r>
                      <a:r>
                        <a:rPr kumimoji="0" lang="cs-CZ" sz="1400" b="1" i="0" u="none" strike="noStrike" kern="1200" cap="none" normalizeH="0" baseline="0" dirty="0" smtClean="0">
                          <a:ln>
                            <a:noFill/>
                          </a:ln>
                          <a:solidFill>
                            <a:srgbClr val="00ADD0"/>
                          </a:solidFill>
                          <a:effectLst/>
                          <a:latin typeface="Arial" charset="0"/>
                          <a:ea typeface="+mn-ea"/>
                          <a:cs typeface="+mn-cs"/>
                        </a:rPr>
                        <a:t> Czech s.r.o.</a:t>
                      </a:r>
                      <a:endParaRPr kumimoji="0" lang="cs-CZ" sz="1400" b="1" i="0" u="none" strike="noStrike" kern="1200" cap="none" normalizeH="0" baseline="0" dirty="0">
                        <a:ln>
                          <a:noFill/>
                        </a:ln>
                        <a:solidFill>
                          <a:srgbClr val="00ADD0"/>
                        </a:solidFill>
                        <a:effectLst/>
                        <a:latin typeface="Arial" charset="0"/>
                        <a:ea typeface="+mn-ea"/>
                        <a:cs typeface="+mn-cs"/>
                      </a:endParaRPr>
                    </a:p>
                  </a:txBody>
                  <a:tcPr marL="44450" marR="44450"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cs-CZ" sz="1400" b="1" i="0" u="none" strike="noStrike" kern="1200" cap="none" normalizeH="0" baseline="0" dirty="0" smtClean="0">
                          <a:ln>
                            <a:noFill/>
                          </a:ln>
                          <a:solidFill>
                            <a:srgbClr val="003C69"/>
                          </a:solidFill>
                          <a:effectLst/>
                          <a:latin typeface="Arial" charset="0"/>
                          <a:ea typeface="+mn-ea"/>
                          <a:cs typeface="+mn-cs"/>
                        </a:rPr>
                        <a:t>3,288</a:t>
                      </a:r>
                      <a:endParaRPr kumimoji="0" lang="cs-CZ" sz="1400" b="1" i="0" u="none" strike="noStrike" kern="1200" cap="none" normalizeH="0" baseline="0" dirty="0">
                        <a:ln>
                          <a:noFill/>
                        </a:ln>
                        <a:solidFill>
                          <a:srgbClr val="003C69"/>
                        </a:solidFill>
                        <a:effectLst/>
                        <a:latin typeface="Arial" charset="0"/>
                        <a:ea typeface="+mn-ea"/>
                        <a:cs typeface="+mn-cs"/>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cs-CZ" sz="1400" b="1" i="0" u="none" strike="noStrike" kern="1200" cap="none" normalizeH="0" baseline="0" dirty="0" smtClean="0">
                          <a:ln>
                            <a:noFill/>
                          </a:ln>
                          <a:solidFill>
                            <a:srgbClr val="003C69"/>
                          </a:solidFill>
                          <a:effectLst/>
                          <a:latin typeface="Arial" charset="0"/>
                          <a:ea typeface="+mn-ea"/>
                          <a:cs typeface="+mn-cs"/>
                        </a:rPr>
                        <a:t>385</a:t>
                      </a:r>
                      <a:endParaRPr kumimoji="0" lang="cs-CZ" sz="1400" b="1" i="0" u="none" strike="noStrike" kern="1200" cap="none" normalizeH="0" baseline="0" dirty="0">
                        <a:ln>
                          <a:noFill/>
                        </a:ln>
                        <a:solidFill>
                          <a:srgbClr val="003C69"/>
                        </a:solidFill>
                        <a:effectLst/>
                        <a:latin typeface="Arial" charset="0"/>
                        <a:ea typeface="+mn-ea"/>
                        <a:cs typeface="+mn-cs"/>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cs-CZ" sz="1400" b="1" i="0" u="none" strike="noStrike" kern="1200" cap="none" normalizeH="0" baseline="0" dirty="0" smtClean="0">
                          <a:ln>
                            <a:noFill/>
                          </a:ln>
                          <a:solidFill>
                            <a:srgbClr val="003C69"/>
                          </a:solidFill>
                          <a:effectLst/>
                          <a:latin typeface="Arial" charset="0"/>
                          <a:ea typeface="+mn-ea"/>
                          <a:cs typeface="+mn-cs"/>
                        </a:rPr>
                        <a:t>790</a:t>
                      </a:r>
                      <a:endParaRPr kumimoji="0" lang="cs-CZ" sz="1400" b="1" i="0" u="none" strike="noStrike" kern="1200" cap="none" normalizeH="0" baseline="0" dirty="0">
                        <a:ln>
                          <a:noFill/>
                        </a:ln>
                        <a:solidFill>
                          <a:srgbClr val="003C69"/>
                        </a:solidFill>
                        <a:effectLst/>
                        <a:latin typeface="Arial" charset="0"/>
                        <a:ea typeface="+mn-ea"/>
                        <a:cs typeface="+mn-cs"/>
                      </a:endParaRPr>
                    </a:p>
                  </a:txBody>
                  <a:tcPr marL="44450" marR="4445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7606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cs-CZ" sz="1400" b="1" i="0" u="none" strike="noStrike" kern="1200" cap="none" normalizeH="0" baseline="0" dirty="0" smtClean="0">
                          <a:ln>
                            <a:noFill/>
                          </a:ln>
                          <a:solidFill>
                            <a:srgbClr val="00ADD0"/>
                          </a:solidFill>
                          <a:effectLst/>
                          <a:latin typeface="Arial" charset="0"/>
                          <a:ea typeface="+mn-ea"/>
                          <a:cs typeface="+mn-cs"/>
                        </a:rPr>
                        <a:t>Vítkovice-výzkum a vývoj-techn. aplikace a.s.</a:t>
                      </a:r>
                      <a:endParaRPr kumimoji="0" lang="cs-CZ" sz="1400" b="1" i="0" u="none" strike="noStrike" kern="1200" cap="none" normalizeH="0" baseline="0" dirty="0">
                        <a:ln>
                          <a:noFill/>
                        </a:ln>
                        <a:solidFill>
                          <a:srgbClr val="00ADD0"/>
                        </a:solidFill>
                        <a:effectLst/>
                        <a:latin typeface="Arial" charset="0"/>
                        <a:ea typeface="+mn-ea"/>
                        <a:cs typeface="+mn-cs"/>
                      </a:endParaRPr>
                    </a:p>
                  </a:txBody>
                  <a:tcPr marL="44450" marR="44450"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cs-CZ" sz="1400" b="1" i="0" u="none" strike="noStrike" kern="1200" cap="none" normalizeH="0" baseline="0" dirty="0" smtClean="0">
                          <a:ln>
                            <a:noFill/>
                          </a:ln>
                          <a:solidFill>
                            <a:srgbClr val="003C69"/>
                          </a:solidFill>
                          <a:effectLst/>
                          <a:latin typeface="Arial" charset="0"/>
                          <a:ea typeface="+mn-ea"/>
                          <a:cs typeface="+mn-cs"/>
                        </a:rPr>
                        <a:t>35.00</a:t>
                      </a:r>
                      <a:endParaRPr kumimoji="0" lang="cs-CZ" sz="1400" b="1" i="0" u="none" strike="noStrike" kern="1200" cap="none" normalizeH="0" baseline="0" dirty="0">
                        <a:ln>
                          <a:noFill/>
                        </a:ln>
                        <a:solidFill>
                          <a:srgbClr val="003C69"/>
                        </a:solidFill>
                        <a:effectLst/>
                        <a:latin typeface="Arial" charset="0"/>
                        <a:ea typeface="+mn-ea"/>
                        <a:cs typeface="+mn-cs"/>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cs-CZ" sz="1400" b="1" i="0" u="none" strike="noStrike" kern="1200" cap="none" normalizeH="0" baseline="0" dirty="0" smtClean="0">
                          <a:ln>
                            <a:noFill/>
                          </a:ln>
                          <a:solidFill>
                            <a:srgbClr val="003C69"/>
                          </a:solidFill>
                          <a:effectLst/>
                          <a:latin typeface="Arial" charset="0"/>
                          <a:ea typeface="+mn-ea"/>
                          <a:cs typeface="+mn-cs"/>
                        </a:rPr>
                        <a:t>4</a:t>
                      </a:r>
                      <a:endParaRPr kumimoji="0" lang="cs-CZ" sz="1400" b="1" i="0" u="none" strike="noStrike" kern="1200" cap="none" normalizeH="0" baseline="0" dirty="0">
                        <a:ln>
                          <a:noFill/>
                        </a:ln>
                        <a:solidFill>
                          <a:srgbClr val="003C69"/>
                        </a:solidFill>
                        <a:effectLst/>
                        <a:latin typeface="Arial" charset="0"/>
                        <a:ea typeface="+mn-ea"/>
                        <a:cs typeface="+mn-cs"/>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cs-CZ" sz="1400" b="1" i="0" u="none" strike="noStrike" kern="1200" cap="none" normalizeH="0" baseline="0" dirty="0" smtClean="0">
                          <a:ln>
                            <a:noFill/>
                          </a:ln>
                          <a:solidFill>
                            <a:srgbClr val="003C69"/>
                          </a:solidFill>
                          <a:effectLst/>
                          <a:latin typeface="Arial" charset="0"/>
                          <a:ea typeface="+mn-ea"/>
                          <a:cs typeface="+mn-cs"/>
                        </a:rPr>
                        <a:t>10</a:t>
                      </a:r>
                      <a:endParaRPr kumimoji="0" lang="cs-CZ" sz="1400" b="1" i="0" u="none" strike="noStrike" kern="1200" cap="none" normalizeH="0" baseline="0" dirty="0">
                        <a:ln>
                          <a:noFill/>
                        </a:ln>
                        <a:solidFill>
                          <a:srgbClr val="003C69"/>
                        </a:solidFill>
                        <a:effectLst/>
                        <a:latin typeface="Arial" charset="0"/>
                        <a:ea typeface="+mn-ea"/>
                        <a:cs typeface="+mn-cs"/>
                      </a:endParaRPr>
                    </a:p>
                  </a:txBody>
                  <a:tcPr marL="44450" marR="4445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2787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1400" b="1" i="0" u="none" strike="noStrike" cap="none" normalizeH="0" baseline="0" dirty="0" err="1" smtClean="0">
                          <a:ln>
                            <a:noFill/>
                          </a:ln>
                          <a:solidFill>
                            <a:srgbClr val="00ADD0"/>
                          </a:solidFill>
                          <a:effectLst/>
                          <a:latin typeface="Arial" charset="0"/>
                        </a:rPr>
                        <a:t>Total</a:t>
                      </a:r>
                      <a:endParaRPr kumimoji="0" lang="cs-CZ" sz="1400" b="1" i="0" u="none" strike="noStrike" cap="none" normalizeH="0" baseline="0" dirty="0" smtClean="0">
                        <a:ln>
                          <a:noFill/>
                        </a:ln>
                        <a:solidFill>
                          <a:srgbClr val="00ADD0"/>
                        </a:solidFill>
                        <a:effectLst/>
                        <a:latin typeface="Arial" charset="0"/>
                      </a:endParaRPr>
                    </a:p>
                  </a:txBody>
                  <a:tcPr marT="45718" marB="45718"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cs-CZ" sz="1400" b="1" i="0" u="none" strike="noStrike" kern="1200" cap="none" normalizeH="0" baseline="0" dirty="0" smtClean="0">
                          <a:ln>
                            <a:noFill/>
                          </a:ln>
                          <a:solidFill>
                            <a:srgbClr val="003C69"/>
                          </a:solidFill>
                          <a:effectLst/>
                          <a:latin typeface="Arial" charset="0"/>
                          <a:ea typeface="+mn-ea"/>
                          <a:cs typeface="+mn-cs"/>
                        </a:rPr>
                        <a:t>12 123.04</a:t>
                      </a:r>
                      <a:endParaRPr kumimoji="0" lang="cs-CZ" sz="1400" b="1" i="0" u="none" strike="noStrike" kern="1200" cap="none" normalizeH="0" baseline="0" dirty="0">
                        <a:ln>
                          <a:noFill/>
                        </a:ln>
                        <a:solidFill>
                          <a:srgbClr val="003C69"/>
                        </a:solidFill>
                        <a:effectLst/>
                        <a:latin typeface="Arial" charset="0"/>
                        <a:ea typeface="+mn-ea"/>
                        <a:cs typeface="+mn-cs"/>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cs-CZ" sz="1400" b="1" i="0" u="none" strike="noStrike" kern="1200" cap="none" normalizeH="0" baseline="0" dirty="0" smtClean="0">
                          <a:ln>
                            <a:noFill/>
                          </a:ln>
                          <a:solidFill>
                            <a:srgbClr val="003C69"/>
                          </a:solidFill>
                          <a:effectLst/>
                          <a:latin typeface="Arial" charset="0"/>
                          <a:ea typeface="+mn-ea"/>
                          <a:cs typeface="+mn-cs"/>
                        </a:rPr>
                        <a:t>3,428</a:t>
                      </a:r>
                      <a:endParaRPr kumimoji="0" lang="cs-CZ" sz="1400" b="1" i="0" u="none" strike="noStrike" kern="1200" cap="none" normalizeH="0" baseline="0" dirty="0">
                        <a:ln>
                          <a:noFill/>
                        </a:ln>
                        <a:solidFill>
                          <a:srgbClr val="003C69"/>
                        </a:solidFill>
                        <a:effectLst/>
                        <a:latin typeface="Arial" charset="0"/>
                        <a:ea typeface="+mn-ea"/>
                        <a:cs typeface="+mn-cs"/>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cs-CZ" sz="1400" b="1" i="0" u="none" strike="noStrike" kern="1200" cap="none" normalizeH="0" baseline="0" dirty="0" smtClean="0">
                          <a:ln>
                            <a:noFill/>
                          </a:ln>
                          <a:solidFill>
                            <a:srgbClr val="003C69"/>
                          </a:solidFill>
                          <a:effectLst/>
                          <a:latin typeface="Arial" charset="0"/>
                          <a:ea typeface="+mn-ea"/>
                          <a:cs typeface="+mn-cs"/>
                        </a:rPr>
                        <a:t>4,118</a:t>
                      </a:r>
                      <a:endParaRPr kumimoji="0" lang="cs-CZ" sz="1400" b="1" i="0" u="none" strike="noStrike" kern="1200" cap="none" normalizeH="0" baseline="0" dirty="0">
                        <a:ln>
                          <a:noFill/>
                        </a:ln>
                        <a:solidFill>
                          <a:srgbClr val="003C69"/>
                        </a:solidFill>
                        <a:effectLst/>
                        <a:latin typeface="Arial" charset="0"/>
                        <a:ea typeface="+mn-ea"/>
                        <a:cs typeface="+mn-cs"/>
                      </a:endParaRPr>
                    </a:p>
                  </a:txBody>
                  <a:tcPr marL="44450" marR="4445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r>
            </a:tbl>
          </a:graphicData>
        </a:graphic>
      </p:graphicFrame>
    </p:spTree>
    <p:extLst>
      <p:ext uri="{BB962C8B-B14F-4D97-AF65-F5344CB8AC3E}">
        <p14:creationId xmlns:p14="http://schemas.microsoft.com/office/powerpoint/2010/main" val="3571255311"/>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rotWithShape="1">
          <a:blip r:embed="rId2">
            <a:extLst>
              <a:ext uri="{28A0092B-C50C-407E-A947-70E740481C1C}">
                <a14:useLocalDpi xmlns:a14="http://schemas.microsoft.com/office/drawing/2010/main" val="0"/>
              </a:ext>
            </a:extLst>
          </a:blip>
          <a:srcRect l="4986" r="10663"/>
          <a:stretch/>
        </p:blipFill>
        <p:spPr>
          <a:xfrm>
            <a:off x="-36512" y="0"/>
            <a:ext cx="9180512" cy="6885384"/>
          </a:xfrm>
          <a:prstGeom prst="rect">
            <a:avLst/>
          </a:prstGeom>
        </p:spPr>
      </p:pic>
      <p:pic>
        <p:nvPicPr>
          <p:cNvPr id="25718" name="Picture 118" descr="C:\oer34 - dokumenty\Pobídky Investoři, Podnikatelé\Investoři\loga investorů a firem\MAHLE Behr\logo modré jednoduché.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0462" y="1382608"/>
            <a:ext cx="1440000" cy="34211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5719" name="Picture 119" descr="C:\oer34 - dokumenty\Pobídky Investoři, Podnikatelé\Investoři\loga investorů a firem\Plakor\logo Plakor v krivkach.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48064" y="1717100"/>
            <a:ext cx="3600000" cy="16343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5720" name="Picture 120" descr="C:\oer34 - dokumenty\Pobídky Investoři, Podnikatelé\Investoři\loga investorů a firem\Cromodora Wheels\Logo nad sebou.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9309" y="1382609"/>
            <a:ext cx="1360580" cy="71104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6" name="Picture 2" descr="C:\Users\novotnaan\Desktop\Hyundai_Mobis_logo_Newslette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08104" y="2603672"/>
            <a:ext cx="1252984" cy="56384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7" name="Picture 3" descr="C:\Users\novotnaan\Desktop\vítkovice RandD.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59832" y="2289124"/>
            <a:ext cx="727440" cy="63798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 name="Picture 3"/>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62993" t="11111" r="3542" b="69893"/>
          <a:stretch/>
        </p:blipFill>
        <p:spPr bwMode="auto">
          <a:xfrm>
            <a:off x="113772" y="3167515"/>
            <a:ext cx="1831073" cy="58463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637415371"/>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C:\Documents and Settings\novotnaan\Plocha\Zeleznicni_cargo_nov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617" t="-63" b="63"/>
          <a:stretch/>
        </p:blipFill>
        <p:spPr bwMode="auto">
          <a:xfrm>
            <a:off x="4620567" y="3100562"/>
            <a:ext cx="4559472" cy="2966277"/>
          </a:xfrm>
          <a:prstGeom prst="rect">
            <a:avLst/>
          </a:prstGeom>
          <a:noFill/>
          <a:extLst>
            <a:ext uri="{909E8E84-426E-40DD-AFC4-6F175D3DCCD1}">
              <a14:hiddenFill xmlns:a14="http://schemas.microsoft.com/office/drawing/2010/main">
                <a:solidFill>
                  <a:srgbClr val="FFFFFF"/>
                </a:solidFill>
              </a14:hiddenFill>
            </a:ext>
          </a:extLst>
        </p:spPr>
      </p:pic>
      <p:sp>
        <p:nvSpPr>
          <p:cNvPr id="26627" name="Rectangle 3"/>
          <p:cNvSpPr>
            <a:spLocks noChangeArrowheads="1"/>
          </p:cNvSpPr>
          <p:nvPr/>
        </p:nvSpPr>
        <p:spPr bwMode="auto">
          <a:xfrm>
            <a:off x="358775" y="274638"/>
            <a:ext cx="84264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spcBef>
                <a:spcPct val="0"/>
              </a:spcBef>
            </a:pPr>
            <a:endParaRPr lang="cs-CZ" sz="4000" b="0">
              <a:solidFill>
                <a:schemeClr val="tx2"/>
              </a:solidFill>
            </a:endParaRPr>
          </a:p>
        </p:txBody>
      </p:sp>
      <p:sp>
        <p:nvSpPr>
          <p:cNvPr id="26628" name="Text Box 4"/>
          <p:cNvSpPr txBox="1">
            <a:spLocks noChangeArrowheads="1"/>
          </p:cNvSpPr>
          <p:nvPr/>
        </p:nvSpPr>
        <p:spPr bwMode="auto">
          <a:xfrm>
            <a:off x="411163" y="19827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342900" indent="-342900"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20000"/>
              </a:spcBef>
            </a:pPr>
            <a:endParaRPr lang="cs-CZ" sz="2000" b="0">
              <a:solidFill>
                <a:srgbClr val="003C69"/>
              </a:solidFill>
            </a:endParaRPr>
          </a:p>
        </p:txBody>
      </p:sp>
      <p:sp>
        <p:nvSpPr>
          <p:cNvPr id="26629" name="Text Box 5"/>
          <p:cNvSpPr txBox="1">
            <a:spLocks noChangeArrowheads="1"/>
          </p:cNvSpPr>
          <p:nvPr/>
        </p:nvSpPr>
        <p:spPr bwMode="auto">
          <a:xfrm>
            <a:off x="395288" y="260350"/>
            <a:ext cx="8137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en-US" sz="2400"/>
              <a:t>Multimodal logistics centre</a:t>
            </a:r>
            <a:r>
              <a:rPr lang="cs-CZ" sz="2400"/>
              <a:t>  </a:t>
            </a:r>
            <a:endParaRPr lang="cs-CZ" sz="2400" b="0">
              <a:solidFill>
                <a:schemeClr val="tx1"/>
              </a:solidFill>
            </a:endParaRPr>
          </a:p>
        </p:txBody>
      </p:sp>
      <p:sp>
        <p:nvSpPr>
          <p:cNvPr id="26631" name="Text Box 7"/>
          <p:cNvSpPr txBox="1">
            <a:spLocks noChangeArrowheads="1"/>
          </p:cNvSpPr>
          <p:nvPr/>
        </p:nvSpPr>
        <p:spPr bwMode="auto">
          <a:xfrm>
            <a:off x="251520" y="1125538"/>
            <a:ext cx="8748712" cy="1789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265113" indent="-265113" eaLnBrk="0" hangingPunct="0">
              <a:defRPr b="1">
                <a:solidFill>
                  <a:srgbClr val="00ADD0"/>
                </a:solidFill>
                <a:latin typeface="Arial" charset="0"/>
              </a:defRPr>
            </a:lvl1pPr>
            <a:lvl2pPr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lnSpc>
                <a:spcPct val="80000"/>
              </a:lnSpc>
              <a:spcBef>
                <a:spcPct val="55000"/>
              </a:spcBef>
              <a:buClr>
                <a:srgbClr val="00ADD0"/>
              </a:buClr>
              <a:buFontTx/>
              <a:buChar char="•"/>
            </a:pPr>
            <a:r>
              <a:rPr lang="en-US" sz="1700" dirty="0">
                <a:solidFill>
                  <a:srgbClr val="003C69"/>
                </a:solidFill>
              </a:rPr>
              <a:t>Logistics </a:t>
            </a:r>
            <a:r>
              <a:rPr lang="en-US" sz="1700" dirty="0" err="1">
                <a:solidFill>
                  <a:srgbClr val="003C69"/>
                </a:solidFill>
              </a:rPr>
              <a:t>centre</a:t>
            </a:r>
            <a:r>
              <a:rPr lang="en-US" sz="1700" dirty="0">
                <a:solidFill>
                  <a:srgbClr val="003C69"/>
                </a:solidFill>
              </a:rPr>
              <a:t> including container terminal – combination of road, rail </a:t>
            </a:r>
            <a:endParaRPr lang="cs-CZ" sz="1700" dirty="0">
              <a:solidFill>
                <a:srgbClr val="003C69"/>
              </a:solidFill>
            </a:endParaRPr>
          </a:p>
          <a:p>
            <a:pPr eaLnBrk="1" hangingPunct="1">
              <a:lnSpc>
                <a:spcPct val="80000"/>
              </a:lnSpc>
              <a:spcBef>
                <a:spcPts val="600"/>
              </a:spcBef>
              <a:buClr>
                <a:srgbClr val="00ADD0"/>
              </a:buClr>
            </a:pPr>
            <a:r>
              <a:rPr lang="cs-CZ" sz="1700" dirty="0">
                <a:solidFill>
                  <a:srgbClr val="003C69"/>
                </a:solidFill>
              </a:rPr>
              <a:t>    </a:t>
            </a:r>
            <a:r>
              <a:rPr lang="en-US" sz="1700" dirty="0">
                <a:solidFill>
                  <a:srgbClr val="003C69"/>
                </a:solidFill>
              </a:rPr>
              <a:t>and air freight on one site – unique project within the Czech Republic</a:t>
            </a:r>
            <a:endParaRPr lang="cs-CZ" sz="1700" dirty="0">
              <a:solidFill>
                <a:srgbClr val="003C69"/>
              </a:solidFill>
            </a:endParaRPr>
          </a:p>
          <a:p>
            <a:pPr eaLnBrk="1" hangingPunct="1">
              <a:lnSpc>
                <a:spcPct val="80000"/>
              </a:lnSpc>
              <a:spcBef>
                <a:spcPct val="55000"/>
              </a:spcBef>
              <a:buClr>
                <a:srgbClr val="00ADD0"/>
              </a:buClr>
              <a:buFontTx/>
              <a:buChar char="•"/>
            </a:pPr>
            <a:r>
              <a:rPr lang="en-US" sz="1700" dirty="0">
                <a:solidFill>
                  <a:srgbClr val="003C69"/>
                </a:solidFill>
              </a:rPr>
              <a:t>Developed in cooperation with the City of Ostrava and the Moravian-Silesian </a:t>
            </a:r>
            <a:r>
              <a:rPr lang="cs-CZ" sz="1700" dirty="0">
                <a:solidFill>
                  <a:srgbClr val="003C69"/>
                </a:solidFill>
              </a:rPr>
              <a:t>  </a:t>
            </a:r>
            <a:r>
              <a:rPr lang="en-US" sz="1700" dirty="0">
                <a:solidFill>
                  <a:srgbClr val="003C69"/>
                </a:solidFill>
              </a:rPr>
              <a:t>Region</a:t>
            </a:r>
            <a:endParaRPr lang="cs-CZ" sz="1700" dirty="0">
              <a:solidFill>
                <a:srgbClr val="003C69"/>
              </a:solidFill>
            </a:endParaRPr>
          </a:p>
          <a:p>
            <a:pPr eaLnBrk="1" hangingPunct="1">
              <a:lnSpc>
                <a:spcPct val="80000"/>
              </a:lnSpc>
              <a:spcBef>
                <a:spcPct val="55000"/>
              </a:spcBef>
              <a:buClr>
                <a:srgbClr val="00ADD0"/>
              </a:buClr>
              <a:buFontTx/>
              <a:buChar char="•"/>
            </a:pPr>
            <a:r>
              <a:rPr lang="en-US" sz="1700" dirty="0"/>
              <a:t>Location</a:t>
            </a:r>
            <a:r>
              <a:rPr lang="cs-CZ" sz="1700" dirty="0"/>
              <a:t>: </a:t>
            </a:r>
            <a:r>
              <a:rPr lang="cs-CZ" sz="1700" dirty="0">
                <a:solidFill>
                  <a:srgbClr val="003C69"/>
                </a:solidFill>
              </a:rPr>
              <a:t>Ostrava- Mošnov</a:t>
            </a:r>
            <a:r>
              <a:rPr lang="en-US" sz="1700" dirty="0">
                <a:solidFill>
                  <a:srgbClr val="003C69"/>
                </a:solidFill>
              </a:rPr>
              <a:t> Strategic Industrial Zone</a:t>
            </a:r>
            <a:r>
              <a:rPr lang="cs-CZ" sz="1700" dirty="0">
                <a:solidFill>
                  <a:srgbClr val="003C69"/>
                </a:solidFill>
              </a:rPr>
              <a:t>, 25 km </a:t>
            </a:r>
            <a:r>
              <a:rPr lang="en-US" sz="1700" dirty="0">
                <a:solidFill>
                  <a:srgbClr val="003C69"/>
                </a:solidFill>
              </a:rPr>
              <a:t>from central </a:t>
            </a:r>
            <a:r>
              <a:rPr lang="cs-CZ" sz="1700" dirty="0">
                <a:solidFill>
                  <a:srgbClr val="003C69"/>
                </a:solidFill>
              </a:rPr>
              <a:t> </a:t>
            </a:r>
          </a:p>
          <a:p>
            <a:pPr eaLnBrk="1" hangingPunct="1">
              <a:lnSpc>
                <a:spcPct val="80000"/>
              </a:lnSpc>
              <a:spcBef>
                <a:spcPts val="600"/>
              </a:spcBef>
              <a:buClr>
                <a:srgbClr val="00ADD0"/>
              </a:buClr>
            </a:pPr>
            <a:r>
              <a:rPr lang="cs-CZ" sz="1700" dirty="0">
                <a:solidFill>
                  <a:srgbClr val="003C69"/>
                </a:solidFill>
              </a:rPr>
              <a:t>                      </a:t>
            </a:r>
            <a:r>
              <a:rPr lang="en-US" sz="1700" dirty="0">
                <a:solidFill>
                  <a:srgbClr val="003C69"/>
                </a:solidFill>
              </a:rPr>
              <a:t>Ostrava</a:t>
            </a:r>
            <a:r>
              <a:rPr lang="cs-CZ" sz="1700" dirty="0">
                <a:solidFill>
                  <a:srgbClr val="003C69"/>
                </a:solidFill>
              </a:rPr>
              <a:t>, </a:t>
            </a:r>
            <a:r>
              <a:rPr lang="en-US" sz="1700" dirty="0">
                <a:solidFill>
                  <a:srgbClr val="003C69"/>
                </a:solidFill>
              </a:rPr>
              <a:t>adjacent to </a:t>
            </a:r>
            <a:r>
              <a:rPr lang="cs-CZ" sz="1700" dirty="0">
                <a:solidFill>
                  <a:srgbClr val="003C69"/>
                </a:solidFill>
              </a:rPr>
              <a:t>Leoš Janáček </a:t>
            </a:r>
            <a:r>
              <a:rPr lang="en-US" sz="1700" dirty="0">
                <a:solidFill>
                  <a:srgbClr val="003C69"/>
                </a:solidFill>
              </a:rPr>
              <a:t>Ostrava International Airport</a:t>
            </a:r>
            <a:r>
              <a:rPr lang="cs-CZ" sz="1700" dirty="0">
                <a:solidFill>
                  <a:srgbClr val="003C69"/>
                </a:solidFill>
              </a:rPr>
              <a:t> </a:t>
            </a:r>
          </a:p>
        </p:txBody>
      </p:sp>
      <p:sp>
        <p:nvSpPr>
          <p:cNvPr id="9" name="Text Box 5"/>
          <p:cNvSpPr txBox="1">
            <a:spLocks noChangeArrowheads="1"/>
          </p:cNvSpPr>
          <p:nvPr/>
        </p:nvSpPr>
        <p:spPr bwMode="auto">
          <a:xfrm>
            <a:off x="210708" y="6383598"/>
            <a:ext cx="17575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0"/>
              </a:spcBef>
            </a:pPr>
            <a:r>
              <a:rPr lang="cs-CZ" sz="1400" dirty="0"/>
              <a:t>www.ostrava.cz</a:t>
            </a:r>
          </a:p>
        </p:txBody>
      </p:sp>
      <p:pic>
        <p:nvPicPr>
          <p:cNvPr id="12" name="Picture 3" descr="Ostrava_l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31153" y="6406594"/>
            <a:ext cx="2160000" cy="26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p:cNvSpPr txBox="1"/>
          <p:nvPr/>
        </p:nvSpPr>
        <p:spPr>
          <a:xfrm>
            <a:off x="251520" y="2996177"/>
            <a:ext cx="4176712" cy="3817199"/>
          </a:xfrm>
          <a:prstGeom prst="rect">
            <a:avLst/>
          </a:prstGeom>
          <a:noFill/>
        </p:spPr>
        <p:txBody>
          <a:bodyPr wrap="square" rtlCol="0">
            <a:spAutoFit/>
          </a:bodyPr>
          <a:lstStyle/>
          <a:p>
            <a:pPr eaLnBrk="1" hangingPunct="1">
              <a:lnSpc>
                <a:spcPct val="80000"/>
              </a:lnSpc>
              <a:spcBef>
                <a:spcPct val="55000"/>
              </a:spcBef>
              <a:buClr>
                <a:srgbClr val="00ADD0"/>
              </a:buClr>
              <a:buFontTx/>
              <a:buChar char="•"/>
            </a:pPr>
            <a:r>
              <a:rPr lang="cs-CZ" sz="1700" dirty="0" smtClean="0"/>
              <a:t> </a:t>
            </a:r>
            <a:r>
              <a:rPr lang="en-US" sz="1700" dirty="0" smtClean="0"/>
              <a:t>Work </a:t>
            </a:r>
            <a:r>
              <a:rPr lang="en-US" sz="1700" dirty="0"/>
              <a:t>begins</a:t>
            </a:r>
            <a:r>
              <a:rPr lang="cs-CZ" sz="1700" dirty="0"/>
              <a:t>:</a:t>
            </a:r>
            <a:r>
              <a:rPr lang="cs-CZ" sz="1700" dirty="0">
                <a:solidFill>
                  <a:srgbClr val="003C69"/>
                </a:solidFill>
              </a:rPr>
              <a:t> 4Q/2010</a:t>
            </a:r>
          </a:p>
          <a:p>
            <a:pPr eaLnBrk="1" hangingPunct="1">
              <a:lnSpc>
                <a:spcPct val="80000"/>
              </a:lnSpc>
              <a:spcBef>
                <a:spcPct val="55000"/>
              </a:spcBef>
              <a:buClr>
                <a:srgbClr val="00ADD0"/>
              </a:buClr>
              <a:buFontTx/>
              <a:buChar char="•"/>
            </a:pPr>
            <a:r>
              <a:rPr lang="cs-CZ" sz="1700" dirty="0" smtClean="0"/>
              <a:t> </a:t>
            </a:r>
            <a:r>
              <a:rPr lang="en-US" sz="1700" dirty="0" smtClean="0"/>
              <a:t>Completion </a:t>
            </a:r>
            <a:r>
              <a:rPr lang="en-US" sz="1700" dirty="0"/>
              <a:t>of all phases</a:t>
            </a:r>
            <a:r>
              <a:rPr lang="cs-CZ" sz="1700" dirty="0"/>
              <a:t>:</a:t>
            </a:r>
            <a:r>
              <a:rPr lang="cs-CZ" sz="1700" dirty="0">
                <a:solidFill>
                  <a:srgbClr val="003C69"/>
                </a:solidFill>
              </a:rPr>
              <a:t> 2015 - </a:t>
            </a:r>
            <a:r>
              <a:rPr lang="cs-CZ" sz="1700" dirty="0" smtClean="0">
                <a:solidFill>
                  <a:srgbClr val="003C69"/>
                </a:solidFill>
              </a:rPr>
              <a:t>2023</a:t>
            </a:r>
            <a:endParaRPr lang="cs-CZ" sz="1700" dirty="0">
              <a:solidFill>
                <a:srgbClr val="003C69"/>
              </a:solidFill>
            </a:endParaRPr>
          </a:p>
          <a:p>
            <a:pPr eaLnBrk="1" hangingPunct="1">
              <a:lnSpc>
                <a:spcPct val="80000"/>
              </a:lnSpc>
              <a:spcBef>
                <a:spcPct val="55000"/>
              </a:spcBef>
              <a:buClr>
                <a:srgbClr val="00ADD0"/>
              </a:buClr>
              <a:buFontTx/>
              <a:buChar char="•"/>
            </a:pPr>
            <a:r>
              <a:rPr lang="cs-CZ" sz="1700" dirty="0" smtClean="0"/>
              <a:t> </a:t>
            </a:r>
            <a:r>
              <a:rPr lang="en-US" sz="1700" dirty="0" smtClean="0"/>
              <a:t>Cost</a:t>
            </a:r>
            <a:r>
              <a:rPr lang="cs-CZ" sz="1700" dirty="0"/>
              <a:t>:</a:t>
            </a:r>
            <a:r>
              <a:rPr lang="cs-CZ" sz="1700" dirty="0">
                <a:solidFill>
                  <a:srgbClr val="003C69"/>
                </a:solidFill>
              </a:rPr>
              <a:t> </a:t>
            </a:r>
            <a:r>
              <a:rPr lang="en-US" sz="1700" dirty="0">
                <a:solidFill>
                  <a:srgbClr val="003C69"/>
                </a:solidFill>
              </a:rPr>
              <a:t>CZK </a:t>
            </a:r>
            <a:r>
              <a:rPr lang="cs-CZ" sz="1700" dirty="0">
                <a:solidFill>
                  <a:srgbClr val="003C69"/>
                </a:solidFill>
              </a:rPr>
              <a:t>4 </a:t>
            </a:r>
            <a:r>
              <a:rPr lang="en-US" sz="1700" dirty="0">
                <a:solidFill>
                  <a:srgbClr val="003C69"/>
                </a:solidFill>
              </a:rPr>
              <a:t>billion</a:t>
            </a:r>
            <a:endParaRPr lang="cs-CZ" sz="1700" dirty="0">
              <a:solidFill>
                <a:srgbClr val="003C69"/>
              </a:solidFill>
            </a:endParaRPr>
          </a:p>
          <a:p>
            <a:pPr eaLnBrk="1" hangingPunct="1">
              <a:lnSpc>
                <a:spcPct val="80000"/>
              </a:lnSpc>
              <a:spcBef>
                <a:spcPct val="55000"/>
              </a:spcBef>
              <a:buClr>
                <a:srgbClr val="00ADD0"/>
              </a:buClr>
              <a:buFontTx/>
              <a:buChar char="•"/>
            </a:pPr>
            <a:r>
              <a:rPr lang="cs-CZ" sz="1700" dirty="0" smtClean="0"/>
              <a:t> </a:t>
            </a:r>
            <a:r>
              <a:rPr lang="en-US" sz="1700" dirty="0" smtClean="0"/>
              <a:t>Total </a:t>
            </a:r>
            <a:r>
              <a:rPr lang="en-US" sz="1700" dirty="0"/>
              <a:t>area</a:t>
            </a:r>
            <a:r>
              <a:rPr lang="cs-CZ" sz="1700" dirty="0"/>
              <a:t>:</a:t>
            </a:r>
            <a:r>
              <a:rPr lang="cs-CZ" sz="1700" dirty="0">
                <a:solidFill>
                  <a:srgbClr val="003C69"/>
                </a:solidFill>
              </a:rPr>
              <a:t> 80 </a:t>
            </a:r>
            <a:r>
              <a:rPr lang="cs-CZ" sz="1700" dirty="0" smtClean="0">
                <a:solidFill>
                  <a:srgbClr val="003C69"/>
                </a:solidFill>
              </a:rPr>
              <a:t>ha</a:t>
            </a:r>
          </a:p>
          <a:p>
            <a:pPr eaLnBrk="1" hangingPunct="1">
              <a:lnSpc>
                <a:spcPct val="80000"/>
              </a:lnSpc>
              <a:spcBef>
                <a:spcPct val="55000"/>
              </a:spcBef>
              <a:buClr>
                <a:srgbClr val="00ADD0"/>
              </a:buClr>
            </a:pPr>
            <a:endParaRPr lang="cs-CZ" sz="1700" dirty="0">
              <a:solidFill>
                <a:srgbClr val="003C69"/>
              </a:solidFill>
            </a:endParaRPr>
          </a:p>
          <a:p>
            <a:pPr eaLnBrk="1" hangingPunct="1">
              <a:lnSpc>
                <a:spcPct val="80000"/>
              </a:lnSpc>
              <a:spcBef>
                <a:spcPct val="55000"/>
              </a:spcBef>
              <a:buClr>
                <a:srgbClr val="00ADD0"/>
              </a:buClr>
            </a:pPr>
            <a:r>
              <a:rPr lang="en-US" sz="1700" dirty="0" smtClean="0">
                <a:solidFill>
                  <a:srgbClr val="003C69"/>
                </a:solidFill>
              </a:rPr>
              <a:t>Phase </a:t>
            </a:r>
            <a:r>
              <a:rPr lang="cs-CZ" sz="1700" dirty="0">
                <a:solidFill>
                  <a:srgbClr val="003C69"/>
                </a:solidFill>
              </a:rPr>
              <a:t>1: </a:t>
            </a:r>
            <a:r>
              <a:rPr lang="en-US" sz="1700" dirty="0">
                <a:solidFill>
                  <a:srgbClr val="003C69"/>
                </a:solidFill>
              </a:rPr>
              <a:t>air freight </a:t>
            </a:r>
            <a:r>
              <a:rPr lang="en-US" sz="1700" dirty="0" err="1">
                <a:solidFill>
                  <a:srgbClr val="003C69"/>
                </a:solidFill>
              </a:rPr>
              <a:t>centre</a:t>
            </a:r>
            <a:r>
              <a:rPr lang="cs-CZ" sz="1700" dirty="0">
                <a:solidFill>
                  <a:srgbClr val="003C69"/>
                </a:solidFill>
              </a:rPr>
              <a:t>   </a:t>
            </a:r>
            <a:r>
              <a:rPr lang="cs-CZ" sz="1700" dirty="0" smtClean="0">
                <a:solidFill>
                  <a:srgbClr val="003C69"/>
                </a:solidFill>
              </a:rPr>
              <a:t>                  - </a:t>
            </a:r>
            <a:r>
              <a:rPr lang="cs-CZ" sz="1700" dirty="0" err="1" smtClean="0">
                <a:solidFill>
                  <a:srgbClr val="003C69"/>
                </a:solidFill>
              </a:rPr>
              <a:t>completed</a:t>
            </a:r>
            <a:r>
              <a:rPr lang="cs-CZ" sz="1700" dirty="0" smtClean="0">
                <a:solidFill>
                  <a:srgbClr val="003C69"/>
                </a:solidFill>
              </a:rPr>
              <a:t> </a:t>
            </a:r>
            <a:r>
              <a:rPr lang="cs-CZ" sz="1700" dirty="0">
                <a:solidFill>
                  <a:srgbClr val="003C69"/>
                </a:solidFill>
              </a:rPr>
              <a:t>/ </a:t>
            </a:r>
            <a:r>
              <a:rPr lang="cs-CZ" sz="1700" dirty="0" err="1" smtClean="0">
                <a:solidFill>
                  <a:srgbClr val="003C69"/>
                </a:solidFill>
              </a:rPr>
              <a:t>leased</a:t>
            </a:r>
            <a:endParaRPr lang="cs-CZ" sz="1700" dirty="0" smtClean="0">
              <a:solidFill>
                <a:srgbClr val="003C69"/>
              </a:solidFill>
            </a:endParaRPr>
          </a:p>
          <a:p>
            <a:pPr eaLnBrk="1" hangingPunct="1">
              <a:lnSpc>
                <a:spcPct val="80000"/>
              </a:lnSpc>
              <a:spcBef>
                <a:spcPct val="55000"/>
              </a:spcBef>
              <a:buClr>
                <a:srgbClr val="00ADD0"/>
              </a:buClr>
            </a:pPr>
            <a:r>
              <a:rPr lang="en-US" sz="1700" dirty="0" smtClean="0">
                <a:solidFill>
                  <a:srgbClr val="003C69"/>
                </a:solidFill>
              </a:rPr>
              <a:t>Phase </a:t>
            </a:r>
            <a:r>
              <a:rPr lang="en-US" sz="1700" dirty="0">
                <a:solidFill>
                  <a:srgbClr val="003C69"/>
                </a:solidFill>
              </a:rPr>
              <a:t>2</a:t>
            </a:r>
            <a:r>
              <a:rPr lang="cs-CZ" sz="1700" dirty="0">
                <a:solidFill>
                  <a:srgbClr val="003C69"/>
                </a:solidFill>
              </a:rPr>
              <a:t>: </a:t>
            </a:r>
            <a:r>
              <a:rPr lang="en-US" sz="1700" dirty="0">
                <a:solidFill>
                  <a:srgbClr val="003C69"/>
                </a:solidFill>
              </a:rPr>
              <a:t>rail freight </a:t>
            </a:r>
            <a:r>
              <a:rPr lang="en-US" sz="1700" dirty="0" err="1">
                <a:solidFill>
                  <a:srgbClr val="003C69"/>
                </a:solidFill>
              </a:rPr>
              <a:t>centre</a:t>
            </a:r>
            <a:r>
              <a:rPr lang="en-US" sz="1700" dirty="0">
                <a:solidFill>
                  <a:srgbClr val="003C69"/>
                </a:solidFill>
              </a:rPr>
              <a:t> </a:t>
            </a:r>
            <a:r>
              <a:rPr lang="cs-CZ" sz="1700" dirty="0" smtClean="0">
                <a:solidFill>
                  <a:srgbClr val="003C69"/>
                </a:solidFill>
              </a:rPr>
              <a:t>                                - </a:t>
            </a:r>
            <a:r>
              <a:rPr lang="en-US" sz="1700" dirty="0">
                <a:solidFill>
                  <a:srgbClr val="003C69"/>
                </a:solidFill>
              </a:rPr>
              <a:t>work </a:t>
            </a:r>
            <a:r>
              <a:rPr lang="en-US" sz="1700" dirty="0" smtClean="0">
                <a:solidFill>
                  <a:srgbClr val="003C69"/>
                </a:solidFill>
              </a:rPr>
              <a:t>beg</a:t>
            </a:r>
            <a:r>
              <a:rPr lang="cs-CZ" sz="1700" dirty="0" err="1" smtClean="0">
                <a:solidFill>
                  <a:srgbClr val="003C69"/>
                </a:solidFill>
              </a:rPr>
              <a:t>un</a:t>
            </a:r>
            <a:r>
              <a:rPr lang="cs-CZ" sz="1700" dirty="0" smtClean="0">
                <a:solidFill>
                  <a:srgbClr val="003C69"/>
                </a:solidFill>
              </a:rPr>
              <a:t> 1/2018</a:t>
            </a:r>
          </a:p>
          <a:p>
            <a:pPr eaLnBrk="1" hangingPunct="1">
              <a:lnSpc>
                <a:spcPct val="80000"/>
              </a:lnSpc>
              <a:spcBef>
                <a:spcPct val="55000"/>
              </a:spcBef>
              <a:buClr>
                <a:srgbClr val="00ADD0"/>
              </a:buClr>
            </a:pPr>
            <a:r>
              <a:rPr lang="en-US" sz="1700" dirty="0" smtClean="0">
                <a:solidFill>
                  <a:srgbClr val="003C69"/>
                </a:solidFill>
              </a:rPr>
              <a:t>Phase </a:t>
            </a:r>
            <a:r>
              <a:rPr lang="en-US" sz="1700" dirty="0">
                <a:solidFill>
                  <a:srgbClr val="003C69"/>
                </a:solidFill>
              </a:rPr>
              <a:t>3</a:t>
            </a:r>
            <a:r>
              <a:rPr lang="cs-CZ" sz="1700" dirty="0">
                <a:solidFill>
                  <a:srgbClr val="003C69"/>
                </a:solidFill>
              </a:rPr>
              <a:t>: </a:t>
            </a:r>
            <a:r>
              <a:rPr lang="cs-CZ" sz="1700" dirty="0" err="1" smtClean="0">
                <a:solidFill>
                  <a:srgbClr val="003C69"/>
                </a:solidFill>
              </a:rPr>
              <a:t>multimodal</a:t>
            </a:r>
            <a:r>
              <a:rPr lang="cs-CZ" sz="1700" dirty="0" smtClean="0">
                <a:solidFill>
                  <a:srgbClr val="003C69"/>
                </a:solidFill>
              </a:rPr>
              <a:t> </a:t>
            </a:r>
            <a:r>
              <a:rPr lang="cs-CZ" sz="1700" dirty="0" err="1" smtClean="0">
                <a:solidFill>
                  <a:srgbClr val="003C69"/>
                </a:solidFill>
              </a:rPr>
              <a:t>cargo</a:t>
            </a:r>
            <a:r>
              <a:rPr lang="cs-CZ" sz="1700" dirty="0" smtClean="0">
                <a:solidFill>
                  <a:srgbClr val="003C69"/>
                </a:solidFill>
              </a:rPr>
              <a:t> </a:t>
            </a:r>
            <a:r>
              <a:rPr lang="en-US" sz="1700" dirty="0" smtClean="0">
                <a:solidFill>
                  <a:srgbClr val="003C69"/>
                </a:solidFill>
              </a:rPr>
              <a:t>under preparation</a:t>
            </a:r>
            <a:endParaRPr lang="cs-CZ" sz="1700" dirty="0">
              <a:solidFill>
                <a:srgbClr val="003C69"/>
              </a:solidFill>
            </a:endParaRPr>
          </a:p>
          <a:p>
            <a:endParaRPr lang="cs-CZ" dirty="0"/>
          </a:p>
        </p:txBody>
      </p:sp>
      <p:pic>
        <p:nvPicPr>
          <p:cNvPr id="11"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2993" t="11111" r="3542" b="69893"/>
          <a:stretch/>
        </p:blipFill>
        <p:spPr bwMode="auto">
          <a:xfrm>
            <a:off x="6516216" y="274638"/>
            <a:ext cx="1831073" cy="58463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ChangeArrowheads="1"/>
          </p:cNvSpPr>
          <p:nvPr/>
        </p:nvSpPr>
        <p:spPr bwMode="auto">
          <a:xfrm>
            <a:off x="358775" y="274638"/>
            <a:ext cx="84264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spcBef>
                <a:spcPct val="0"/>
              </a:spcBef>
            </a:pPr>
            <a:endParaRPr lang="cs-CZ" sz="4000" b="0">
              <a:solidFill>
                <a:schemeClr val="tx2"/>
              </a:solidFill>
            </a:endParaRPr>
          </a:p>
        </p:txBody>
      </p:sp>
      <p:sp>
        <p:nvSpPr>
          <p:cNvPr id="27652" name="Text Box 4"/>
          <p:cNvSpPr txBox="1">
            <a:spLocks noChangeArrowheads="1"/>
          </p:cNvSpPr>
          <p:nvPr/>
        </p:nvSpPr>
        <p:spPr bwMode="auto">
          <a:xfrm>
            <a:off x="411163" y="19827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20000"/>
              </a:spcBef>
            </a:pPr>
            <a:endParaRPr lang="cs-CZ" sz="2000" b="0">
              <a:solidFill>
                <a:srgbClr val="003C69"/>
              </a:solidFill>
            </a:endParaRPr>
          </a:p>
        </p:txBody>
      </p:sp>
      <p:sp>
        <p:nvSpPr>
          <p:cNvPr id="27653" name="Text Box 5"/>
          <p:cNvSpPr txBox="1">
            <a:spLocks noChangeArrowheads="1"/>
          </p:cNvSpPr>
          <p:nvPr/>
        </p:nvSpPr>
        <p:spPr bwMode="auto">
          <a:xfrm>
            <a:off x="468313" y="1196975"/>
            <a:ext cx="5111750" cy="119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cs-CZ" sz="2400" dirty="0"/>
              <a:t>Hrabová </a:t>
            </a:r>
          </a:p>
          <a:p>
            <a:pPr eaLnBrk="1" hangingPunct="1">
              <a:spcBef>
                <a:spcPct val="60000"/>
              </a:spcBef>
              <a:buClr>
                <a:srgbClr val="00ADD0"/>
              </a:buClr>
              <a:buFontTx/>
              <a:buChar char="•"/>
            </a:pPr>
            <a:r>
              <a:rPr lang="cs-CZ" dirty="0">
                <a:solidFill>
                  <a:srgbClr val="003366"/>
                </a:solidFill>
              </a:rPr>
              <a:t> </a:t>
            </a:r>
            <a:r>
              <a:rPr lang="cs-CZ" sz="1500" dirty="0" err="1">
                <a:solidFill>
                  <a:srgbClr val="003366"/>
                </a:solidFill>
              </a:rPr>
              <a:t>Industrial</a:t>
            </a:r>
            <a:r>
              <a:rPr lang="cs-CZ" sz="1500" dirty="0">
                <a:solidFill>
                  <a:srgbClr val="003366"/>
                </a:solidFill>
              </a:rPr>
              <a:t> </a:t>
            </a:r>
            <a:r>
              <a:rPr lang="cs-CZ" sz="1500" dirty="0" err="1">
                <a:solidFill>
                  <a:srgbClr val="003366"/>
                </a:solidFill>
              </a:rPr>
              <a:t>Zone</a:t>
            </a:r>
            <a:r>
              <a:rPr lang="cs-CZ" sz="1500" dirty="0">
                <a:solidFill>
                  <a:srgbClr val="003366"/>
                </a:solidFill>
              </a:rPr>
              <a:t>:</a:t>
            </a:r>
            <a:r>
              <a:rPr lang="cs-CZ" sz="1500" dirty="0">
                <a:solidFill>
                  <a:srgbClr val="003C69"/>
                </a:solidFill>
              </a:rPr>
              <a:t>		</a:t>
            </a:r>
            <a:r>
              <a:rPr lang="cs-CZ" sz="1500" b="0" dirty="0" smtClean="0">
                <a:solidFill>
                  <a:srgbClr val="003C69"/>
                </a:solidFill>
              </a:rPr>
              <a:t>115</a:t>
            </a:r>
            <a:r>
              <a:rPr lang="en-GB" sz="1500" b="0" dirty="0" smtClean="0">
                <a:solidFill>
                  <a:srgbClr val="003C69"/>
                </a:solidFill>
              </a:rPr>
              <a:t> </a:t>
            </a:r>
            <a:r>
              <a:rPr lang="en-GB" sz="1500" b="0" dirty="0">
                <a:solidFill>
                  <a:srgbClr val="003C69"/>
                </a:solidFill>
              </a:rPr>
              <a:t>ha</a:t>
            </a:r>
          </a:p>
          <a:p>
            <a:pPr eaLnBrk="1" hangingPunct="1">
              <a:spcBef>
                <a:spcPct val="30000"/>
              </a:spcBef>
              <a:buClr>
                <a:srgbClr val="00ADD0"/>
              </a:buClr>
              <a:buFontTx/>
              <a:buChar char="•"/>
            </a:pPr>
            <a:r>
              <a:rPr lang="en-GB" sz="1500" dirty="0">
                <a:solidFill>
                  <a:srgbClr val="003C69"/>
                </a:solidFill>
              </a:rPr>
              <a:t> </a:t>
            </a:r>
            <a:r>
              <a:rPr lang="cs-CZ" sz="1500" dirty="0" err="1">
                <a:solidFill>
                  <a:srgbClr val="003366"/>
                </a:solidFill>
              </a:rPr>
              <a:t>Commercial</a:t>
            </a:r>
            <a:r>
              <a:rPr lang="cs-CZ" sz="1500" dirty="0">
                <a:solidFill>
                  <a:srgbClr val="003366"/>
                </a:solidFill>
              </a:rPr>
              <a:t> </a:t>
            </a:r>
            <a:r>
              <a:rPr lang="cs-CZ" sz="1500" dirty="0" err="1">
                <a:solidFill>
                  <a:srgbClr val="003366"/>
                </a:solidFill>
              </a:rPr>
              <a:t>Zone</a:t>
            </a:r>
            <a:r>
              <a:rPr lang="cs-CZ" sz="1500" dirty="0">
                <a:solidFill>
                  <a:srgbClr val="003C69"/>
                </a:solidFill>
              </a:rPr>
              <a:t>:		  </a:t>
            </a:r>
            <a:r>
              <a:rPr lang="cs-CZ" sz="1500" b="0" dirty="0">
                <a:solidFill>
                  <a:srgbClr val="003C69"/>
                </a:solidFill>
              </a:rPr>
              <a:t>15 ha</a:t>
            </a:r>
          </a:p>
        </p:txBody>
      </p:sp>
      <p:sp>
        <p:nvSpPr>
          <p:cNvPr id="27654" name="Text Box 6"/>
          <p:cNvSpPr txBox="1">
            <a:spLocks noChangeArrowheads="1"/>
          </p:cNvSpPr>
          <p:nvPr/>
        </p:nvSpPr>
        <p:spPr bwMode="auto">
          <a:xfrm>
            <a:off x="365324" y="188913"/>
            <a:ext cx="468153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cs-CZ" sz="3600" dirty="0" err="1"/>
              <a:t>Industrial</a:t>
            </a:r>
            <a:r>
              <a:rPr lang="cs-CZ" sz="3600" dirty="0"/>
              <a:t> </a:t>
            </a:r>
            <a:r>
              <a:rPr lang="cs-CZ" sz="3600" dirty="0" err="1"/>
              <a:t>Zones</a:t>
            </a:r>
            <a:endParaRPr lang="cs-CZ" sz="3600" dirty="0"/>
          </a:p>
        </p:txBody>
      </p:sp>
      <p:sp>
        <p:nvSpPr>
          <p:cNvPr id="27657" name="Rectangle 11"/>
          <p:cNvSpPr>
            <a:spLocks noChangeArrowheads="1"/>
          </p:cNvSpPr>
          <p:nvPr/>
        </p:nvSpPr>
        <p:spPr bwMode="auto">
          <a:xfrm>
            <a:off x="261703" y="2924944"/>
            <a:ext cx="8424862" cy="3216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185738" indent="-185738">
              <a:buFontTx/>
              <a:buChar char="•"/>
            </a:pPr>
            <a:r>
              <a:rPr lang="en-US" sz="1400" b="0" dirty="0">
                <a:solidFill>
                  <a:srgbClr val="003C69"/>
                </a:solidFill>
              </a:rPr>
              <a:t>Planning began in </a:t>
            </a:r>
            <a:r>
              <a:rPr lang="cs-CZ" sz="1400" b="0" dirty="0">
                <a:solidFill>
                  <a:srgbClr val="003C69"/>
                </a:solidFill>
              </a:rPr>
              <a:t>1999 </a:t>
            </a:r>
            <a:r>
              <a:rPr lang="en-US" sz="1400" b="0" dirty="0">
                <a:solidFill>
                  <a:srgbClr val="003C69"/>
                </a:solidFill>
              </a:rPr>
              <a:t>and continued in </a:t>
            </a:r>
            <a:r>
              <a:rPr lang="cs-CZ" sz="1400" b="0" dirty="0">
                <a:solidFill>
                  <a:srgbClr val="003C69"/>
                </a:solidFill>
              </a:rPr>
              <a:t>2000-2007</a:t>
            </a:r>
          </a:p>
          <a:p>
            <a:pPr marL="185738" indent="-185738">
              <a:buFontTx/>
              <a:buChar char="•"/>
            </a:pPr>
            <a:r>
              <a:rPr lang="en-US" sz="1400" b="0" dirty="0">
                <a:solidFill>
                  <a:srgbClr val="003C69"/>
                </a:solidFill>
              </a:rPr>
              <a:t>The City originally prepared a site of </a:t>
            </a:r>
            <a:r>
              <a:rPr lang="cs-CZ" sz="1400" b="0" dirty="0">
                <a:solidFill>
                  <a:srgbClr val="003C69"/>
                </a:solidFill>
              </a:rPr>
              <a:t>30+30 ha</a:t>
            </a:r>
            <a:r>
              <a:rPr lang="en-US" sz="1400" b="0" dirty="0">
                <a:solidFill>
                  <a:srgbClr val="003C69"/>
                </a:solidFill>
              </a:rPr>
              <a:t>.</a:t>
            </a:r>
            <a:r>
              <a:rPr lang="cs-CZ" sz="1400" b="0" dirty="0">
                <a:solidFill>
                  <a:srgbClr val="003C69"/>
                </a:solidFill>
              </a:rPr>
              <a:t> </a:t>
            </a:r>
            <a:endParaRPr lang="cs-CZ" sz="1400" b="0" dirty="0" smtClean="0">
              <a:solidFill>
                <a:srgbClr val="003C69"/>
              </a:solidFill>
            </a:endParaRPr>
          </a:p>
          <a:p>
            <a:r>
              <a:rPr lang="cs-CZ" sz="1400" b="0" dirty="0" smtClean="0">
                <a:solidFill>
                  <a:srgbClr val="003C69"/>
                </a:solidFill>
              </a:rPr>
              <a:t>    CTP </a:t>
            </a:r>
            <a:r>
              <a:rPr lang="cs-CZ" sz="1400" b="0" dirty="0">
                <a:solidFill>
                  <a:srgbClr val="003C69"/>
                </a:solidFill>
              </a:rPr>
              <a:t>Invest </a:t>
            </a:r>
            <a:r>
              <a:rPr lang="en-US" sz="1400" b="0" dirty="0">
                <a:solidFill>
                  <a:srgbClr val="003C69"/>
                </a:solidFill>
              </a:rPr>
              <a:t>expanded the zone </a:t>
            </a:r>
            <a:r>
              <a:rPr lang="cs-CZ" sz="1400" b="0" dirty="0" smtClean="0">
                <a:solidFill>
                  <a:srgbClr val="003C69"/>
                </a:solidFill>
              </a:rPr>
              <a:t>(</a:t>
            </a:r>
            <a:r>
              <a:rPr lang="en-US" sz="1400" b="0" dirty="0">
                <a:solidFill>
                  <a:srgbClr val="003C69"/>
                </a:solidFill>
              </a:rPr>
              <a:t>total area now </a:t>
            </a:r>
            <a:r>
              <a:rPr lang="cs-CZ" sz="1400" b="0" dirty="0" smtClean="0">
                <a:solidFill>
                  <a:srgbClr val="003C69"/>
                </a:solidFill>
              </a:rPr>
              <a:t>115 </a:t>
            </a:r>
            <a:r>
              <a:rPr lang="cs-CZ" sz="1400" b="0" dirty="0">
                <a:solidFill>
                  <a:srgbClr val="003C69"/>
                </a:solidFill>
              </a:rPr>
              <a:t>ha)</a:t>
            </a:r>
          </a:p>
          <a:p>
            <a:pPr marL="185738" indent="-185738">
              <a:buFontTx/>
              <a:buChar char="•"/>
            </a:pPr>
            <a:r>
              <a:rPr lang="en-US" sz="1400" b="0" dirty="0">
                <a:solidFill>
                  <a:srgbClr val="003C69"/>
                </a:solidFill>
              </a:rPr>
              <a:t>Costs of planning, land purchase and infrastructure construction were mainly covered by the City of Ostrava </a:t>
            </a:r>
            <a:r>
              <a:rPr lang="cs-CZ" sz="1400" b="0" dirty="0">
                <a:solidFill>
                  <a:srgbClr val="003C69"/>
                </a:solidFill>
              </a:rPr>
              <a:t>(</a:t>
            </a:r>
            <a:r>
              <a:rPr lang="en-US" sz="1400" b="0" dirty="0">
                <a:solidFill>
                  <a:srgbClr val="003C69"/>
                </a:solidFill>
              </a:rPr>
              <a:t>total costs approx. CZK </a:t>
            </a:r>
            <a:r>
              <a:rPr lang="cs-CZ" sz="1400" b="0" dirty="0" smtClean="0">
                <a:solidFill>
                  <a:srgbClr val="003C69"/>
                </a:solidFill>
              </a:rPr>
              <a:t>691 </a:t>
            </a:r>
            <a:r>
              <a:rPr lang="cs-CZ" sz="1400" b="0" dirty="0">
                <a:solidFill>
                  <a:srgbClr val="003C69"/>
                </a:solidFill>
              </a:rPr>
              <a:t>mil</a:t>
            </a:r>
            <a:r>
              <a:rPr lang="en-US" sz="1400" b="0" dirty="0">
                <a:solidFill>
                  <a:srgbClr val="003C69"/>
                </a:solidFill>
              </a:rPr>
              <a:t>lion,</a:t>
            </a:r>
            <a:r>
              <a:rPr lang="cs-CZ" sz="1400" b="0" dirty="0">
                <a:solidFill>
                  <a:srgbClr val="003C69"/>
                </a:solidFill>
              </a:rPr>
              <a:t> </a:t>
            </a:r>
            <a:r>
              <a:rPr lang="en-US" sz="1400" b="0" dirty="0">
                <a:solidFill>
                  <a:srgbClr val="003C69"/>
                </a:solidFill>
              </a:rPr>
              <a:t>of which City funding = CZK </a:t>
            </a:r>
            <a:r>
              <a:rPr lang="cs-CZ" sz="1400" b="0" dirty="0" smtClean="0">
                <a:solidFill>
                  <a:srgbClr val="003C69"/>
                </a:solidFill>
              </a:rPr>
              <a:t>573 </a:t>
            </a:r>
            <a:r>
              <a:rPr lang="cs-CZ" sz="1400" b="0" dirty="0">
                <a:solidFill>
                  <a:srgbClr val="003C69"/>
                </a:solidFill>
              </a:rPr>
              <a:t>mil</a:t>
            </a:r>
            <a:r>
              <a:rPr lang="en-US" sz="1400" b="0" dirty="0">
                <a:solidFill>
                  <a:srgbClr val="003C69"/>
                </a:solidFill>
              </a:rPr>
              <a:t>lion)</a:t>
            </a:r>
            <a:endParaRPr lang="cs-CZ" sz="1400" b="0" dirty="0">
              <a:solidFill>
                <a:srgbClr val="003C69"/>
              </a:solidFill>
            </a:endParaRPr>
          </a:p>
          <a:p>
            <a:pPr marL="185738" indent="-185738">
              <a:buFontTx/>
              <a:buChar char="•"/>
            </a:pPr>
            <a:r>
              <a:rPr lang="en-US" sz="1400" b="0" dirty="0">
                <a:solidFill>
                  <a:srgbClr val="003C69"/>
                </a:solidFill>
              </a:rPr>
              <a:t>Currently over </a:t>
            </a:r>
            <a:r>
              <a:rPr lang="cs-CZ" sz="1400" b="0" dirty="0" smtClean="0">
                <a:solidFill>
                  <a:srgbClr val="003C69"/>
                </a:solidFill>
              </a:rPr>
              <a:t>50 </a:t>
            </a:r>
            <a:r>
              <a:rPr lang="en-US" sz="1400" b="0" dirty="0">
                <a:solidFill>
                  <a:srgbClr val="003C69"/>
                </a:solidFill>
              </a:rPr>
              <a:t>companies operate in the zone</a:t>
            </a:r>
            <a:endParaRPr lang="cs-CZ" sz="1400" b="0" dirty="0">
              <a:solidFill>
                <a:srgbClr val="003C69"/>
              </a:solidFill>
            </a:endParaRPr>
          </a:p>
          <a:p>
            <a:pPr marL="185738" indent="-185738">
              <a:buFontTx/>
              <a:buChar char="•"/>
            </a:pPr>
            <a:r>
              <a:rPr lang="cs-CZ" sz="1400" b="0" dirty="0">
                <a:solidFill>
                  <a:srgbClr val="003C69"/>
                </a:solidFill>
              </a:rPr>
              <a:t>T</a:t>
            </a:r>
            <a:r>
              <a:rPr lang="en-US" sz="1400" b="0" dirty="0" err="1">
                <a:solidFill>
                  <a:srgbClr val="003C69"/>
                </a:solidFill>
              </a:rPr>
              <a:t>otal</a:t>
            </a:r>
            <a:r>
              <a:rPr lang="en-US" sz="1400" b="0" dirty="0">
                <a:solidFill>
                  <a:srgbClr val="003C69"/>
                </a:solidFill>
              </a:rPr>
              <a:t> investments in the zone have exceeded </a:t>
            </a:r>
            <a:r>
              <a:rPr lang="en-US" sz="1400" dirty="0">
                <a:solidFill>
                  <a:srgbClr val="003C69"/>
                </a:solidFill>
              </a:rPr>
              <a:t>CZK</a:t>
            </a:r>
            <a:r>
              <a:rPr lang="cs-CZ" sz="1400" b="0" dirty="0">
                <a:solidFill>
                  <a:srgbClr val="003C69"/>
                </a:solidFill>
              </a:rPr>
              <a:t> </a:t>
            </a:r>
            <a:r>
              <a:rPr lang="cs-CZ" sz="1400" dirty="0" smtClean="0">
                <a:solidFill>
                  <a:srgbClr val="003C69"/>
                </a:solidFill>
              </a:rPr>
              <a:t>17.14 </a:t>
            </a:r>
            <a:r>
              <a:rPr lang="en-US" sz="1400" dirty="0">
                <a:solidFill>
                  <a:srgbClr val="003C69"/>
                </a:solidFill>
              </a:rPr>
              <a:t>billion </a:t>
            </a:r>
            <a:r>
              <a:rPr lang="cs-CZ" sz="1400" b="0" dirty="0">
                <a:solidFill>
                  <a:srgbClr val="003C69"/>
                </a:solidFill>
              </a:rPr>
              <a:t>(as </a:t>
            </a:r>
            <a:r>
              <a:rPr lang="cs-CZ" sz="1400" b="0" dirty="0" err="1">
                <a:solidFill>
                  <a:srgbClr val="003C69"/>
                </a:solidFill>
              </a:rPr>
              <a:t>of</a:t>
            </a:r>
            <a:r>
              <a:rPr lang="cs-CZ" sz="1400" b="0" dirty="0">
                <a:solidFill>
                  <a:srgbClr val="003C69"/>
                </a:solidFill>
              </a:rPr>
              <a:t> </a:t>
            </a:r>
            <a:r>
              <a:rPr lang="cs-CZ" sz="1400" b="0" dirty="0" err="1" smtClean="0">
                <a:solidFill>
                  <a:srgbClr val="003C69"/>
                </a:solidFill>
              </a:rPr>
              <a:t>December</a:t>
            </a:r>
            <a:r>
              <a:rPr lang="cs-CZ" sz="1400" b="0" dirty="0" smtClean="0">
                <a:solidFill>
                  <a:srgbClr val="003C69"/>
                </a:solidFill>
              </a:rPr>
              <a:t> 2017)</a:t>
            </a:r>
            <a:endParaRPr lang="cs-CZ" sz="1400" b="0" dirty="0">
              <a:solidFill>
                <a:srgbClr val="003C69"/>
              </a:solidFill>
            </a:endParaRPr>
          </a:p>
          <a:p>
            <a:pPr marL="185738" indent="-185738">
              <a:buFontTx/>
              <a:buChar char="•"/>
            </a:pPr>
            <a:r>
              <a:rPr lang="cs-CZ" sz="1400" dirty="0" smtClean="0">
                <a:solidFill>
                  <a:srgbClr val="003C69"/>
                </a:solidFill>
              </a:rPr>
              <a:t>8,149 </a:t>
            </a:r>
            <a:r>
              <a:rPr lang="en-US" sz="1400" b="0" dirty="0">
                <a:solidFill>
                  <a:srgbClr val="003C69"/>
                </a:solidFill>
              </a:rPr>
              <a:t>new </a:t>
            </a:r>
            <a:r>
              <a:rPr lang="en-US" sz="1400" dirty="0">
                <a:solidFill>
                  <a:srgbClr val="003C69"/>
                </a:solidFill>
              </a:rPr>
              <a:t>jobs</a:t>
            </a:r>
            <a:r>
              <a:rPr lang="en-US" sz="1400" b="0" dirty="0">
                <a:solidFill>
                  <a:srgbClr val="003C69"/>
                </a:solidFill>
              </a:rPr>
              <a:t> created </a:t>
            </a:r>
            <a:r>
              <a:rPr lang="cs-CZ" sz="1400" b="0" dirty="0">
                <a:solidFill>
                  <a:srgbClr val="003C69"/>
                </a:solidFill>
              </a:rPr>
              <a:t>(as </a:t>
            </a:r>
            <a:r>
              <a:rPr lang="cs-CZ" sz="1400" b="0" dirty="0" err="1">
                <a:solidFill>
                  <a:srgbClr val="003C69"/>
                </a:solidFill>
              </a:rPr>
              <a:t>of</a:t>
            </a:r>
            <a:r>
              <a:rPr lang="cs-CZ" sz="1400" b="0" dirty="0">
                <a:solidFill>
                  <a:srgbClr val="003C69"/>
                </a:solidFill>
              </a:rPr>
              <a:t> </a:t>
            </a:r>
            <a:r>
              <a:rPr lang="cs-CZ" sz="1400" b="0" dirty="0" err="1" smtClean="0">
                <a:solidFill>
                  <a:srgbClr val="003C69"/>
                </a:solidFill>
              </a:rPr>
              <a:t>December</a:t>
            </a:r>
            <a:r>
              <a:rPr lang="cs-CZ" sz="1400" b="0" dirty="0" smtClean="0">
                <a:solidFill>
                  <a:srgbClr val="003C69"/>
                </a:solidFill>
              </a:rPr>
              <a:t> 2017)</a:t>
            </a:r>
            <a:endParaRPr lang="cs-CZ" sz="1400" b="0" dirty="0">
              <a:solidFill>
                <a:srgbClr val="003C69"/>
              </a:solidFill>
            </a:endParaRPr>
          </a:p>
          <a:p>
            <a:pPr marL="185738" indent="-185738">
              <a:buFontTx/>
              <a:buChar char="•"/>
            </a:pPr>
            <a:r>
              <a:rPr lang="en-US" sz="1400" b="0" dirty="0">
                <a:solidFill>
                  <a:srgbClr val="003C69"/>
                </a:solidFill>
              </a:rPr>
              <a:t>The zone won the Ministry of Industry and Trade Award for Industrial Real Estate of the Year for </a:t>
            </a:r>
            <a:r>
              <a:rPr lang="cs-CZ" sz="1400" b="0" dirty="0">
                <a:solidFill>
                  <a:srgbClr val="003C69"/>
                </a:solidFill>
              </a:rPr>
              <a:t>2004, 2005,</a:t>
            </a:r>
            <a:r>
              <a:rPr lang="en-US" sz="1400" b="0" dirty="0">
                <a:solidFill>
                  <a:srgbClr val="003C69"/>
                </a:solidFill>
              </a:rPr>
              <a:t> 2007</a:t>
            </a:r>
            <a:r>
              <a:rPr lang="cs-CZ" sz="1400" b="0" dirty="0">
                <a:solidFill>
                  <a:srgbClr val="003C69"/>
                </a:solidFill>
              </a:rPr>
              <a:t>, 2009 and 2010 (</a:t>
            </a:r>
            <a:r>
              <a:rPr lang="en-US" sz="1400" b="0" dirty="0">
                <a:solidFill>
                  <a:srgbClr val="003C69"/>
                </a:solidFill>
              </a:rPr>
              <a:t>1st and 2nd place for</a:t>
            </a:r>
            <a:r>
              <a:rPr lang="cs-CZ" sz="1400" b="0" dirty="0">
                <a:solidFill>
                  <a:srgbClr val="003C69"/>
                </a:solidFill>
              </a:rPr>
              <a:t> </a:t>
            </a:r>
            <a:r>
              <a:rPr lang="en-US" sz="1400" b="0" dirty="0">
                <a:solidFill>
                  <a:srgbClr val="003C69"/>
                </a:solidFill>
              </a:rPr>
              <a:t>the City of Ostrava</a:t>
            </a:r>
            <a:r>
              <a:rPr lang="cs-CZ" sz="1400" b="0" dirty="0">
                <a:solidFill>
                  <a:srgbClr val="003C69"/>
                </a:solidFill>
              </a:rPr>
              <a:t>, </a:t>
            </a:r>
            <a:r>
              <a:rPr lang="cs-CZ" sz="1400" b="0" dirty="0" err="1">
                <a:solidFill>
                  <a:srgbClr val="003C69"/>
                </a:solidFill>
              </a:rPr>
              <a:t>twice</a:t>
            </a:r>
            <a:r>
              <a:rPr lang="cs-CZ" sz="1400" b="0" dirty="0">
                <a:solidFill>
                  <a:srgbClr val="003C69"/>
                </a:solidFill>
              </a:rPr>
              <a:t> </a:t>
            </a:r>
            <a:r>
              <a:rPr lang="en-US" sz="1400" b="0" dirty="0">
                <a:solidFill>
                  <a:srgbClr val="003C69"/>
                </a:solidFill>
              </a:rPr>
              <a:t>1st place for </a:t>
            </a:r>
            <a:r>
              <a:rPr lang="cs-CZ" sz="1400" b="0" dirty="0" err="1">
                <a:solidFill>
                  <a:srgbClr val="003C69"/>
                </a:solidFill>
              </a:rPr>
              <a:t>CTPark</a:t>
            </a:r>
            <a:r>
              <a:rPr lang="cs-CZ" sz="1400" b="0" dirty="0">
                <a:solidFill>
                  <a:srgbClr val="003C69"/>
                </a:solidFill>
              </a:rPr>
              <a:t> and 1st place </a:t>
            </a:r>
            <a:r>
              <a:rPr lang="cs-CZ" sz="1400" b="0" dirty="0" err="1">
                <a:solidFill>
                  <a:srgbClr val="003C69"/>
                </a:solidFill>
              </a:rPr>
              <a:t>for</a:t>
            </a:r>
            <a:r>
              <a:rPr lang="cs-CZ" sz="1400" b="0" dirty="0">
                <a:solidFill>
                  <a:srgbClr val="003C69"/>
                </a:solidFill>
              </a:rPr>
              <a:t> </a:t>
            </a:r>
            <a:r>
              <a:rPr lang="cs-CZ" sz="1400" b="0" dirty="0" err="1">
                <a:solidFill>
                  <a:srgbClr val="003C69"/>
                </a:solidFill>
              </a:rPr>
              <a:t>Brembo</a:t>
            </a:r>
            <a:r>
              <a:rPr lang="cs-CZ" sz="1400" b="0" dirty="0">
                <a:solidFill>
                  <a:srgbClr val="003C69"/>
                </a:solidFill>
              </a:rPr>
              <a:t> as </a:t>
            </a:r>
            <a:r>
              <a:rPr lang="cs-CZ" sz="1400" b="0" dirty="0" err="1">
                <a:solidFill>
                  <a:srgbClr val="003C69"/>
                </a:solidFill>
              </a:rPr>
              <a:t>an</a:t>
            </a:r>
            <a:r>
              <a:rPr lang="cs-CZ" sz="1400" b="0" dirty="0">
                <a:solidFill>
                  <a:srgbClr val="003C69"/>
                </a:solidFill>
              </a:rPr>
              <a:t> investor of </a:t>
            </a:r>
            <a:r>
              <a:rPr lang="cs-CZ" sz="1400" b="0" dirty="0" err="1">
                <a:solidFill>
                  <a:srgbClr val="003C69"/>
                </a:solidFill>
              </a:rPr>
              <a:t>the</a:t>
            </a:r>
            <a:r>
              <a:rPr lang="cs-CZ" sz="1400" b="0" dirty="0">
                <a:solidFill>
                  <a:srgbClr val="003C69"/>
                </a:solidFill>
              </a:rPr>
              <a:t> </a:t>
            </a:r>
            <a:r>
              <a:rPr lang="cs-CZ" sz="1400" b="0" dirty="0" err="1">
                <a:solidFill>
                  <a:srgbClr val="003C69"/>
                </a:solidFill>
              </a:rPr>
              <a:t>year</a:t>
            </a:r>
            <a:r>
              <a:rPr lang="cs-CZ" sz="1400" b="0" dirty="0">
                <a:solidFill>
                  <a:srgbClr val="003C69"/>
                </a:solidFill>
              </a:rPr>
              <a:t> 2010</a:t>
            </a:r>
            <a:r>
              <a:rPr lang="cs-CZ" sz="1400" b="0" dirty="0" smtClean="0">
                <a:solidFill>
                  <a:srgbClr val="003C69"/>
                </a:solidFill>
              </a:rPr>
              <a:t>)</a:t>
            </a:r>
          </a:p>
        </p:txBody>
      </p:sp>
      <p:sp>
        <p:nvSpPr>
          <p:cNvPr id="11" name="Text Box 5"/>
          <p:cNvSpPr txBox="1">
            <a:spLocks noChangeArrowheads="1"/>
          </p:cNvSpPr>
          <p:nvPr/>
        </p:nvSpPr>
        <p:spPr bwMode="auto">
          <a:xfrm>
            <a:off x="210708" y="6383598"/>
            <a:ext cx="17575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0"/>
              </a:spcBef>
            </a:pPr>
            <a:r>
              <a:rPr lang="cs-CZ" sz="1400" dirty="0"/>
              <a:t>www.ostrava.cz</a:t>
            </a:r>
          </a:p>
        </p:txBody>
      </p:sp>
      <p:pic>
        <p:nvPicPr>
          <p:cNvPr id="14" name="Picture 3" descr="Ostrava_l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31153" y="6406594"/>
            <a:ext cx="2160000" cy="26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Skupina 12"/>
          <p:cNvGrpSpPr/>
          <p:nvPr/>
        </p:nvGrpSpPr>
        <p:grpSpPr>
          <a:xfrm>
            <a:off x="4932040" y="1"/>
            <a:ext cx="4211960" cy="3772438"/>
            <a:chOff x="4932040" y="1"/>
            <a:chExt cx="4211960" cy="3772438"/>
          </a:xfrm>
        </p:grpSpPr>
        <p:pic>
          <p:nvPicPr>
            <p:cNvPr id="1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5859" t="15022" r="37840" b="11253"/>
            <a:stretch/>
          </p:blipFill>
          <p:spPr bwMode="auto">
            <a:xfrm>
              <a:off x="4932040" y="1"/>
              <a:ext cx="4211960" cy="377243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Volný tvar 15"/>
            <p:cNvSpPr/>
            <p:nvPr/>
          </p:nvSpPr>
          <p:spPr bwMode="auto">
            <a:xfrm>
              <a:off x="6342926" y="127322"/>
              <a:ext cx="1018571" cy="821802"/>
            </a:xfrm>
            <a:custGeom>
              <a:avLst/>
              <a:gdLst>
                <a:gd name="connsiteX0" fmla="*/ 0 w 1030146"/>
                <a:gd name="connsiteY0" fmla="*/ 416689 h 844952"/>
                <a:gd name="connsiteX1" fmla="*/ 810227 w 1030146"/>
                <a:gd name="connsiteY1" fmla="*/ 0 h 844952"/>
                <a:gd name="connsiteX2" fmla="*/ 960698 w 1030146"/>
                <a:gd name="connsiteY2" fmla="*/ 196770 h 844952"/>
                <a:gd name="connsiteX3" fmla="*/ 1030146 w 1030146"/>
                <a:gd name="connsiteY3" fmla="*/ 752355 h 844952"/>
                <a:gd name="connsiteX4" fmla="*/ 601883 w 1030146"/>
                <a:gd name="connsiteY4" fmla="*/ 844952 h 844952"/>
                <a:gd name="connsiteX5" fmla="*/ 544010 w 1030146"/>
                <a:gd name="connsiteY5" fmla="*/ 405114 h 844952"/>
                <a:gd name="connsiteX6" fmla="*/ 162045 w 1030146"/>
                <a:gd name="connsiteY6" fmla="*/ 659757 h 844952"/>
                <a:gd name="connsiteX7" fmla="*/ 0 w 1030146"/>
                <a:gd name="connsiteY7" fmla="*/ 416689 h 844952"/>
                <a:gd name="connsiteX0" fmla="*/ 0 w 1018571"/>
                <a:gd name="connsiteY0" fmla="*/ 416689 h 844952"/>
                <a:gd name="connsiteX1" fmla="*/ 810227 w 1018571"/>
                <a:gd name="connsiteY1" fmla="*/ 0 h 844952"/>
                <a:gd name="connsiteX2" fmla="*/ 960698 w 1018571"/>
                <a:gd name="connsiteY2" fmla="*/ 196770 h 844952"/>
                <a:gd name="connsiteX3" fmla="*/ 1018571 w 1018571"/>
                <a:gd name="connsiteY3" fmla="*/ 787079 h 844952"/>
                <a:gd name="connsiteX4" fmla="*/ 601883 w 1018571"/>
                <a:gd name="connsiteY4" fmla="*/ 844952 h 844952"/>
                <a:gd name="connsiteX5" fmla="*/ 544010 w 1018571"/>
                <a:gd name="connsiteY5" fmla="*/ 405114 h 844952"/>
                <a:gd name="connsiteX6" fmla="*/ 162045 w 1018571"/>
                <a:gd name="connsiteY6" fmla="*/ 659757 h 844952"/>
                <a:gd name="connsiteX7" fmla="*/ 0 w 1018571"/>
                <a:gd name="connsiteY7" fmla="*/ 416689 h 844952"/>
                <a:gd name="connsiteX0" fmla="*/ 0 w 1018571"/>
                <a:gd name="connsiteY0" fmla="*/ 393539 h 821802"/>
                <a:gd name="connsiteX1" fmla="*/ 752354 w 1018571"/>
                <a:gd name="connsiteY1" fmla="*/ 0 h 821802"/>
                <a:gd name="connsiteX2" fmla="*/ 960698 w 1018571"/>
                <a:gd name="connsiteY2" fmla="*/ 173620 h 821802"/>
                <a:gd name="connsiteX3" fmla="*/ 1018571 w 1018571"/>
                <a:gd name="connsiteY3" fmla="*/ 763929 h 821802"/>
                <a:gd name="connsiteX4" fmla="*/ 601883 w 1018571"/>
                <a:gd name="connsiteY4" fmla="*/ 821802 h 821802"/>
                <a:gd name="connsiteX5" fmla="*/ 544010 w 1018571"/>
                <a:gd name="connsiteY5" fmla="*/ 381964 h 821802"/>
                <a:gd name="connsiteX6" fmla="*/ 162045 w 1018571"/>
                <a:gd name="connsiteY6" fmla="*/ 636607 h 821802"/>
                <a:gd name="connsiteX7" fmla="*/ 0 w 1018571"/>
                <a:gd name="connsiteY7" fmla="*/ 393539 h 821802"/>
                <a:gd name="connsiteX0" fmla="*/ 0 w 1018571"/>
                <a:gd name="connsiteY0" fmla="*/ 393539 h 821802"/>
                <a:gd name="connsiteX1" fmla="*/ 752354 w 1018571"/>
                <a:gd name="connsiteY1" fmla="*/ 0 h 821802"/>
                <a:gd name="connsiteX2" fmla="*/ 960698 w 1018571"/>
                <a:gd name="connsiteY2" fmla="*/ 173620 h 821802"/>
                <a:gd name="connsiteX3" fmla="*/ 1018571 w 1018571"/>
                <a:gd name="connsiteY3" fmla="*/ 763929 h 821802"/>
                <a:gd name="connsiteX4" fmla="*/ 601883 w 1018571"/>
                <a:gd name="connsiteY4" fmla="*/ 821802 h 821802"/>
                <a:gd name="connsiteX5" fmla="*/ 544010 w 1018571"/>
                <a:gd name="connsiteY5" fmla="*/ 381964 h 821802"/>
                <a:gd name="connsiteX6" fmla="*/ 138895 w 1018571"/>
                <a:gd name="connsiteY6" fmla="*/ 590308 h 821802"/>
                <a:gd name="connsiteX7" fmla="*/ 0 w 1018571"/>
                <a:gd name="connsiteY7" fmla="*/ 393539 h 821802"/>
                <a:gd name="connsiteX0" fmla="*/ 0 w 1018571"/>
                <a:gd name="connsiteY0" fmla="*/ 393539 h 821802"/>
                <a:gd name="connsiteX1" fmla="*/ 752354 w 1018571"/>
                <a:gd name="connsiteY1" fmla="*/ 0 h 821802"/>
                <a:gd name="connsiteX2" fmla="*/ 960698 w 1018571"/>
                <a:gd name="connsiteY2" fmla="*/ 173620 h 821802"/>
                <a:gd name="connsiteX3" fmla="*/ 1018571 w 1018571"/>
                <a:gd name="connsiteY3" fmla="*/ 763929 h 821802"/>
                <a:gd name="connsiteX4" fmla="*/ 601883 w 1018571"/>
                <a:gd name="connsiteY4" fmla="*/ 821802 h 821802"/>
                <a:gd name="connsiteX5" fmla="*/ 544010 w 1018571"/>
                <a:gd name="connsiteY5" fmla="*/ 381964 h 821802"/>
                <a:gd name="connsiteX6" fmla="*/ 162045 w 1018571"/>
                <a:gd name="connsiteY6" fmla="*/ 625032 h 821802"/>
                <a:gd name="connsiteX7" fmla="*/ 0 w 1018571"/>
                <a:gd name="connsiteY7" fmla="*/ 393539 h 821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8571" h="821802">
                  <a:moveTo>
                    <a:pt x="0" y="393539"/>
                  </a:moveTo>
                  <a:lnTo>
                    <a:pt x="752354" y="0"/>
                  </a:lnTo>
                  <a:lnTo>
                    <a:pt x="960698" y="173620"/>
                  </a:lnTo>
                  <a:lnTo>
                    <a:pt x="1018571" y="763929"/>
                  </a:lnTo>
                  <a:lnTo>
                    <a:pt x="601883" y="821802"/>
                  </a:lnTo>
                  <a:lnTo>
                    <a:pt x="544010" y="381964"/>
                  </a:lnTo>
                  <a:lnTo>
                    <a:pt x="162045" y="625032"/>
                  </a:lnTo>
                  <a:lnTo>
                    <a:pt x="0" y="393539"/>
                  </a:lnTo>
                  <a:close/>
                </a:path>
              </a:pathLst>
            </a:custGeom>
            <a:solidFill>
              <a:srgbClr val="00B0F0">
                <a:alpha val="49000"/>
              </a:srgbClr>
            </a:solidFill>
            <a:ln>
              <a:headEnd type="none" w="med" len="med"/>
              <a:tailEnd type="none" w="med" len="med"/>
            </a:ln>
            <a:scene3d>
              <a:camera prst="orthographicFront">
                <a:rot lat="0" lon="0" rev="0"/>
              </a:camera>
              <a:lightRig rig="threePt" dir="t">
                <a:rot lat="0" lon="0" rev="1200000"/>
              </a:lightRig>
            </a:scene3d>
            <a:sp3d>
              <a:bevelT w="120650" h="44450" prst="angle"/>
            </a:sp3d>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cs-CZ" sz="1800" b="1" i="0" u="none" strike="noStrike" cap="none" normalizeH="0" baseline="0" smtClean="0">
                <a:ln>
                  <a:noFill/>
                </a:ln>
                <a:solidFill>
                  <a:srgbClr val="00ADD0"/>
                </a:solidFill>
                <a:effectLst/>
                <a:latin typeface="Arial" charset="0"/>
              </a:endParaRPr>
            </a:p>
          </p:txBody>
        </p:sp>
        <p:sp>
          <p:nvSpPr>
            <p:cNvPr id="17" name="Volný tvar 16"/>
            <p:cNvSpPr/>
            <p:nvPr/>
          </p:nvSpPr>
          <p:spPr bwMode="auto">
            <a:xfrm>
              <a:off x="6400800" y="544010"/>
              <a:ext cx="1180618" cy="3171463"/>
            </a:xfrm>
            <a:custGeom>
              <a:avLst/>
              <a:gdLst>
                <a:gd name="connsiteX0" fmla="*/ 358815 w 1180618"/>
                <a:gd name="connsiteY0" fmla="*/ 3125165 h 3171463"/>
                <a:gd name="connsiteX1" fmla="*/ 1180618 w 1180618"/>
                <a:gd name="connsiteY1" fmla="*/ 2476982 h 3171463"/>
                <a:gd name="connsiteX2" fmla="*/ 960699 w 1180618"/>
                <a:gd name="connsiteY2" fmla="*/ 439838 h 3171463"/>
                <a:gd name="connsiteX3" fmla="*/ 486137 w 1180618"/>
                <a:gd name="connsiteY3" fmla="*/ 486137 h 3171463"/>
                <a:gd name="connsiteX4" fmla="*/ 486137 w 1180618"/>
                <a:gd name="connsiteY4" fmla="*/ 0 h 3171463"/>
                <a:gd name="connsiteX5" fmla="*/ 115747 w 1180618"/>
                <a:gd name="connsiteY5" fmla="*/ 254643 h 3171463"/>
                <a:gd name="connsiteX6" fmla="*/ 23149 w 1180618"/>
                <a:gd name="connsiteY6" fmla="*/ 1169043 h 3171463"/>
                <a:gd name="connsiteX7" fmla="*/ 0 w 1180618"/>
                <a:gd name="connsiteY7" fmla="*/ 2095018 h 3171463"/>
                <a:gd name="connsiteX8" fmla="*/ 57873 w 1180618"/>
                <a:gd name="connsiteY8" fmla="*/ 2696901 h 3171463"/>
                <a:gd name="connsiteX9" fmla="*/ 243068 w 1180618"/>
                <a:gd name="connsiteY9" fmla="*/ 3171463 h 3171463"/>
                <a:gd name="connsiteX10" fmla="*/ 428263 w 1180618"/>
                <a:gd name="connsiteY10" fmla="*/ 3078866 h 3171463"/>
                <a:gd name="connsiteX11" fmla="*/ 439838 w 1180618"/>
                <a:gd name="connsiteY11" fmla="*/ 3055717 h 3171463"/>
                <a:gd name="connsiteX12" fmla="*/ 358815 w 1180618"/>
                <a:gd name="connsiteY12" fmla="*/ 3125165 h 3171463"/>
                <a:gd name="connsiteX0" fmla="*/ 358815 w 1180618"/>
                <a:gd name="connsiteY0" fmla="*/ 3125165 h 3171463"/>
                <a:gd name="connsiteX1" fmla="*/ 1180618 w 1180618"/>
                <a:gd name="connsiteY1" fmla="*/ 2476982 h 3171463"/>
                <a:gd name="connsiteX2" fmla="*/ 960699 w 1180618"/>
                <a:gd name="connsiteY2" fmla="*/ 439838 h 3171463"/>
                <a:gd name="connsiteX3" fmla="*/ 486137 w 1180618"/>
                <a:gd name="connsiteY3" fmla="*/ 486137 h 3171463"/>
                <a:gd name="connsiteX4" fmla="*/ 486137 w 1180618"/>
                <a:gd name="connsiteY4" fmla="*/ 0 h 3171463"/>
                <a:gd name="connsiteX5" fmla="*/ 115747 w 1180618"/>
                <a:gd name="connsiteY5" fmla="*/ 254643 h 3171463"/>
                <a:gd name="connsiteX6" fmla="*/ 23149 w 1180618"/>
                <a:gd name="connsiteY6" fmla="*/ 1169043 h 3171463"/>
                <a:gd name="connsiteX7" fmla="*/ 0 w 1180618"/>
                <a:gd name="connsiteY7" fmla="*/ 2095018 h 3171463"/>
                <a:gd name="connsiteX8" fmla="*/ 57873 w 1180618"/>
                <a:gd name="connsiteY8" fmla="*/ 2696901 h 3171463"/>
                <a:gd name="connsiteX9" fmla="*/ 243068 w 1180618"/>
                <a:gd name="connsiteY9" fmla="*/ 3171463 h 3171463"/>
                <a:gd name="connsiteX10" fmla="*/ 428263 w 1180618"/>
                <a:gd name="connsiteY10" fmla="*/ 3078866 h 3171463"/>
                <a:gd name="connsiteX11" fmla="*/ 439838 w 1180618"/>
                <a:gd name="connsiteY11" fmla="*/ 3055717 h 3171463"/>
                <a:gd name="connsiteX12" fmla="*/ 358815 w 1180618"/>
                <a:gd name="connsiteY12" fmla="*/ 3125165 h 3171463"/>
                <a:gd name="connsiteX0" fmla="*/ 439838 w 1180618"/>
                <a:gd name="connsiteY0" fmla="*/ 3055717 h 3171463"/>
                <a:gd name="connsiteX1" fmla="*/ 1180618 w 1180618"/>
                <a:gd name="connsiteY1" fmla="*/ 2476982 h 3171463"/>
                <a:gd name="connsiteX2" fmla="*/ 960699 w 1180618"/>
                <a:gd name="connsiteY2" fmla="*/ 439838 h 3171463"/>
                <a:gd name="connsiteX3" fmla="*/ 486137 w 1180618"/>
                <a:gd name="connsiteY3" fmla="*/ 486137 h 3171463"/>
                <a:gd name="connsiteX4" fmla="*/ 486137 w 1180618"/>
                <a:gd name="connsiteY4" fmla="*/ 0 h 3171463"/>
                <a:gd name="connsiteX5" fmla="*/ 115747 w 1180618"/>
                <a:gd name="connsiteY5" fmla="*/ 254643 h 3171463"/>
                <a:gd name="connsiteX6" fmla="*/ 23149 w 1180618"/>
                <a:gd name="connsiteY6" fmla="*/ 1169043 h 3171463"/>
                <a:gd name="connsiteX7" fmla="*/ 0 w 1180618"/>
                <a:gd name="connsiteY7" fmla="*/ 2095018 h 3171463"/>
                <a:gd name="connsiteX8" fmla="*/ 57873 w 1180618"/>
                <a:gd name="connsiteY8" fmla="*/ 2696901 h 3171463"/>
                <a:gd name="connsiteX9" fmla="*/ 243068 w 1180618"/>
                <a:gd name="connsiteY9" fmla="*/ 3171463 h 3171463"/>
                <a:gd name="connsiteX10" fmla="*/ 428263 w 1180618"/>
                <a:gd name="connsiteY10" fmla="*/ 3078866 h 3171463"/>
                <a:gd name="connsiteX11" fmla="*/ 439838 w 1180618"/>
                <a:gd name="connsiteY11" fmla="*/ 3055717 h 3171463"/>
                <a:gd name="connsiteX0" fmla="*/ 428263 w 1180618"/>
                <a:gd name="connsiteY0" fmla="*/ 3078866 h 3171463"/>
                <a:gd name="connsiteX1" fmla="*/ 1180618 w 1180618"/>
                <a:gd name="connsiteY1" fmla="*/ 2476982 h 3171463"/>
                <a:gd name="connsiteX2" fmla="*/ 960699 w 1180618"/>
                <a:gd name="connsiteY2" fmla="*/ 439838 h 3171463"/>
                <a:gd name="connsiteX3" fmla="*/ 486137 w 1180618"/>
                <a:gd name="connsiteY3" fmla="*/ 486137 h 3171463"/>
                <a:gd name="connsiteX4" fmla="*/ 486137 w 1180618"/>
                <a:gd name="connsiteY4" fmla="*/ 0 h 3171463"/>
                <a:gd name="connsiteX5" fmla="*/ 115747 w 1180618"/>
                <a:gd name="connsiteY5" fmla="*/ 254643 h 3171463"/>
                <a:gd name="connsiteX6" fmla="*/ 23149 w 1180618"/>
                <a:gd name="connsiteY6" fmla="*/ 1169043 h 3171463"/>
                <a:gd name="connsiteX7" fmla="*/ 0 w 1180618"/>
                <a:gd name="connsiteY7" fmla="*/ 2095018 h 3171463"/>
                <a:gd name="connsiteX8" fmla="*/ 57873 w 1180618"/>
                <a:gd name="connsiteY8" fmla="*/ 2696901 h 3171463"/>
                <a:gd name="connsiteX9" fmla="*/ 243068 w 1180618"/>
                <a:gd name="connsiteY9" fmla="*/ 3171463 h 3171463"/>
                <a:gd name="connsiteX10" fmla="*/ 428263 w 1180618"/>
                <a:gd name="connsiteY10" fmla="*/ 3078866 h 3171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0618" h="3171463">
                  <a:moveTo>
                    <a:pt x="428263" y="3078866"/>
                  </a:moveTo>
                  <a:lnTo>
                    <a:pt x="1180618" y="2476982"/>
                  </a:lnTo>
                  <a:lnTo>
                    <a:pt x="960699" y="439838"/>
                  </a:lnTo>
                  <a:lnTo>
                    <a:pt x="486137" y="486137"/>
                  </a:lnTo>
                  <a:lnTo>
                    <a:pt x="486137" y="0"/>
                  </a:lnTo>
                  <a:lnTo>
                    <a:pt x="115747" y="254643"/>
                  </a:lnTo>
                  <a:lnTo>
                    <a:pt x="23149" y="1169043"/>
                  </a:lnTo>
                  <a:lnTo>
                    <a:pt x="0" y="2095018"/>
                  </a:lnTo>
                  <a:lnTo>
                    <a:pt x="57873" y="2696901"/>
                  </a:lnTo>
                  <a:lnTo>
                    <a:pt x="243068" y="3171463"/>
                  </a:lnTo>
                  <a:lnTo>
                    <a:pt x="428263" y="3078866"/>
                  </a:lnTo>
                  <a:close/>
                </a:path>
              </a:pathLst>
            </a:custGeom>
            <a:solidFill>
              <a:schemeClr val="accent1">
                <a:alpha val="49000"/>
              </a:schemeClr>
            </a:solidFill>
            <a:ln>
              <a:headEnd type="none" w="med" len="med"/>
              <a:tailEnd type="none" w="med" len="med"/>
            </a:ln>
            <a:effectLst>
              <a:glow>
                <a:schemeClr val="accent1">
                  <a:alpha val="40000"/>
                </a:schemeClr>
              </a:glow>
              <a:outerShdw blurRad="40000" dist="23000" dir="5400000" rotWithShape="0">
                <a:srgbClr val="000000">
                  <a:alpha val="35000"/>
                </a:srgbClr>
              </a:outerShdw>
              <a:softEdge rad="0"/>
            </a:effectLst>
            <a:scene3d>
              <a:camera prst="orthographicFront">
                <a:rot lat="0" lon="0" rev="0"/>
              </a:camera>
              <a:lightRig rig="threePt" dir="t">
                <a:rot lat="0" lon="0" rev="1200000"/>
              </a:lightRig>
            </a:scene3d>
            <a:sp3d>
              <a:bevelT w="120650" h="38100" prst="angle"/>
            </a:sp3d>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cs-CZ" sz="1800" b="1" i="0" u="none" strike="noStrike" cap="none" normalizeH="0" baseline="0" dirty="0" smtClean="0">
                <a:ln>
                  <a:noFill/>
                </a:ln>
                <a:solidFill>
                  <a:srgbClr val="00ADD0"/>
                </a:solidFill>
                <a:effectLst/>
                <a:latin typeface="Arial" charset="0"/>
              </a:endParaRPr>
            </a:p>
          </p:txBody>
        </p:sp>
        <p:sp>
          <p:nvSpPr>
            <p:cNvPr id="18" name="TextovéPole 17"/>
            <p:cNvSpPr txBox="1"/>
            <p:nvPr/>
          </p:nvSpPr>
          <p:spPr>
            <a:xfrm>
              <a:off x="6546083" y="2255552"/>
              <a:ext cx="890052" cy="369332"/>
            </a:xfrm>
            <a:prstGeom prst="rect">
              <a:avLst/>
            </a:prstGeom>
            <a:noFill/>
          </p:spPr>
          <p:txBody>
            <a:bodyPr wrap="none" rtlCol="0">
              <a:spAutoFit/>
            </a:bodyPr>
            <a:lstStyle/>
            <a:p>
              <a:r>
                <a:rPr lang="cs-CZ" dirty="0" smtClean="0">
                  <a:solidFill>
                    <a:schemeClr val="bg1"/>
                  </a:solidFill>
                </a:rPr>
                <a:t>115 ha</a:t>
              </a:r>
              <a:endParaRPr lang="cs-CZ" dirty="0">
                <a:solidFill>
                  <a:schemeClr val="bg1"/>
                </a:solidFill>
              </a:endParaRPr>
            </a:p>
          </p:txBody>
        </p:sp>
        <p:sp>
          <p:nvSpPr>
            <p:cNvPr id="19" name="TextovéPole 18"/>
            <p:cNvSpPr txBox="1"/>
            <p:nvPr/>
          </p:nvSpPr>
          <p:spPr>
            <a:xfrm>
              <a:off x="6592994" y="274638"/>
              <a:ext cx="890052" cy="369332"/>
            </a:xfrm>
            <a:prstGeom prst="rect">
              <a:avLst/>
            </a:prstGeom>
            <a:noFill/>
          </p:spPr>
          <p:txBody>
            <a:bodyPr wrap="square" rtlCol="0">
              <a:spAutoFit/>
            </a:bodyPr>
            <a:lstStyle/>
            <a:p>
              <a:r>
                <a:rPr lang="cs-CZ" dirty="0" smtClean="0">
                  <a:solidFill>
                    <a:schemeClr val="bg1"/>
                  </a:solidFill>
                </a:rPr>
                <a:t>15 ha</a:t>
              </a:r>
              <a:endParaRPr lang="cs-CZ" dirty="0">
                <a:solidFill>
                  <a:schemeClr val="bg1"/>
                </a:solidFill>
              </a:endParaRPr>
            </a:p>
          </p:txBody>
        </p:sp>
      </p:grpSp>
    </p:spTree>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600" y="1048420"/>
            <a:ext cx="7200800" cy="5208212"/>
          </a:xfrm>
          <a:prstGeom prst="rect">
            <a:avLst/>
          </a:prstGeom>
        </p:spPr>
      </p:pic>
      <p:sp>
        <p:nvSpPr>
          <p:cNvPr id="29702" name="Line 17"/>
          <p:cNvSpPr>
            <a:spLocks noChangeShapeType="1"/>
          </p:cNvSpPr>
          <p:nvPr/>
        </p:nvSpPr>
        <p:spPr bwMode="auto">
          <a:xfrm flipH="1">
            <a:off x="6011863" y="2133600"/>
            <a:ext cx="1223962" cy="35877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a:spAutoFit/>
          </a:bodyPr>
          <a:lstStyle/>
          <a:p>
            <a:endParaRPr lang="cs-CZ"/>
          </a:p>
        </p:txBody>
      </p:sp>
      <p:sp>
        <p:nvSpPr>
          <p:cNvPr id="29699" name="Text Box 15"/>
          <p:cNvSpPr txBox="1">
            <a:spLocks noChangeArrowheads="1"/>
          </p:cNvSpPr>
          <p:nvPr/>
        </p:nvSpPr>
        <p:spPr bwMode="auto">
          <a:xfrm>
            <a:off x="539552" y="188640"/>
            <a:ext cx="669674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cs-CZ"/>
            </a:defPPr>
            <a:lvl1pPr eaLnBrk="1" hangingPunct="1">
              <a:defRPr sz="3600"/>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50000"/>
              </a:spcBef>
              <a:spcAft>
                <a:spcPct val="0"/>
              </a:spcAft>
            </a:lvl6pPr>
            <a:lvl7pPr marL="2971800" indent="-228600" eaLnBrk="0" fontAlgn="base" hangingPunct="0">
              <a:spcBef>
                <a:spcPct val="50000"/>
              </a:spcBef>
              <a:spcAft>
                <a:spcPct val="0"/>
              </a:spcAft>
            </a:lvl7pPr>
            <a:lvl8pPr marL="3429000" indent="-228600" eaLnBrk="0" fontAlgn="base" hangingPunct="0">
              <a:spcBef>
                <a:spcPct val="50000"/>
              </a:spcBef>
              <a:spcAft>
                <a:spcPct val="0"/>
              </a:spcAft>
            </a:lvl8pPr>
            <a:lvl9pPr marL="3886200" indent="-228600" eaLnBrk="0" fontAlgn="base" hangingPunct="0">
              <a:spcBef>
                <a:spcPct val="50000"/>
              </a:spcBef>
              <a:spcAft>
                <a:spcPct val="0"/>
              </a:spcAft>
            </a:lvl9pPr>
          </a:lstStyle>
          <a:p>
            <a:r>
              <a:rPr lang="cs-CZ" dirty="0"/>
              <a:t>Hrabová </a:t>
            </a:r>
            <a:r>
              <a:rPr lang="cs-CZ" dirty="0" err="1" smtClean="0"/>
              <a:t>Industrial</a:t>
            </a:r>
            <a:r>
              <a:rPr lang="cs-CZ" dirty="0" smtClean="0"/>
              <a:t> </a:t>
            </a:r>
            <a:r>
              <a:rPr lang="cs-CZ" dirty="0" err="1" smtClean="0"/>
              <a:t>Zone</a:t>
            </a:r>
            <a:endParaRPr lang="cs-CZ" dirty="0"/>
          </a:p>
        </p:txBody>
      </p:sp>
    </p:spTree>
    <p:extLst>
      <p:ext uri="{BB962C8B-B14F-4D97-AF65-F5344CB8AC3E}">
        <p14:creationId xmlns:p14="http://schemas.microsoft.com/office/powerpoint/2010/main" val="1306952936"/>
      </p:ext>
    </p:extLst>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9128" name="Group 40"/>
          <p:cNvGraphicFramePr>
            <a:graphicFrameLocks noGrp="1"/>
          </p:cNvGraphicFramePr>
          <p:nvPr>
            <p:extLst>
              <p:ext uri="{D42A27DB-BD31-4B8C-83A1-F6EECF244321}">
                <p14:modId xmlns:p14="http://schemas.microsoft.com/office/powerpoint/2010/main" val="787293127"/>
              </p:ext>
            </p:extLst>
          </p:nvPr>
        </p:nvGraphicFramePr>
        <p:xfrm>
          <a:off x="395289" y="1628775"/>
          <a:ext cx="8209161" cy="2841582"/>
        </p:xfrm>
        <a:graphic>
          <a:graphicData uri="http://schemas.openxmlformats.org/drawingml/2006/table">
            <a:tbl>
              <a:tblPr/>
              <a:tblGrid>
                <a:gridCol w="2335726"/>
                <a:gridCol w="2002272"/>
                <a:gridCol w="1823913"/>
                <a:gridCol w="2047250"/>
              </a:tblGrid>
              <a:tr h="765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sz="2800" b="0" i="0" u="none" strike="noStrike" cap="none" normalizeH="0" baseline="0" dirty="0" smtClean="0">
                        <a:ln>
                          <a:noFill/>
                        </a:ln>
                        <a:solidFill>
                          <a:srgbClr val="003C69"/>
                        </a:solidFill>
                        <a:effectLst/>
                        <a:latin typeface="Arial CE" pitchFamily="34" charset="0"/>
                      </a:endParaRPr>
                    </a:p>
                  </a:txBody>
                  <a:tcPr horzOverflow="overflow">
                    <a:lnL>
                      <a:noFill/>
                    </a:lnL>
                    <a:lnR w="12700" cap="flat" cmpd="sng" algn="ctr">
                      <a:solidFill>
                        <a:srgbClr val="003C69"/>
                      </a:solidFill>
                      <a:prstDash val="solid"/>
                      <a:round/>
                      <a:headEnd type="none" w="med" len="med"/>
                      <a:tailEnd type="none" w="med" len="med"/>
                    </a:lnR>
                    <a:lnT>
                      <a:noFill/>
                    </a:lnT>
                    <a:lnB w="12700" cap="flat" cmpd="sng" algn="ctr">
                      <a:solidFill>
                        <a:srgbClr val="003C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rgbClr val="00ADD0"/>
                          </a:solidFill>
                          <a:effectLst/>
                          <a:latin typeface="Arial" charset="0"/>
                        </a:rPr>
                        <a:t>Investment </a:t>
                      </a:r>
                      <a:endParaRPr kumimoji="0" lang="cs-CZ" sz="1400" b="1" i="0" u="none" strike="noStrike" cap="none" normalizeH="0" baseline="0" dirty="0" smtClean="0">
                        <a:ln>
                          <a:noFill/>
                        </a:ln>
                        <a:solidFill>
                          <a:srgbClr val="00ADD0"/>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1400" b="1" i="0" u="none" strike="noStrike" cap="none" normalizeH="0" baseline="0" dirty="0" smtClean="0">
                          <a:ln>
                            <a:noFill/>
                          </a:ln>
                          <a:solidFill>
                            <a:srgbClr val="00ADD0"/>
                          </a:solidFill>
                          <a:effectLst/>
                          <a:latin typeface="Arial" charset="0"/>
                        </a:rPr>
                        <a:t>(</a:t>
                      </a:r>
                      <a:r>
                        <a:rPr kumimoji="0" lang="en-US" sz="1400" b="1" i="0" u="none" strike="noStrike" cap="none" normalizeH="0" baseline="0" dirty="0" smtClean="0">
                          <a:ln>
                            <a:noFill/>
                          </a:ln>
                          <a:solidFill>
                            <a:srgbClr val="00ADD0"/>
                          </a:solidFill>
                          <a:effectLst/>
                          <a:latin typeface="Arial" charset="0"/>
                        </a:rPr>
                        <a:t>millions</a:t>
                      </a:r>
                      <a:r>
                        <a:rPr kumimoji="0" lang="cs-CZ" sz="1400" b="1" i="0" u="none" strike="noStrike" cap="none" normalizeH="0" baseline="0" dirty="0" smtClean="0">
                          <a:ln>
                            <a:noFill/>
                          </a:ln>
                          <a:solidFill>
                            <a:srgbClr val="00ADD0"/>
                          </a:solidFill>
                          <a:effectLst/>
                          <a:latin typeface="Arial" charset="0"/>
                        </a:rPr>
                        <a:t> of CZK)</a:t>
                      </a:r>
                    </a:p>
                  </a:txBody>
                  <a:tcPr horzOverflow="overflow">
                    <a:lnL w="12700" cap="flat" cmpd="sng" algn="ctr">
                      <a:solidFill>
                        <a:srgbClr val="003C69"/>
                      </a:solidFill>
                      <a:prstDash val="solid"/>
                      <a:round/>
                      <a:headEnd type="none" w="med" len="med"/>
                      <a:tailEnd type="none" w="med" len="med"/>
                    </a:lnL>
                    <a:lnR w="12700" cap="flat" cmpd="sng" algn="ctr">
                      <a:solidFill>
                        <a:srgbClr val="003C69"/>
                      </a:solidFill>
                      <a:prstDash val="solid"/>
                      <a:round/>
                      <a:headEnd type="none" w="med" len="med"/>
                      <a:tailEnd type="none" w="med" len="med"/>
                    </a:lnR>
                    <a:lnT>
                      <a:noFill/>
                    </a:lnT>
                    <a:lnB w="12700" cap="flat" cmpd="sng" algn="ctr">
                      <a:solidFill>
                        <a:srgbClr val="003C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rgbClr val="00ADD0"/>
                          </a:solidFill>
                          <a:effectLst/>
                          <a:latin typeface="Arial" charset="0"/>
                        </a:rPr>
                        <a:t>Number of jobs – </a:t>
                      </a:r>
                      <a:endParaRPr kumimoji="0" lang="cs-CZ" sz="1400" b="1" i="0" u="none" strike="noStrike" cap="none" normalizeH="0" baseline="0" dirty="0" smtClean="0">
                        <a:ln>
                          <a:noFill/>
                        </a:ln>
                        <a:solidFill>
                          <a:srgbClr val="00ADD0"/>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1400" b="1" i="0" u="none" strike="noStrike" cap="none" normalizeH="0" baseline="0" dirty="0" err="1" smtClean="0">
                          <a:ln>
                            <a:noFill/>
                          </a:ln>
                          <a:solidFill>
                            <a:srgbClr val="00ADD0"/>
                          </a:solidFill>
                          <a:effectLst/>
                          <a:latin typeface="Arial" charset="0"/>
                        </a:rPr>
                        <a:t>December</a:t>
                      </a:r>
                      <a:r>
                        <a:rPr kumimoji="0" lang="cs-CZ" sz="1400" b="1" i="0" u="none" strike="noStrike" cap="none" normalizeH="0" baseline="0" dirty="0" smtClean="0">
                          <a:ln>
                            <a:noFill/>
                          </a:ln>
                          <a:solidFill>
                            <a:srgbClr val="00ADD0"/>
                          </a:solidFill>
                          <a:effectLst/>
                          <a:latin typeface="Arial" charset="0"/>
                        </a:rPr>
                        <a:t> 2017</a:t>
                      </a:r>
                    </a:p>
                  </a:txBody>
                  <a:tcPr horzOverflow="overflow">
                    <a:lnL w="12700" cap="flat" cmpd="sng" algn="ctr">
                      <a:solidFill>
                        <a:srgbClr val="003C69"/>
                      </a:solidFill>
                      <a:prstDash val="solid"/>
                      <a:round/>
                      <a:headEnd type="none" w="med" len="med"/>
                      <a:tailEnd type="none" w="med" len="med"/>
                    </a:lnL>
                    <a:lnR w="12700" cap="flat" cmpd="sng" algn="ctr">
                      <a:solidFill>
                        <a:srgbClr val="003C69"/>
                      </a:solidFill>
                      <a:prstDash val="solid"/>
                      <a:round/>
                      <a:headEnd type="none" w="med" len="med"/>
                      <a:tailEnd type="none" w="med" len="med"/>
                    </a:lnR>
                    <a:lnT>
                      <a:noFill/>
                    </a:lnT>
                    <a:lnB w="12700" cap="flat" cmpd="sng" algn="ctr">
                      <a:solidFill>
                        <a:srgbClr val="003C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rgbClr val="00ADD0"/>
                          </a:solidFill>
                          <a:effectLst/>
                          <a:latin typeface="Arial" charset="0"/>
                        </a:rPr>
                        <a:t>Number of jobs – </a:t>
                      </a:r>
                      <a:endParaRPr kumimoji="0" lang="cs-CZ" sz="1400" b="1" i="0" u="none" strike="noStrike" cap="none" normalizeH="0" baseline="0" dirty="0" smtClean="0">
                        <a:ln>
                          <a:noFill/>
                        </a:ln>
                        <a:solidFill>
                          <a:srgbClr val="00ADD0"/>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1400" b="1" i="0" u="none" strike="noStrike" cap="none" normalizeH="0" baseline="0" dirty="0" err="1" smtClean="0">
                          <a:ln>
                            <a:noFill/>
                          </a:ln>
                          <a:solidFill>
                            <a:srgbClr val="00ADD0"/>
                          </a:solidFill>
                          <a:effectLst/>
                          <a:latin typeface="Arial" charset="0"/>
                        </a:rPr>
                        <a:t>December</a:t>
                      </a:r>
                      <a:r>
                        <a:rPr kumimoji="0" lang="cs-CZ" sz="1400" b="1" i="0" u="none" strike="noStrike" cap="none" normalizeH="0" baseline="0" dirty="0" smtClean="0">
                          <a:ln>
                            <a:noFill/>
                          </a:ln>
                          <a:solidFill>
                            <a:srgbClr val="00ADD0"/>
                          </a:solidFill>
                          <a:effectLst/>
                          <a:latin typeface="Arial" charset="0"/>
                        </a:rPr>
                        <a:t> 2018</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1400" b="1" i="0" u="none" strike="noStrike" cap="none" normalizeH="0" baseline="0" dirty="0" smtClean="0">
                          <a:ln>
                            <a:noFill/>
                          </a:ln>
                          <a:solidFill>
                            <a:srgbClr val="00ADD0"/>
                          </a:solidFill>
                          <a:effectLst/>
                          <a:latin typeface="Arial" charset="0"/>
                        </a:rPr>
                        <a:t>(</a:t>
                      </a:r>
                      <a:r>
                        <a:rPr kumimoji="0" lang="cs-CZ" sz="1400" b="1" i="0" u="none" strike="noStrike" cap="none" normalizeH="0" baseline="0" dirty="0" err="1" smtClean="0">
                          <a:ln>
                            <a:noFill/>
                          </a:ln>
                          <a:solidFill>
                            <a:srgbClr val="00ADD0"/>
                          </a:solidFill>
                          <a:effectLst/>
                          <a:latin typeface="Arial" charset="0"/>
                        </a:rPr>
                        <a:t>assumption</a:t>
                      </a:r>
                      <a:r>
                        <a:rPr kumimoji="0" lang="cs-CZ" sz="1400" b="1" i="0" u="none" strike="noStrike" cap="none" normalizeH="0" baseline="0" dirty="0" smtClean="0">
                          <a:ln>
                            <a:noFill/>
                          </a:ln>
                          <a:solidFill>
                            <a:srgbClr val="00ADD0"/>
                          </a:solidFill>
                          <a:effectLst/>
                          <a:latin typeface="Arial" charset="0"/>
                        </a:rPr>
                        <a:t>) </a:t>
                      </a:r>
                    </a:p>
                  </a:txBody>
                  <a:tcPr horzOverflow="overflow">
                    <a:lnL w="12700" cap="flat" cmpd="sng" algn="ctr">
                      <a:solidFill>
                        <a:srgbClr val="003C69"/>
                      </a:solidFill>
                      <a:prstDash val="solid"/>
                      <a:round/>
                      <a:headEnd type="none" w="med" len="med"/>
                      <a:tailEnd type="none" w="med" len="med"/>
                    </a:lnL>
                    <a:lnR>
                      <a:noFill/>
                    </a:lnR>
                    <a:lnT>
                      <a:noFill/>
                    </a:lnT>
                    <a:lnB w="12700" cap="flat" cmpd="sng" algn="ctr">
                      <a:solidFill>
                        <a:srgbClr val="003C69"/>
                      </a:solidFill>
                      <a:prstDash val="solid"/>
                      <a:round/>
                      <a:headEnd type="none" w="med" len="med"/>
                      <a:tailEnd type="none" w="med" len="med"/>
                    </a:lnB>
                    <a:lnTlToBr>
                      <a:noFill/>
                    </a:lnTlToBr>
                    <a:lnBlToTr>
                      <a:noFill/>
                    </a:lnBlToTr>
                    <a:noFill/>
                  </a:tcPr>
                </a:tc>
              </a:tr>
              <a:tr h="4587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1500" b="1" i="0" u="none" strike="noStrike" cap="none" normalizeH="0" baseline="0" dirty="0" smtClean="0">
                          <a:ln>
                            <a:noFill/>
                          </a:ln>
                          <a:solidFill>
                            <a:srgbClr val="00ADD0"/>
                          </a:solidFill>
                          <a:effectLst/>
                          <a:latin typeface="Arial" charset="0"/>
                        </a:rPr>
                        <a:t>PEGATRON CZECH</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cs-CZ" sz="1500" b="1" i="0" u="none" strike="noStrike" cap="none" normalizeH="0" baseline="0" dirty="0" smtClean="0">
                          <a:ln>
                            <a:noFill/>
                          </a:ln>
                          <a:solidFill>
                            <a:srgbClr val="00ADD0"/>
                          </a:solidFill>
                          <a:effectLst/>
                          <a:latin typeface="Arial" charset="0"/>
                        </a:rPr>
                        <a:t>(formely ASUS Czech)</a:t>
                      </a:r>
                    </a:p>
                  </a:txBody>
                  <a:tcPr marT="45730" marB="45730" anchor="ctr" horzOverflow="overflow">
                    <a:lnL>
                      <a:noFill/>
                    </a:lnL>
                    <a:lnR w="12700" cap="flat" cmpd="sng" algn="ctr">
                      <a:solidFill>
                        <a:srgbClr val="003C69"/>
                      </a:solidFill>
                      <a:prstDash val="solid"/>
                      <a:round/>
                      <a:headEnd type="none" w="med" len="med"/>
                      <a:tailEnd type="none" w="med" len="med"/>
                    </a:lnR>
                    <a:lnT w="12700" cap="flat" cmpd="sng" algn="ctr">
                      <a:solidFill>
                        <a:srgbClr val="003C69"/>
                      </a:solidFill>
                      <a:prstDash val="solid"/>
                      <a:round/>
                      <a:headEnd type="none" w="med" len="med"/>
                      <a:tailEnd type="none" w="med" len="med"/>
                    </a:lnT>
                    <a:lnB w="12700" cap="flat" cmpd="sng" algn="ctr">
                      <a:solidFill>
                        <a:srgbClr val="003C69"/>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cs-CZ" sz="1600" b="1" i="0" u="none" strike="noStrike" kern="1200" cap="none" normalizeH="0" baseline="0" dirty="0" smtClean="0">
                          <a:ln>
                            <a:noFill/>
                          </a:ln>
                          <a:solidFill>
                            <a:srgbClr val="003C69"/>
                          </a:solidFill>
                          <a:effectLst/>
                          <a:latin typeface="Arial" charset="0"/>
                          <a:ea typeface="+mn-ea"/>
                          <a:cs typeface="+mn-cs"/>
                        </a:rPr>
                        <a:t>1,117</a:t>
                      </a:r>
                      <a:endParaRPr kumimoji="0" lang="cs-CZ" sz="1600" b="1" i="0" u="none" strike="noStrike" kern="1200" cap="none" normalizeH="0" baseline="0" dirty="0">
                        <a:ln>
                          <a:noFill/>
                        </a:ln>
                        <a:solidFill>
                          <a:srgbClr val="003C69"/>
                        </a:solidFill>
                        <a:effectLst/>
                        <a:latin typeface="Arial" charset="0"/>
                        <a:ea typeface="+mn-ea"/>
                        <a:cs typeface="+mn-cs"/>
                      </a:endParaRPr>
                    </a:p>
                  </a:txBody>
                  <a:tcPr marL="44450" marR="44450" marT="0" marB="0" anchor="ctr">
                    <a:lnL w="12700" cap="flat" cmpd="sng" algn="ctr">
                      <a:solidFill>
                        <a:srgbClr val="003C69"/>
                      </a:solidFill>
                      <a:prstDash val="solid"/>
                      <a:round/>
                      <a:headEnd type="none" w="med" len="med"/>
                      <a:tailEnd type="none" w="med" len="med"/>
                    </a:lnL>
                    <a:lnR w="12700" cap="flat" cmpd="sng" algn="ctr">
                      <a:solidFill>
                        <a:srgbClr val="003C69"/>
                      </a:solidFill>
                      <a:prstDash val="solid"/>
                      <a:round/>
                      <a:headEnd type="none" w="med" len="med"/>
                      <a:tailEnd type="none" w="med" len="med"/>
                    </a:lnR>
                    <a:lnT w="12700" cap="flat" cmpd="sng" algn="ctr">
                      <a:solidFill>
                        <a:srgbClr val="003C69"/>
                      </a:solidFill>
                      <a:prstDash val="solid"/>
                      <a:round/>
                      <a:headEnd type="none" w="med" len="med"/>
                      <a:tailEnd type="none" w="med" len="med"/>
                    </a:lnT>
                    <a:lnB w="12700" cap="flat" cmpd="sng" algn="ctr">
                      <a:solidFill>
                        <a:srgbClr val="003C69"/>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cs-CZ" sz="1600" b="1" i="0" u="none" strike="noStrike" kern="1200" cap="none" normalizeH="0" baseline="0" dirty="0" smtClean="0">
                          <a:ln>
                            <a:noFill/>
                          </a:ln>
                          <a:solidFill>
                            <a:srgbClr val="003C69"/>
                          </a:solidFill>
                          <a:effectLst/>
                          <a:latin typeface="Arial" charset="0"/>
                          <a:ea typeface="+mn-ea"/>
                          <a:cs typeface="+mn-cs"/>
                        </a:rPr>
                        <a:t>1,022</a:t>
                      </a:r>
                      <a:endParaRPr kumimoji="0" lang="cs-CZ" sz="1600" b="1" i="0" u="none" strike="noStrike" kern="1200" cap="none" normalizeH="0" baseline="0" dirty="0">
                        <a:ln>
                          <a:noFill/>
                        </a:ln>
                        <a:solidFill>
                          <a:srgbClr val="003C69"/>
                        </a:solidFill>
                        <a:effectLst/>
                        <a:latin typeface="Arial" charset="0"/>
                        <a:ea typeface="+mn-ea"/>
                        <a:cs typeface="+mn-cs"/>
                      </a:endParaRPr>
                    </a:p>
                  </a:txBody>
                  <a:tcPr marL="44450" marR="44450" marT="0" marB="0" anchor="ctr">
                    <a:lnL w="12700" cap="flat" cmpd="sng" algn="ctr">
                      <a:solidFill>
                        <a:srgbClr val="003C69"/>
                      </a:solidFill>
                      <a:prstDash val="solid"/>
                      <a:round/>
                      <a:headEnd type="none" w="med" len="med"/>
                      <a:tailEnd type="none" w="med" len="med"/>
                    </a:lnL>
                    <a:lnR w="12700" cap="flat" cmpd="sng" algn="ctr">
                      <a:solidFill>
                        <a:srgbClr val="003C69"/>
                      </a:solidFill>
                      <a:prstDash val="solid"/>
                      <a:round/>
                      <a:headEnd type="none" w="med" len="med"/>
                      <a:tailEnd type="none" w="med" len="med"/>
                    </a:lnR>
                    <a:lnT w="12700" cap="flat" cmpd="sng" algn="ctr">
                      <a:solidFill>
                        <a:srgbClr val="003C69"/>
                      </a:solidFill>
                      <a:prstDash val="solid"/>
                      <a:round/>
                      <a:headEnd type="none" w="med" len="med"/>
                      <a:tailEnd type="none" w="med" len="med"/>
                    </a:lnT>
                    <a:lnB w="12700" cap="flat" cmpd="sng" algn="ctr">
                      <a:solidFill>
                        <a:srgbClr val="003C69"/>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cs-CZ" sz="1600" b="1" i="0" u="none" strike="noStrike" kern="1200" cap="none" normalizeH="0" baseline="0" dirty="0" smtClean="0">
                          <a:ln>
                            <a:noFill/>
                          </a:ln>
                          <a:solidFill>
                            <a:srgbClr val="003C69"/>
                          </a:solidFill>
                          <a:effectLst/>
                          <a:latin typeface="Arial" charset="0"/>
                          <a:ea typeface="+mn-ea"/>
                          <a:cs typeface="+mn-cs"/>
                        </a:rPr>
                        <a:t>1,700</a:t>
                      </a:r>
                      <a:endParaRPr kumimoji="0" lang="cs-CZ" sz="1600" b="1" i="0" u="none" strike="noStrike" kern="1200" cap="none" normalizeH="0" baseline="0" dirty="0">
                        <a:ln>
                          <a:noFill/>
                        </a:ln>
                        <a:solidFill>
                          <a:srgbClr val="003C69"/>
                        </a:solidFill>
                        <a:effectLst/>
                        <a:latin typeface="Arial" charset="0"/>
                        <a:ea typeface="+mn-ea"/>
                        <a:cs typeface="+mn-cs"/>
                      </a:endParaRPr>
                    </a:p>
                  </a:txBody>
                  <a:tcPr marL="44450" marR="44450" marT="0" marB="0" anchor="ctr">
                    <a:lnL w="12700" cap="flat" cmpd="sng" algn="ctr">
                      <a:solidFill>
                        <a:srgbClr val="003C69"/>
                      </a:solidFill>
                      <a:prstDash val="solid"/>
                      <a:round/>
                      <a:headEnd type="none" w="med" len="med"/>
                      <a:tailEnd type="none" w="med" len="med"/>
                    </a:lnL>
                    <a:lnR>
                      <a:noFill/>
                    </a:lnR>
                    <a:lnT w="12700" cap="flat" cmpd="sng" algn="ctr">
                      <a:solidFill>
                        <a:srgbClr val="003C69"/>
                      </a:solidFill>
                      <a:prstDash val="solid"/>
                      <a:round/>
                      <a:headEnd type="none" w="med" len="med"/>
                      <a:tailEnd type="none" w="med" len="med"/>
                    </a:lnT>
                    <a:lnB w="12700" cap="flat" cmpd="sng" algn="ctr">
                      <a:solidFill>
                        <a:srgbClr val="003C69"/>
                      </a:solidFill>
                      <a:prstDash val="solid"/>
                      <a:round/>
                      <a:headEnd type="none" w="med" len="med"/>
                      <a:tailEnd type="none" w="med" len="med"/>
                    </a:lnB>
                    <a:lnTlToBr>
                      <a:noFill/>
                    </a:lnTlToBr>
                    <a:lnBlToTr>
                      <a:noFill/>
                    </a:lnBlToTr>
                    <a:noFill/>
                  </a:tcPr>
                </a:tc>
              </a:tr>
              <a:tr h="3968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1500" b="1" i="0" u="none" strike="noStrike" cap="none" normalizeH="0" baseline="0" dirty="0" err="1" smtClean="0">
                          <a:ln>
                            <a:noFill/>
                          </a:ln>
                          <a:solidFill>
                            <a:srgbClr val="00ADD0"/>
                          </a:solidFill>
                          <a:effectLst/>
                          <a:latin typeface="Arial" charset="0"/>
                        </a:rPr>
                        <a:t>SungWoo</a:t>
                      </a:r>
                      <a:r>
                        <a:rPr kumimoji="0" lang="cs-CZ" sz="1500" b="1" i="0" u="none" strike="noStrike" cap="none" normalizeH="0" baseline="0" dirty="0" smtClean="0">
                          <a:ln>
                            <a:noFill/>
                          </a:ln>
                          <a:solidFill>
                            <a:srgbClr val="00ADD0"/>
                          </a:solidFill>
                          <a:effectLst/>
                          <a:latin typeface="Arial" charset="0"/>
                        </a:rPr>
                        <a:t> Hitech</a:t>
                      </a:r>
                    </a:p>
                  </a:txBody>
                  <a:tcPr marT="45730" marB="45730" anchor="ctr" horzOverflow="overflow">
                    <a:lnL>
                      <a:noFill/>
                    </a:lnL>
                    <a:lnR w="12700" cap="flat" cmpd="sng" algn="ctr">
                      <a:solidFill>
                        <a:srgbClr val="003C69"/>
                      </a:solidFill>
                      <a:prstDash val="solid"/>
                      <a:round/>
                      <a:headEnd type="none" w="med" len="med"/>
                      <a:tailEnd type="none" w="med" len="med"/>
                    </a:lnR>
                    <a:lnT w="12700" cap="flat" cmpd="sng" algn="ctr">
                      <a:solidFill>
                        <a:srgbClr val="003C69"/>
                      </a:solidFill>
                      <a:prstDash val="solid"/>
                      <a:round/>
                      <a:headEnd type="none" w="med" len="med"/>
                      <a:tailEnd type="none" w="med" len="med"/>
                    </a:lnT>
                    <a:lnB w="12700" cap="flat" cmpd="sng" algn="ctr">
                      <a:solidFill>
                        <a:srgbClr val="003C69"/>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cs-CZ" sz="1600" b="1" i="0" u="none" strike="noStrike" kern="1200" cap="none" normalizeH="0" baseline="0" dirty="0" smtClean="0">
                          <a:ln>
                            <a:noFill/>
                          </a:ln>
                          <a:solidFill>
                            <a:srgbClr val="003C69"/>
                          </a:solidFill>
                          <a:effectLst/>
                          <a:latin typeface="Arial" charset="0"/>
                          <a:ea typeface="+mn-ea"/>
                          <a:cs typeface="+mn-cs"/>
                        </a:rPr>
                        <a:t>9,723</a:t>
                      </a:r>
                      <a:endParaRPr kumimoji="0" lang="cs-CZ" sz="1600" b="1" i="0" u="none" strike="noStrike" kern="1200" cap="none" normalizeH="0" baseline="0" dirty="0">
                        <a:ln>
                          <a:noFill/>
                        </a:ln>
                        <a:solidFill>
                          <a:srgbClr val="003C69"/>
                        </a:solidFill>
                        <a:effectLst/>
                        <a:latin typeface="Arial" charset="0"/>
                        <a:ea typeface="+mn-ea"/>
                        <a:cs typeface="+mn-cs"/>
                      </a:endParaRPr>
                    </a:p>
                  </a:txBody>
                  <a:tcPr marL="44450" marR="44450" marT="0" marB="0" anchor="ctr">
                    <a:lnL w="12700" cap="flat" cmpd="sng" algn="ctr">
                      <a:solidFill>
                        <a:srgbClr val="003C69"/>
                      </a:solidFill>
                      <a:prstDash val="solid"/>
                      <a:round/>
                      <a:headEnd type="none" w="med" len="med"/>
                      <a:tailEnd type="none" w="med" len="med"/>
                    </a:lnL>
                    <a:lnR w="12700" cap="flat" cmpd="sng" algn="ctr">
                      <a:solidFill>
                        <a:srgbClr val="003C69"/>
                      </a:solidFill>
                      <a:prstDash val="solid"/>
                      <a:round/>
                      <a:headEnd type="none" w="med" len="med"/>
                      <a:tailEnd type="none" w="med" len="med"/>
                    </a:lnR>
                    <a:lnT w="12700" cap="flat" cmpd="sng" algn="ctr">
                      <a:solidFill>
                        <a:srgbClr val="003C69"/>
                      </a:solidFill>
                      <a:prstDash val="solid"/>
                      <a:round/>
                      <a:headEnd type="none" w="med" len="med"/>
                      <a:tailEnd type="none" w="med" len="med"/>
                    </a:lnT>
                    <a:lnB w="12700" cap="flat" cmpd="sng" algn="ctr">
                      <a:solidFill>
                        <a:srgbClr val="003C69"/>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cs-CZ" sz="1600" b="1" i="0" u="none" strike="noStrike" kern="1200" cap="none" normalizeH="0" baseline="0" dirty="0" smtClean="0">
                          <a:ln>
                            <a:noFill/>
                          </a:ln>
                          <a:solidFill>
                            <a:srgbClr val="003C69"/>
                          </a:solidFill>
                          <a:effectLst/>
                          <a:latin typeface="Arial" charset="0"/>
                          <a:ea typeface="+mn-ea"/>
                          <a:cs typeface="+mn-cs"/>
                        </a:rPr>
                        <a:t>1,527 </a:t>
                      </a:r>
                      <a:endParaRPr kumimoji="0" lang="cs-CZ" sz="1600" b="1" i="0" u="none" strike="noStrike" kern="1200" cap="none" normalizeH="0" baseline="0" dirty="0">
                        <a:ln>
                          <a:noFill/>
                        </a:ln>
                        <a:solidFill>
                          <a:srgbClr val="003C69"/>
                        </a:solidFill>
                        <a:effectLst/>
                        <a:latin typeface="Arial" charset="0"/>
                        <a:ea typeface="+mn-ea"/>
                        <a:cs typeface="+mn-cs"/>
                      </a:endParaRPr>
                    </a:p>
                  </a:txBody>
                  <a:tcPr marL="44450" marR="44450" marT="0" marB="0" anchor="ctr">
                    <a:lnL w="12700" cap="flat" cmpd="sng" algn="ctr">
                      <a:solidFill>
                        <a:srgbClr val="003C69"/>
                      </a:solidFill>
                      <a:prstDash val="solid"/>
                      <a:round/>
                      <a:headEnd type="none" w="med" len="med"/>
                      <a:tailEnd type="none" w="med" len="med"/>
                    </a:lnL>
                    <a:lnR w="12700" cap="flat" cmpd="sng" algn="ctr">
                      <a:solidFill>
                        <a:srgbClr val="003C69"/>
                      </a:solidFill>
                      <a:prstDash val="solid"/>
                      <a:round/>
                      <a:headEnd type="none" w="med" len="med"/>
                      <a:tailEnd type="none" w="med" len="med"/>
                    </a:lnR>
                    <a:lnT w="12700" cap="flat" cmpd="sng" algn="ctr">
                      <a:solidFill>
                        <a:srgbClr val="003C69"/>
                      </a:solidFill>
                      <a:prstDash val="solid"/>
                      <a:round/>
                      <a:headEnd type="none" w="med" len="med"/>
                      <a:tailEnd type="none" w="med" len="med"/>
                    </a:lnT>
                    <a:lnB w="12700" cap="flat" cmpd="sng" algn="ctr">
                      <a:solidFill>
                        <a:srgbClr val="003C69"/>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cs-CZ" sz="1600" b="1" i="0" u="none" strike="noStrike" kern="1200" cap="none" normalizeH="0" baseline="0" dirty="0" smtClean="0">
                          <a:ln>
                            <a:noFill/>
                          </a:ln>
                          <a:solidFill>
                            <a:srgbClr val="003C69"/>
                          </a:solidFill>
                          <a:effectLst/>
                          <a:latin typeface="Arial" charset="0"/>
                          <a:ea typeface="+mn-ea"/>
                          <a:cs typeface="+mn-cs"/>
                        </a:rPr>
                        <a:t>1,490</a:t>
                      </a:r>
                      <a:endParaRPr kumimoji="0" lang="cs-CZ" sz="1600" b="1" i="0" u="none" strike="noStrike" kern="1200" cap="none" normalizeH="0" baseline="0" dirty="0">
                        <a:ln>
                          <a:noFill/>
                        </a:ln>
                        <a:solidFill>
                          <a:srgbClr val="003C69"/>
                        </a:solidFill>
                        <a:effectLst/>
                        <a:latin typeface="Arial" charset="0"/>
                        <a:ea typeface="+mn-ea"/>
                        <a:cs typeface="+mn-cs"/>
                      </a:endParaRPr>
                    </a:p>
                  </a:txBody>
                  <a:tcPr marL="44450" marR="44450" marT="0" marB="0" anchor="ctr">
                    <a:lnL w="12700" cap="flat" cmpd="sng" algn="ctr">
                      <a:solidFill>
                        <a:srgbClr val="003C69"/>
                      </a:solidFill>
                      <a:prstDash val="solid"/>
                      <a:round/>
                      <a:headEnd type="none" w="med" len="med"/>
                      <a:tailEnd type="none" w="med" len="med"/>
                    </a:lnL>
                    <a:lnR>
                      <a:noFill/>
                    </a:lnR>
                    <a:lnT w="12700" cap="flat" cmpd="sng" algn="ctr">
                      <a:solidFill>
                        <a:srgbClr val="003C69"/>
                      </a:solidFill>
                      <a:prstDash val="solid"/>
                      <a:round/>
                      <a:headEnd type="none" w="med" len="med"/>
                      <a:tailEnd type="none" w="med" len="med"/>
                    </a:lnT>
                    <a:lnB w="12700" cap="flat" cmpd="sng" algn="ctr">
                      <a:solidFill>
                        <a:srgbClr val="003C69"/>
                      </a:solidFill>
                      <a:prstDash val="solid"/>
                      <a:round/>
                      <a:headEnd type="none" w="med" len="med"/>
                      <a:tailEnd type="none" w="med" len="med"/>
                    </a:lnB>
                    <a:lnTlToBr>
                      <a:noFill/>
                    </a:lnTlToBr>
                    <a:lnBlToTr>
                      <a:noFill/>
                    </a:lnBlToTr>
                    <a:noFill/>
                  </a:tcPr>
                </a:tc>
              </a:tr>
              <a:tr h="431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dirty="0" smtClean="0">
                          <a:ln>
                            <a:noFill/>
                          </a:ln>
                          <a:solidFill>
                            <a:srgbClr val="00ADD0"/>
                          </a:solidFill>
                          <a:effectLst/>
                          <a:latin typeface="Arial" charset="0"/>
                        </a:rPr>
                        <a:t>CTP </a:t>
                      </a:r>
                      <a:r>
                        <a:rPr kumimoji="0" lang="cs-CZ" sz="1500" b="1" i="0" u="none" strike="noStrike" cap="none" normalizeH="0" baseline="0" dirty="0" smtClean="0">
                          <a:ln>
                            <a:noFill/>
                          </a:ln>
                          <a:solidFill>
                            <a:srgbClr val="00ADD0"/>
                          </a:solidFill>
                          <a:effectLst/>
                          <a:latin typeface="Arial" charset="0"/>
                        </a:rPr>
                        <a:t>Invest</a:t>
                      </a:r>
                    </a:p>
                  </a:txBody>
                  <a:tcPr marT="45730" marB="45730" anchor="ctr" horzOverflow="overflow">
                    <a:lnL>
                      <a:noFill/>
                    </a:lnL>
                    <a:lnR w="12700" cap="flat" cmpd="sng" algn="ctr">
                      <a:solidFill>
                        <a:srgbClr val="003C69"/>
                      </a:solidFill>
                      <a:prstDash val="solid"/>
                      <a:round/>
                      <a:headEnd type="none" w="med" len="med"/>
                      <a:tailEnd type="none" w="med" len="med"/>
                    </a:lnR>
                    <a:lnT w="12700" cap="flat" cmpd="sng" algn="ctr">
                      <a:solidFill>
                        <a:srgbClr val="003C69"/>
                      </a:solidFill>
                      <a:prstDash val="solid"/>
                      <a:round/>
                      <a:headEnd type="none" w="med" len="med"/>
                      <a:tailEnd type="none" w="med" len="med"/>
                    </a:lnT>
                    <a:lnB w="12700" cap="flat" cmpd="sng" algn="ctr">
                      <a:solidFill>
                        <a:srgbClr val="003C69"/>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cs-CZ" sz="1600" b="1" i="0" u="none" strike="noStrike" kern="1200" cap="none" normalizeH="0" baseline="0" dirty="0" smtClean="0">
                          <a:ln>
                            <a:noFill/>
                          </a:ln>
                          <a:solidFill>
                            <a:srgbClr val="003C69"/>
                          </a:solidFill>
                          <a:effectLst/>
                          <a:latin typeface="Arial" charset="0"/>
                          <a:ea typeface="+mn-ea"/>
                          <a:cs typeface="+mn-cs"/>
                        </a:rPr>
                        <a:t>6,300</a:t>
                      </a:r>
                      <a:endParaRPr kumimoji="0" lang="cs-CZ" sz="1600" b="1" i="0" u="none" strike="noStrike" kern="1200" cap="none" normalizeH="0" baseline="0" dirty="0">
                        <a:ln>
                          <a:noFill/>
                        </a:ln>
                        <a:solidFill>
                          <a:srgbClr val="003C69"/>
                        </a:solidFill>
                        <a:effectLst/>
                        <a:latin typeface="Arial" charset="0"/>
                        <a:ea typeface="+mn-ea"/>
                        <a:cs typeface="+mn-cs"/>
                      </a:endParaRPr>
                    </a:p>
                  </a:txBody>
                  <a:tcPr marL="44450" marR="44450" marT="0" marB="0" anchor="ctr">
                    <a:lnL w="12700" cap="flat" cmpd="sng" algn="ctr">
                      <a:solidFill>
                        <a:srgbClr val="003C69"/>
                      </a:solidFill>
                      <a:prstDash val="solid"/>
                      <a:round/>
                      <a:headEnd type="none" w="med" len="med"/>
                      <a:tailEnd type="none" w="med" len="med"/>
                    </a:lnL>
                    <a:lnR w="12700" cap="flat" cmpd="sng" algn="ctr">
                      <a:solidFill>
                        <a:srgbClr val="003C69"/>
                      </a:solidFill>
                      <a:prstDash val="solid"/>
                      <a:round/>
                      <a:headEnd type="none" w="med" len="med"/>
                      <a:tailEnd type="none" w="med" len="med"/>
                    </a:lnR>
                    <a:lnT w="12700" cap="flat" cmpd="sng" algn="ctr">
                      <a:solidFill>
                        <a:srgbClr val="003C69"/>
                      </a:solidFill>
                      <a:prstDash val="solid"/>
                      <a:round/>
                      <a:headEnd type="none" w="med" len="med"/>
                      <a:tailEnd type="none" w="med" len="med"/>
                    </a:lnT>
                    <a:lnB w="12700" cap="flat" cmpd="sng" algn="ctr">
                      <a:solidFill>
                        <a:srgbClr val="003C69"/>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cs-CZ" sz="1600" b="1" i="0" u="none" strike="noStrike" kern="1200" cap="none" normalizeH="0" baseline="0" dirty="0" smtClean="0">
                          <a:ln>
                            <a:noFill/>
                          </a:ln>
                          <a:solidFill>
                            <a:srgbClr val="003C69"/>
                          </a:solidFill>
                          <a:effectLst/>
                          <a:latin typeface="Arial" charset="0"/>
                          <a:ea typeface="+mn-ea"/>
                          <a:cs typeface="+mn-cs"/>
                        </a:rPr>
                        <a:t>5,600</a:t>
                      </a:r>
                      <a:endParaRPr kumimoji="0" lang="cs-CZ" sz="1600" b="1" i="0" u="none" strike="noStrike" kern="1200" cap="none" normalizeH="0" baseline="0" dirty="0">
                        <a:ln>
                          <a:noFill/>
                        </a:ln>
                        <a:solidFill>
                          <a:srgbClr val="003C69"/>
                        </a:solidFill>
                        <a:effectLst/>
                        <a:latin typeface="Arial" charset="0"/>
                        <a:ea typeface="+mn-ea"/>
                        <a:cs typeface="+mn-cs"/>
                      </a:endParaRPr>
                    </a:p>
                  </a:txBody>
                  <a:tcPr marL="44450" marR="44450" marT="0" marB="0" anchor="ctr">
                    <a:lnL w="12700" cap="flat" cmpd="sng" algn="ctr">
                      <a:solidFill>
                        <a:srgbClr val="003C69"/>
                      </a:solidFill>
                      <a:prstDash val="solid"/>
                      <a:round/>
                      <a:headEnd type="none" w="med" len="med"/>
                      <a:tailEnd type="none" w="med" len="med"/>
                    </a:lnL>
                    <a:lnR w="12700" cap="flat" cmpd="sng" algn="ctr">
                      <a:solidFill>
                        <a:srgbClr val="003C69"/>
                      </a:solidFill>
                      <a:prstDash val="solid"/>
                      <a:round/>
                      <a:headEnd type="none" w="med" len="med"/>
                      <a:tailEnd type="none" w="med" len="med"/>
                    </a:lnR>
                    <a:lnT w="12700" cap="flat" cmpd="sng" algn="ctr">
                      <a:solidFill>
                        <a:srgbClr val="003C69"/>
                      </a:solidFill>
                      <a:prstDash val="solid"/>
                      <a:round/>
                      <a:headEnd type="none" w="med" len="med"/>
                      <a:tailEnd type="none" w="med" len="med"/>
                    </a:lnT>
                    <a:lnB w="12700" cap="flat" cmpd="sng" algn="ctr">
                      <a:solidFill>
                        <a:srgbClr val="003C69"/>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cs-CZ" sz="1600" b="1" i="0" u="none" strike="noStrike" kern="1200" cap="none" normalizeH="0" baseline="0" dirty="0" smtClean="0">
                          <a:ln>
                            <a:noFill/>
                          </a:ln>
                          <a:solidFill>
                            <a:srgbClr val="003C69"/>
                          </a:solidFill>
                          <a:effectLst/>
                          <a:latin typeface="Arial" charset="0"/>
                          <a:ea typeface="+mn-ea"/>
                          <a:cs typeface="+mn-cs"/>
                        </a:rPr>
                        <a:t>6,200</a:t>
                      </a:r>
                      <a:endParaRPr kumimoji="0" lang="cs-CZ" sz="1600" b="1" i="0" u="none" strike="noStrike" kern="1200" cap="none" normalizeH="0" baseline="0" dirty="0">
                        <a:ln>
                          <a:noFill/>
                        </a:ln>
                        <a:solidFill>
                          <a:srgbClr val="003C69"/>
                        </a:solidFill>
                        <a:effectLst/>
                        <a:latin typeface="Arial" charset="0"/>
                        <a:ea typeface="+mn-ea"/>
                        <a:cs typeface="+mn-cs"/>
                      </a:endParaRPr>
                    </a:p>
                  </a:txBody>
                  <a:tcPr marL="44450" marR="44450" marT="0" marB="0" anchor="ctr">
                    <a:lnL w="12700" cap="flat" cmpd="sng" algn="ctr">
                      <a:solidFill>
                        <a:srgbClr val="003C69"/>
                      </a:solidFill>
                      <a:prstDash val="solid"/>
                      <a:round/>
                      <a:headEnd type="none" w="med" len="med"/>
                      <a:tailEnd type="none" w="med" len="med"/>
                    </a:lnL>
                    <a:lnR>
                      <a:noFill/>
                    </a:lnR>
                    <a:lnT w="12700" cap="flat" cmpd="sng" algn="ctr">
                      <a:solidFill>
                        <a:srgbClr val="003C69"/>
                      </a:solidFill>
                      <a:prstDash val="solid"/>
                      <a:round/>
                      <a:headEnd type="none" w="med" len="med"/>
                      <a:tailEnd type="none" w="med" len="med"/>
                    </a:lnT>
                    <a:lnB w="12700" cap="flat" cmpd="sng" algn="ctr">
                      <a:solidFill>
                        <a:srgbClr val="003C69"/>
                      </a:solidFill>
                      <a:prstDash val="solid"/>
                      <a:round/>
                      <a:headEnd type="none" w="med" len="med"/>
                      <a:tailEnd type="none" w="med" len="med"/>
                    </a:lnB>
                    <a:lnTlToBr>
                      <a:noFill/>
                    </a:lnTlToBr>
                    <a:lnBlToTr>
                      <a:noFill/>
                    </a:lnBlToTr>
                    <a:noFill/>
                  </a:tcPr>
                </a:tc>
              </a:tr>
              <a:tr h="6016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1500" b="1" i="0" u="none" strike="noStrike" cap="none" normalizeH="0" baseline="0" dirty="0" smtClean="0">
                          <a:ln>
                            <a:noFill/>
                          </a:ln>
                          <a:solidFill>
                            <a:srgbClr val="00ADD0"/>
                          </a:solidFill>
                          <a:effectLst/>
                          <a:latin typeface="Arial" charset="0"/>
                        </a:rPr>
                        <a:t>TOTAL</a:t>
                      </a:r>
                    </a:p>
                  </a:txBody>
                  <a:tcPr marT="45730" marB="45730" anchor="ctr" horzOverflow="overflow">
                    <a:lnL>
                      <a:noFill/>
                    </a:lnL>
                    <a:lnR w="12700" cap="flat" cmpd="sng" algn="ctr">
                      <a:solidFill>
                        <a:srgbClr val="003C69"/>
                      </a:solidFill>
                      <a:prstDash val="solid"/>
                      <a:round/>
                      <a:headEnd type="none" w="med" len="med"/>
                      <a:tailEnd type="none" w="med" len="med"/>
                    </a:lnR>
                    <a:lnT w="12700" cap="flat" cmpd="sng" algn="ctr">
                      <a:solidFill>
                        <a:srgbClr val="003C69"/>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cs-CZ" sz="1600" b="1" i="0" u="none" strike="noStrike" kern="1200" cap="none" normalizeH="0" baseline="0" dirty="0" smtClean="0">
                          <a:ln>
                            <a:noFill/>
                          </a:ln>
                          <a:solidFill>
                            <a:srgbClr val="003C69"/>
                          </a:solidFill>
                          <a:effectLst/>
                          <a:latin typeface="Arial" charset="0"/>
                          <a:ea typeface="+mn-ea"/>
                          <a:cs typeface="+mn-cs"/>
                        </a:rPr>
                        <a:t>17,140</a:t>
                      </a:r>
                      <a:endParaRPr kumimoji="0" lang="cs-CZ" sz="1600" b="1" i="0" u="none" strike="noStrike" kern="1200" cap="none" normalizeH="0" baseline="0" dirty="0">
                        <a:ln>
                          <a:noFill/>
                        </a:ln>
                        <a:solidFill>
                          <a:srgbClr val="003C69"/>
                        </a:solidFill>
                        <a:effectLst/>
                        <a:latin typeface="Arial" charset="0"/>
                        <a:ea typeface="+mn-ea"/>
                        <a:cs typeface="+mn-cs"/>
                      </a:endParaRPr>
                    </a:p>
                  </a:txBody>
                  <a:tcPr marL="44450" marR="44450" marT="0" marB="0" anchor="ctr">
                    <a:lnL w="12700" cap="flat" cmpd="sng" algn="ctr">
                      <a:solidFill>
                        <a:srgbClr val="003C69"/>
                      </a:solidFill>
                      <a:prstDash val="solid"/>
                      <a:round/>
                      <a:headEnd type="none" w="med" len="med"/>
                      <a:tailEnd type="none" w="med" len="med"/>
                    </a:lnL>
                    <a:lnR w="12700" cap="flat" cmpd="sng" algn="ctr">
                      <a:solidFill>
                        <a:srgbClr val="003C69"/>
                      </a:solidFill>
                      <a:prstDash val="solid"/>
                      <a:round/>
                      <a:headEnd type="none" w="med" len="med"/>
                      <a:tailEnd type="none" w="med" len="med"/>
                    </a:lnR>
                    <a:lnT w="12700" cap="flat" cmpd="sng" algn="ctr">
                      <a:solidFill>
                        <a:srgbClr val="003C69"/>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cs-CZ" sz="1600" b="1" i="0" u="none" strike="noStrike" kern="1200" cap="none" normalizeH="0" baseline="0" dirty="0" smtClean="0">
                          <a:ln>
                            <a:noFill/>
                          </a:ln>
                          <a:solidFill>
                            <a:srgbClr val="003C69"/>
                          </a:solidFill>
                          <a:effectLst/>
                          <a:latin typeface="Arial" charset="0"/>
                          <a:ea typeface="+mn-ea"/>
                          <a:cs typeface="+mn-cs"/>
                        </a:rPr>
                        <a:t>8,149</a:t>
                      </a:r>
                      <a:endParaRPr kumimoji="0" lang="cs-CZ" sz="1600" b="1" i="0" u="none" strike="noStrike" kern="1200" cap="none" normalizeH="0" baseline="0" dirty="0">
                        <a:ln>
                          <a:noFill/>
                        </a:ln>
                        <a:solidFill>
                          <a:srgbClr val="003C69"/>
                        </a:solidFill>
                        <a:effectLst/>
                        <a:latin typeface="Arial" charset="0"/>
                        <a:ea typeface="+mn-ea"/>
                        <a:cs typeface="+mn-cs"/>
                      </a:endParaRPr>
                    </a:p>
                  </a:txBody>
                  <a:tcPr marL="44450" marR="44450" marT="0" marB="0" anchor="ctr">
                    <a:lnL w="12700" cap="flat" cmpd="sng" algn="ctr">
                      <a:solidFill>
                        <a:srgbClr val="003C69"/>
                      </a:solidFill>
                      <a:prstDash val="solid"/>
                      <a:round/>
                      <a:headEnd type="none" w="med" len="med"/>
                      <a:tailEnd type="none" w="med" len="med"/>
                    </a:lnL>
                    <a:lnR w="12700" cap="flat" cmpd="sng" algn="ctr">
                      <a:solidFill>
                        <a:srgbClr val="003C69"/>
                      </a:solidFill>
                      <a:prstDash val="solid"/>
                      <a:round/>
                      <a:headEnd type="none" w="med" len="med"/>
                      <a:tailEnd type="none" w="med" len="med"/>
                    </a:lnR>
                    <a:lnT w="12700" cap="flat" cmpd="sng" algn="ctr">
                      <a:solidFill>
                        <a:srgbClr val="003C69"/>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cs-CZ" sz="1600" b="1" i="0" u="none" strike="noStrike" kern="1200" cap="none" normalizeH="0" baseline="0" dirty="0" smtClean="0">
                          <a:ln>
                            <a:noFill/>
                          </a:ln>
                          <a:solidFill>
                            <a:srgbClr val="003C69"/>
                          </a:solidFill>
                          <a:effectLst/>
                          <a:latin typeface="Arial" charset="0"/>
                          <a:ea typeface="+mn-ea"/>
                          <a:cs typeface="+mn-cs"/>
                        </a:rPr>
                        <a:t>9,440</a:t>
                      </a:r>
                      <a:endParaRPr kumimoji="0" lang="cs-CZ" sz="1600" b="1" i="0" u="none" strike="noStrike" kern="1200" cap="none" normalizeH="0" baseline="0" dirty="0">
                        <a:ln>
                          <a:noFill/>
                        </a:ln>
                        <a:solidFill>
                          <a:srgbClr val="003C69"/>
                        </a:solidFill>
                        <a:effectLst/>
                        <a:latin typeface="Arial" charset="0"/>
                        <a:ea typeface="+mn-ea"/>
                        <a:cs typeface="+mn-cs"/>
                      </a:endParaRPr>
                    </a:p>
                  </a:txBody>
                  <a:tcPr marL="44450" marR="44450" marT="0" marB="0" anchor="ctr">
                    <a:lnL w="12700" cap="flat" cmpd="sng" algn="ctr">
                      <a:solidFill>
                        <a:srgbClr val="003C69"/>
                      </a:solidFill>
                      <a:prstDash val="solid"/>
                      <a:round/>
                      <a:headEnd type="none" w="med" len="med"/>
                      <a:tailEnd type="none" w="med" len="med"/>
                    </a:lnL>
                    <a:lnR>
                      <a:noFill/>
                    </a:lnR>
                    <a:lnT w="12700" cap="flat" cmpd="sng" algn="ctr">
                      <a:solidFill>
                        <a:srgbClr val="003C69"/>
                      </a:solidFill>
                      <a:prstDash val="solid"/>
                      <a:round/>
                      <a:headEnd type="none" w="med" len="med"/>
                      <a:tailEnd type="none" w="med" len="med"/>
                    </a:lnT>
                    <a:lnB>
                      <a:noFill/>
                    </a:lnB>
                    <a:lnTlToBr>
                      <a:noFill/>
                    </a:lnTlToBr>
                    <a:lnBlToTr>
                      <a:noFill/>
                    </a:lnBlToTr>
                    <a:noFill/>
                  </a:tcPr>
                </a:tc>
              </a:tr>
            </a:tbl>
          </a:graphicData>
        </a:graphic>
      </p:graphicFrame>
      <p:sp>
        <p:nvSpPr>
          <p:cNvPr id="28707" name="Text Box 41"/>
          <p:cNvSpPr txBox="1">
            <a:spLocks noChangeArrowheads="1"/>
          </p:cNvSpPr>
          <p:nvPr/>
        </p:nvSpPr>
        <p:spPr bwMode="auto">
          <a:xfrm>
            <a:off x="323850" y="692150"/>
            <a:ext cx="85693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en-US" sz="2000"/>
              <a:t>Investors in the Zone</a:t>
            </a:r>
            <a:r>
              <a:rPr lang="cs-CZ" sz="2000"/>
              <a:t> – </a:t>
            </a:r>
            <a:r>
              <a:rPr lang="en-US" sz="2000"/>
              <a:t>overview</a:t>
            </a:r>
            <a:endParaRPr lang="cs-CZ" sz="2000"/>
          </a:p>
        </p:txBody>
      </p:sp>
      <p:sp>
        <p:nvSpPr>
          <p:cNvPr id="6" name="Text Box 5"/>
          <p:cNvSpPr txBox="1">
            <a:spLocks noChangeArrowheads="1"/>
          </p:cNvSpPr>
          <p:nvPr/>
        </p:nvSpPr>
        <p:spPr bwMode="auto">
          <a:xfrm>
            <a:off x="210708" y="6383598"/>
            <a:ext cx="17575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0"/>
              </a:spcBef>
            </a:pPr>
            <a:r>
              <a:rPr lang="cs-CZ" sz="1400" dirty="0"/>
              <a:t>www.ostrava.cz</a:t>
            </a:r>
          </a:p>
        </p:txBody>
      </p:sp>
      <p:pic>
        <p:nvPicPr>
          <p:cNvPr id="9" name="Picture 3" descr="Ostrava_l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31153" y="6406594"/>
            <a:ext cx="2160000" cy="26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ChangeArrowheads="1"/>
          </p:cNvSpPr>
          <p:nvPr/>
        </p:nvSpPr>
        <p:spPr bwMode="auto">
          <a:xfrm>
            <a:off x="358775" y="274638"/>
            <a:ext cx="84264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spcBef>
                <a:spcPct val="0"/>
              </a:spcBef>
            </a:pPr>
            <a:endParaRPr lang="cs-CZ" sz="4000" b="0">
              <a:solidFill>
                <a:schemeClr val="tx2"/>
              </a:solidFill>
            </a:endParaRPr>
          </a:p>
        </p:txBody>
      </p:sp>
      <p:sp>
        <p:nvSpPr>
          <p:cNvPr id="27652" name="Text Box 4"/>
          <p:cNvSpPr txBox="1">
            <a:spLocks noChangeArrowheads="1"/>
          </p:cNvSpPr>
          <p:nvPr/>
        </p:nvSpPr>
        <p:spPr bwMode="auto">
          <a:xfrm>
            <a:off x="411163" y="19827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342900" indent="-342900"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20000"/>
              </a:spcBef>
            </a:pPr>
            <a:endParaRPr lang="cs-CZ" sz="2000" b="0">
              <a:solidFill>
                <a:srgbClr val="003C69"/>
              </a:solidFill>
            </a:endParaRPr>
          </a:p>
        </p:txBody>
      </p:sp>
      <p:sp>
        <p:nvSpPr>
          <p:cNvPr id="27653" name="Text Box 5"/>
          <p:cNvSpPr txBox="1">
            <a:spLocks noChangeArrowheads="1"/>
          </p:cNvSpPr>
          <p:nvPr/>
        </p:nvSpPr>
        <p:spPr bwMode="auto">
          <a:xfrm>
            <a:off x="179512" y="1528423"/>
            <a:ext cx="8424862" cy="485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85738" indent="-185738"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endParaRPr lang="cs-CZ" sz="2400" dirty="0" smtClean="0"/>
          </a:p>
          <a:p>
            <a:pPr eaLnBrk="1" hangingPunct="1"/>
            <a:r>
              <a:rPr lang="cs-CZ" sz="2400" dirty="0" smtClean="0"/>
              <a:t>Hyundai Nošovice</a:t>
            </a:r>
          </a:p>
          <a:p>
            <a:pPr eaLnBrk="1" hangingPunct="1"/>
            <a:r>
              <a:rPr lang="cs-CZ" sz="1400" dirty="0" smtClean="0"/>
              <a:t>- 30 km </a:t>
            </a:r>
            <a:r>
              <a:rPr lang="cs-CZ" sz="1400" dirty="0" err="1" smtClean="0"/>
              <a:t>from</a:t>
            </a:r>
            <a:r>
              <a:rPr lang="cs-CZ" sz="1400" dirty="0" smtClean="0"/>
              <a:t> Ostrava</a:t>
            </a:r>
            <a:endParaRPr lang="cs-CZ" sz="1400" dirty="0"/>
          </a:p>
          <a:p>
            <a:pPr eaLnBrk="1" hangingPunct="1"/>
            <a:endParaRPr lang="cs-CZ" sz="1000" dirty="0"/>
          </a:p>
          <a:p>
            <a:pPr eaLnBrk="1" hangingPunct="1">
              <a:spcBef>
                <a:spcPct val="30000"/>
              </a:spcBef>
              <a:buClr>
                <a:srgbClr val="00ADD0"/>
              </a:buClr>
              <a:buFontTx/>
              <a:buChar char="•"/>
            </a:pPr>
            <a:r>
              <a:rPr lang="en-US" sz="1500" dirty="0">
                <a:solidFill>
                  <a:srgbClr val="003C69"/>
                </a:solidFill>
              </a:rPr>
              <a:t>Industrial zone</a:t>
            </a:r>
            <a:r>
              <a:rPr lang="en-US" sz="1500" dirty="0" smtClean="0">
                <a:solidFill>
                  <a:srgbClr val="003C69"/>
                </a:solidFill>
              </a:rPr>
              <a:t>:</a:t>
            </a:r>
            <a:r>
              <a:rPr lang="cs-CZ" sz="1500" dirty="0">
                <a:solidFill>
                  <a:srgbClr val="003C69"/>
                </a:solidFill>
              </a:rPr>
              <a:t>	 </a:t>
            </a:r>
            <a:r>
              <a:rPr lang="cs-CZ" sz="1500" dirty="0" smtClean="0">
                <a:solidFill>
                  <a:srgbClr val="003C69"/>
                </a:solidFill>
              </a:rPr>
              <a:t>    </a:t>
            </a:r>
            <a:r>
              <a:rPr lang="cs-CZ" sz="1500" b="0" dirty="0" smtClean="0">
                <a:solidFill>
                  <a:srgbClr val="003C69"/>
                </a:solidFill>
              </a:rPr>
              <a:t>200</a:t>
            </a:r>
            <a:r>
              <a:rPr lang="en-GB" sz="1500" b="0" dirty="0" smtClean="0">
                <a:solidFill>
                  <a:srgbClr val="003C69"/>
                </a:solidFill>
              </a:rPr>
              <a:t> </a:t>
            </a:r>
            <a:r>
              <a:rPr lang="en-GB" sz="1500" b="0" dirty="0">
                <a:solidFill>
                  <a:srgbClr val="003C69"/>
                </a:solidFill>
              </a:rPr>
              <a:t>ha</a:t>
            </a:r>
          </a:p>
          <a:p>
            <a:pPr eaLnBrk="1" hangingPunct="1">
              <a:spcBef>
                <a:spcPct val="30000"/>
              </a:spcBef>
              <a:buClr>
                <a:srgbClr val="00ADD0"/>
              </a:buClr>
              <a:buFontTx/>
              <a:buChar char="•"/>
            </a:pPr>
            <a:r>
              <a:rPr lang="en-US" sz="1500" dirty="0">
                <a:solidFill>
                  <a:srgbClr val="003C69"/>
                </a:solidFill>
              </a:rPr>
              <a:t>Total investment</a:t>
            </a:r>
            <a:r>
              <a:rPr lang="cs-CZ" sz="1500" dirty="0" smtClean="0">
                <a:solidFill>
                  <a:srgbClr val="003C69"/>
                </a:solidFill>
              </a:rPr>
              <a:t>: 	     </a:t>
            </a:r>
            <a:r>
              <a:rPr lang="cs-CZ" sz="1500" b="0" dirty="0" smtClean="0">
                <a:solidFill>
                  <a:srgbClr val="003C69"/>
                </a:solidFill>
              </a:rPr>
              <a:t>1.12 </a:t>
            </a:r>
            <a:r>
              <a:rPr lang="cs-CZ" sz="1500" b="0" dirty="0" err="1" smtClean="0">
                <a:solidFill>
                  <a:srgbClr val="003C69"/>
                </a:solidFill>
              </a:rPr>
              <a:t>billion</a:t>
            </a:r>
            <a:r>
              <a:rPr lang="cs-CZ" sz="1500" b="0" dirty="0" smtClean="0">
                <a:solidFill>
                  <a:srgbClr val="003C69"/>
                </a:solidFill>
              </a:rPr>
              <a:t> </a:t>
            </a:r>
            <a:r>
              <a:rPr lang="cs-CZ" sz="1500" b="0" dirty="0">
                <a:solidFill>
                  <a:srgbClr val="003C69"/>
                </a:solidFill>
              </a:rPr>
              <a:t>EUR</a:t>
            </a:r>
            <a:r>
              <a:rPr lang="cs-CZ" sz="1500" dirty="0">
                <a:solidFill>
                  <a:srgbClr val="003C69"/>
                </a:solidFill>
              </a:rPr>
              <a:t>		</a:t>
            </a:r>
            <a:endParaRPr lang="cs-CZ" sz="1500" b="0" dirty="0" smtClean="0">
              <a:solidFill>
                <a:srgbClr val="003C69"/>
              </a:solidFill>
            </a:endParaRPr>
          </a:p>
          <a:p>
            <a:pPr eaLnBrk="1" hangingPunct="1">
              <a:spcBef>
                <a:spcPct val="30000"/>
              </a:spcBef>
              <a:buClr>
                <a:srgbClr val="00ADD0"/>
              </a:buClr>
            </a:pPr>
            <a:endParaRPr lang="cs-CZ" sz="1500" b="0" dirty="0" smtClean="0">
              <a:solidFill>
                <a:srgbClr val="003C69"/>
              </a:solidFill>
            </a:endParaRPr>
          </a:p>
          <a:p>
            <a:pPr marL="285750" indent="-285750">
              <a:spcBef>
                <a:spcPts val="0"/>
              </a:spcBef>
              <a:spcAft>
                <a:spcPts val="1200"/>
              </a:spcAft>
              <a:buFont typeface="Arial" pitchFamily="34" charset="0"/>
              <a:buChar char="•"/>
            </a:pPr>
            <a:r>
              <a:rPr lang="cs-CZ" sz="1500" dirty="0" err="1" smtClean="0">
                <a:solidFill>
                  <a:srgbClr val="003C69"/>
                </a:solidFill>
              </a:rPr>
              <a:t>Strategic</a:t>
            </a:r>
            <a:r>
              <a:rPr lang="cs-CZ" sz="1500" dirty="0" smtClean="0">
                <a:solidFill>
                  <a:srgbClr val="003C69"/>
                </a:solidFill>
              </a:rPr>
              <a:t> investor: </a:t>
            </a:r>
            <a:r>
              <a:rPr lang="cs-CZ" sz="1500" b="0" dirty="0">
                <a:solidFill>
                  <a:srgbClr val="003C69"/>
                </a:solidFill>
              </a:rPr>
              <a:t>Hyundai Motor </a:t>
            </a:r>
            <a:r>
              <a:rPr lang="cs-CZ" sz="1500" b="0" dirty="0" err="1">
                <a:solidFill>
                  <a:srgbClr val="003C69"/>
                </a:solidFill>
              </a:rPr>
              <a:t>Manufacturing</a:t>
            </a:r>
            <a:r>
              <a:rPr lang="cs-CZ" sz="1500" b="0" dirty="0">
                <a:solidFill>
                  <a:srgbClr val="003C69"/>
                </a:solidFill>
              </a:rPr>
              <a:t> </a:t>
            </a:r>
            <a:r>
              <a:rPr lang="cs-CZ" sz="1500" b="0" dirty="0" smtClean="0">
                <a:solidFill>
                  <a:srgbClr val="003C69"/>
                </a:solidFill>
              </a:rPr>
              <a:t>Czech</a:t>
            </a:r>
          </a:p>
          <a:p>
            <a:pPr marL="285750" lvl="0" indent="-285750">
              <a:spcBef>
                <a:spcPts val="0"/>
              </a:spcBef>
              <a:spcAft>
                <a:spcPts val="1200"/>
              </a:spcAft>
              <a:buFont typeface="Arial" pitchFamily="34" charset="0"/>
              <a:buChar char="•"/>
            </a:pPr>
            <a:r>
              <a:rPr lang="en-US" sz="1500" dirty="0" smtClean="0">
                <a:solidFill>
                  <a:srgbClr val="003C69"/>
                </a:solidFill>
              </a:rPr>
              <a:t>Established</a:t>
            </a:r>
            <a:r>
              <a:rPr lang="cs-CZ" sz="1500" dirty="0" smtClean="0">
                <a:solidFill>
                  <a:srgbClr val="003C69"/>
                </a:solidFill>
              </a:rPr>
              <a:t>:</a:t>
            </a:r>
            <a:r>
              <a:rPr lang="en-US" sz="1500" b="0" dirty="0" smtClean="0">
                <a:solidFill>
                  <a:srgbClr val="003C69"/>
                </a:solidFill>
              </a:rPr>
              <a:t> </a:t>
            </a:r>
            <a:r>
              <a:rPr lang="cs-CZ" sz="1500" b="0" dirty="0" smtClean="0">
                <a:solidFill>
                  <a:srgbClr val="003C69"/>
                </a:solidFill>
              </a:rPr>
              <a:t>7</a:t>
            </a:r>
            <a:r>
              <a:rPr lang="cs-CZ" sz="1500" b="0" dirty="0">
                <a:solidFill>
                  <a:srgbClr val="003C69"/>
                </a:solidFill>
              </a:rPr>
              <a:t>. 7. 2006</a:t>
            </a:r>
          </a:p>
          <a:p>
            <a:pPr marL="285750" lvl="0" indent="-285750">
              <a:spcBef>
                <a:spcPts val="0"/>
              </a:spcBef>
              <a:buFont typeface="Arial" pitchFamily="34" charset="0"/>
              <a:buChar char="•"/>
            </a:pPr>
            <a:r>
              <a:rPr lang="en-US" sz="1500" b="0" dirty="0" smtClean="0">
                <a:solidFill>
                  <a:srgbClr val="003C69"/>
                </a:solidFill>
              </a:rPr>
              <a:t>The </a:t>
            </a:r>
            <a:r>
              <a:rPr lang="en-US" sz="1500" b="0" dirty="0">
                <a:solidFill>
                  <a:srgbClr val="003C69"/>
                </a:solidFill>
              </a:rPr>
              <a:t>Hyundai investment is </a:t>
            </a:r>
            <a:r>
              <a:rPr lang="en-US" sz="1500" dirty="0">
                <a:solidFill>
                  <a:srgbClr val="003C69"/>
                </a:solidFill>
              </a:rPr>
              <a:t>the largest industrial investment in the Moravian-Silesian Region </a:t>
            </a:r>
            <a:r>
              <a:rPr lang="en-US" sz="1500" b="0" dirty="0">
                <a:solidFill>
                  <a:srgbClr val="003C69"/>
                </a:solidFill>
              </a:rPr>
              <a:t>since 1989, both in financial terms and in terms of new jobs created → major boost to the Region’s economic development.</a:t>
            </a:r>
            <a:endParaRPr lang="cs-CZ" sz="1500" b="0" dirty="0">
              <a:solidFill>
                <a:srgbClr val="003C69"/>
              </a:solidFill>
            </a:endParaRPr>
          </a:p>
          <a:p>
            <a:pPr marL="285750" indent="-285750">
              <a:spcBef>
                <a:spcPts val="0"/>
              </a:spcBef>
              <a:buFont typeface="Arial" pitchFamily="34" charset="0"/>
              <a:buChar char="•"/>
            </a:pPr>
            <a:endParaRPr lang="pl-PL" sz="1500" b="0" dirty="0" smtClean="0">
              <a:solidFill>
                <a:srgbClr val="003C69"/>
              </a:solidFill>
            </a:endParaRPr>
          </a:p>
          <a:p>
            <a:pPr marL="285750" lvl="0" indent="-285750">
              <a:spcBef>
                <a:spcPts val="0"/>
              </a:spcBef>
              <a:buFont typeface="Arial" pitchFamily="34" charset="0"/>
              <a:buChar char="•"/>
            </a:pPr>
            <a:r>
              <a:rPr lang="en-US" sz="1500" dirty="0" smtClean="0">
                <a:solidFill>
                  <a:srgbClr val="003C69"/>
                </a:solidFill>
              </a:rPr>
              <a:t>Production </a:t>
            </a:r>
            <a:r>
              <a:rPr lang="en-US" sz="1500" dirty="0">
                <a:solidFill>
                  <a:srgbClr val="003C69"/>
                </a:solidFill>
              </a:rPr>
              <a:t>capacity: </a:t>
            </a:r>
            <a:r>
              <a:rPr lang="cs-CZ" sz="1500" b="0" dirty="0" smtClean="0">
                <a:solidFill>
                  <a:srgbClr val="003C69"/>
                </a:solidFill>
              </a:rPr>
              <a:t>356,700</a:t>
            </a:r>
            <a:r>
              <a:rPr lang="en-US" sz="1500" b="0" dirty="0" smtClean="0">
                <a:solidFill>
                  <a:srgbClr val="003C69"/>
                </a:solidFill>
              </a:rPr>
              <a:t> </a:t>
            </a:r>
            <a:r>
              <a:rPr lang="en-US" sz="1500" b="0" dirty="0">
                <a:solidFill>
                  <a:srgbClr val="003C69"/>
                </a:solidFill>
              </a:rPr>
              <a:t>vehicles </a:t>
            </a:r>
            <a:r>
              <a:rPr lang="cs-CZ" sz="1500" b="0" dirty="0" smtClean="0">
                <a:solidFill>
                  <a:srgbClr val="003C69"/>
                </a:solidFill>
              </a:rPr>
              <a:t>in 2017</a:t>
            </a:r>
            <a:endParaRPr lang="cs-CZ" sz="1500" b="0" dirty="0">
              <a:solidFill>
                <a:srgbClr val="003C69"/>
              </a:solidFill>
            </a:endParaRPr>
          </a:p>
          <a:p>
            <a:pPr marL="285750" indent="-285750">
              <a:spcBef>
                <a:spcPts val="0"/>
              </a:spcBef>
              <a:buFont typeface="Arial" pitchFamily="34" charset="0"/>
              <a:buChar char="•"/>
            </a:pPr>
            <a:endParaRPr lang="pl-PL" sz="1500" b="0" dirty="0" smtClean="0">
              <a:solidFill>
                <a:srgbClr val="003C69"/>
              </a:solidFill>
            </a:endParaRPr>
          </a:p>
          <a:p>
            <a:pPr marL="285750" indent="-285750">
              <a:spcBef>
                <a:spcPts val="0"/>
              </a:spcBef>
              <a:spcAft>
                <a:spcPts val="840"/>
              </a:spcAft>
              <a:buFont typeface="Arial" pitchFamily="34" charset="0"/>
              <a:buChar char="•"/>
            </a:pPr>
            <a:r>
              <a:rPr lang="en-US" sz="1500" dirty="0" smtClean="0">
                <a:solidFill>
                  <a:srgbClr val="003C69"/>
                </a:solidFill>
              </a:rPr>
              <a:t>Number </a:t>
            </a:r>
            <a:r>
              <a:rPr lang="en-US" sz="1500" dirty="0">
                <a:solidFill>
                  <a:srgbClr val="003C69"/>
                </a:solidFill>
              </a:rPr>
              <a:t>of employees</a:t>
            </a:r>
            <a:r>
              <a:rPr lang="cs-CZ" sz="1500" dirty="0" smtClean="0">
                <a:solidFill>
                  <a:srgbClr val="003C69"/>
                </a:solidFill>
              </a:rPr>
              <a:t>: </a:t>
            </a:r>
            <a:r>
              <a:rPr lang="cs-CZ" sz="1500" b="0" dirty="0" smtClean="0">
                <a:solidFill>
                  <a:srgbClr val="003C69"/>
                </a:solidFill>
              </a:rPr>
              <a:t>3,300 (2017)</a:t>
            </a:r>
            <a:endParaRPr lang="cs-CZ" sz="1500" b="0" dirty="0">
              <a:solidFill>
                <a:srgbClr val="003C69"/>
              </a:solidFill>
            </a:endParaRPr>
          </a:p>
        </p:txBody>
      </p:sp>
      <p:sp>
        <p:nvSpPr>
          <p:cNvPr id="27654" name="Text Box 6"/>
          <p:cNvSpPr txBox="1">
            <a:spLocks noChangeArrowheads="1"/>
          </p:cNvSpPr>
          <p:nvPr/>
        </p:nvSpPr>
        <p:spPr bwMode="auto">
          <a:xfrm>
            <a:off x="179513" y="260350"/>
            <a:ext cx="464448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en-US" sz="3600" dirty="0"/>
              <a:t>Strategic investor </a:t>
            </a:r>
            <a:r>
              <a:rPr lang="cs-CZ" sz="3600" dirty="0"/>
              <a:t> </a:t>
            </a:r>
            <a:r>
              <a:rPr lang="en-US" sz="3600" dirty="0"/>
              <a:t>in the </a:t>
            </a:r>
            <a:r>
              <a:rPr lang="en-US" sz="3600" dirty="0" smtClean="0"/>
              <a:t>Region</a:t>
            </a:r>
            <a:endParaRPr lang="cs-CZ" sz="3600" dirty="0"/>
          </a:p>
        </p:txBody>
      </p:sp>
      <p:pic>
        <p:nvPicPr>
          <p:cNvPr id="30722" name="Picture 2" descr="C:\oer34 - dokumenty\REAL ESTATE REPORT\Projekty + vizualizace RER\Průmyslové zóny + logistika\Nošovice\nosovic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24000" y="0"/>
            <a:ext cx="4320000" cy="2870250"/>
          </a:xfrm>
          <a:prstGeom prst="rect">
            <a:avLst/>
          </a:prstGeom>
          <a:noFill/>
          <a:extLst>
            <a:ext uri="{909E8E84-426E-40DD-AFC4-6F175D3DCCD1}">
              <a14:hiddenFill xmlns:a14="http://schemas.microsoft.com/office/drawing/2010/main">
                <a:solidFill>
                  <a:srgbClr val="FFFFFF"/>
                </a:solidFill>
              </a14:hiddenFill>
            </a:ext>
          </a:extLst>
        </p:spPr>
      </p:pic>
      <p:pic>
        <p:nvPicPr>
          <p:cNvPr id="30723" name="Picture 3" descr="C:\Users\novotnaan\Desktop\hyundai-logo-malaysi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96" y="5275184"/>
            <a:ext cx="2035715" cy="1080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5"/>
          <p:cNvSpPr txBox="1">
            <a:spLocks noChangeArrowheads="1"/>
          </p:cNvSpPr>
          <p:nvPr/>
        </p:nvSpPr>
        <p:spPr bwMode="auto">
          <a:xfrm>
            <a:off x="210708" y="6383598"/>
            <a:ext cx="17575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0"/>
              </a:spcBef>
            </a:pPr>
            <a:r>
              <a:rPr lang="cs-CZ" sz="1400" dirty="0"/>
              <a:t>www.ostrava.cz</a:t>
            </a:r>
          </a:p>
        </p:txBody>
      </p:sp>
    </p:spTree>
    <p:extLst>
      <p:ext uri="{BB962C8B-B14F-4D97-AF65-F5344CB8AC3E}">
        <p14:creationId xmlns:p14="http://schemas.microsoft.com/office/powerpoint/2010/main" val="2241359701"/>
      </p:ext>
    </p:extLst>
  </p:cSld>
  <p:clrMapOvr>
    <a:masterClrMapping/>
  </p:clrMapOvr>
  <p:transition spd="slow">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a:spLocks noChangeArrowheads="1"/>
          </p:cNvSpPr>
          <p:nvPr/>
        </p:nvSpPr>
        <p:spPr bwMode="auto">
          <a:xfrm>
            <a:off x="250007" y="1610012"/>
            <a:ext cx="4466010" cy="3835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2800">
                <a:solidFill>
                  <a:schemeClr val="tx1"/>
                </a:solidFill>
                <a:latin typeface="Arial" charset="0"/>
              </a:defRPr>
            </a:lvl1pPr>
            <a:lvl2pPr marL="742950" indent="-285750">
              <a:spcBef>
                <a:spcPct val="20000"/>
              </a:spcBef>
              <a:buChar char="–"/>
              <a:defRPr sz="2400">
                <a:solidFill>
                  <a:schemeClr val="tx1"/>
                </a:solidFill>
                <a:latin typeface="Arial" charset="0"/>
              </a:defRPr>
            </a:lvl2pPr>
            <a:lvl3pPr marL="1143000" indent="-228600">
              <a:spcBef>
                <a:spcPct val="20000"/>
              </a:spcBef>
              <a:buChar char="•"/>
              <a:defRPr sz="2000">
                <a:solidFill>
                  <a:schemeClr val="tx1"/>
                </a:solidFill>
                <a:latin typeface="Arial" charset="0"/>
              </a:defRPr>
            </a:lvl3pPr>
            <a:lvl4pPr marL="1600200" indent="-228600">
              <a:spcBef>
                <a:spcPct val="20000"/>
              </a:spcBef>
              <a:buChar char="–"/>
              <a:defRPr>
                <a:solidFill>
                  <a:schemeClr val="tx1"/>
                </a:solidFill>
                <a:latin typeface="Arial" charset="0"/>
              </a:defRPr>
            </a:lvl4pPr>
            <a:lvl5pPr marL="2057400" indent="-228600">
              <a:spcBef>
                <a:spcPct val="20000"/>
              </a:spcBef>
              <a:buChar char="»"/>
              <a:defRPr>
                <a:solidFill>
                  <a:schemeClr val="tx1"/>
                </a:solidFill>
                <a:latin typeface="Arial" charset="0"/>
              </a:defRPr>
            </a:lvl5pPr>
            <a:lvl6pPr marL="2514600" indent="-228600" fontAlgn="base">
              <a:spcBef>
                <a:spcPct val="20000"/>
              </a:spcBef>
              <a:spcAft>
                <a:spcPct val="0"/>
              </a:spcAft>
              <a:buChar char="»"/>
              <a:defRPr>
                <a:solidFill>
                  <a:schemeClr val="tx1"/>
                </a:solidFill>
                <a:latin typeface="Arial" charset="0"/>
              </a:defRPr>
            </a:lvl6pPr>
            <a:lvl7pPr marL="2971800" indent="-228600" fontAlgn="base">
              <a:spcBef>
                <a:spcPct val="20000"/>
              </a:spcBef>
              <a:spcAft>
                <a:spcPct val="0"/>
              </a:spcAft>
              <a:buChar char="»"/>
              <a:defRPr>
                <a:solidFill>
                  <a:schemeClr val="tx1"/>
                </a:solidFill>
                <a:latin typeface="Arial" charset="0"/>
              </a:defRPr>
            </a:lvl7pPr>
            <a:lvl8pPr marL="3429000" indent="-228600" fontAlgn="base">
              <a:spcBef>
                <a:spcPct val="20000"/>
              </a:spcBef>
              <a:spcAft>
                <a:spcPct val="0"/>
              </a:spcAft>
              <a:buChar char="»"/>
              <a:defRPr>
                <a:solidFill>
                  <a:schemeClr val="tx1"/>
                </a:solidFill>
                <a:latin typeface="Arial" charset="0"/>
              </a:defRPr>
            </a:lvl8pPr>
            <a:lvl9pPr marL="3886200" indent="-228600" fontAlgn="base">
              <a:spcBef>
                <a:spcPct val="20000"/>
              </a:spcBef>
              <a:spcAft>
                <a:spcPct val="0"/>
              </a:spcAft>
              <a:buChar char="»"/>
              <a:defRPr>
                <a:solidFill>
                  <a:schemeClr val="tx1"/>
                </a:solidFill>
                <a:latin typeface="Arial" charset="0"/>
              </a:defRPr>
            </a:lvl9pPr>
          </a:lstStyle>
          <a:p>
            <a:pPr>
              <a:spcBef>
                <a:spcPts val="1000"/>
              </a:spcBef>
              <a:buClr>
                <a:srgbClr val="00ADD0"/>
              </a:buClr>
            </a:pPr>
            <a:r>
              <a:rPr lang="cs-CZ" sz="1700" dirty="0">
                <a:solidFill>
                  <a:srgbClr val="003C69"/>
                </a:solidFill>
              </a:rPr>
              <a:t>P</a:t>
            </a:r>
            <a:r>
              <a:rPr lang="en-US" sz="1700" dirty="0" err="1" smtClean="0">
                <a:solidFill>
                  <a:srgbClr val="003C69"/>
                </a:solidFill>
              </a:rPr>
              <a:t>roducing</a:t>
            </a:r>
            <a:r>
              <a:rPr lang="en-US" sz="1700" dirty="0" smtClean="0">
                <a:solidFill>
                  <a:srgbClr val="003C69"/>
                </a:solidFill>
              </a:rPr>
              <a:t> </a:t>
            </a:r>
            <a:r>
              <a:rPr lang="en-US" sz="1700" dirty="0">
                <a:solidFill>
                  <a:srgbClr val="003C69"/>
                </a:solidFill>
              </a:rPr>
              <a:t>more than </a:t>
            </a:r>
            <a:r>
              <a:rPr lang="cs-CZ" sz="1700" smtClean="0">
                <a:solidFill>
                  <a:srgbClr val="003C69"/>
                </a:solidFill>
              </a:rPr>
              <a:t>3,190</a:t>
            </a:r>
            <a:r>
              <a:rPr lang="en-US" sz="1700" smtClean="0">
                <a:solidFill>
                  <a:srgbClr val="003C69"/>
                </a:solidFill>
              </a:rPr>
              <a:t> </a:t>
            </a:r>
            <a:r>
              <a:rPr lang="en-US" sz="1700" dirty="0">
                <a:solidFill>
                  <a:srgbClr val="003C69"/>
                </a:solidFill>
              </a:rPr>
              <a:t>cars a day</a:t>
            </a:r>
          </a:p>
          <a:p>
            <a:pPr>
              <a:spcBef>
                <a:spcPts val="1000"/>
              </a:spcBef>
              <a:buClr>
                <a:srgbClr val="00ADD0"/>
              </a:buClr>
            </a:pPr>
            <a:r>
              <a:rPr lang="en-US" sz="1700" dirty="0">
                <a:solidFill>
                  <a:srgbClr val="003C69"/>
                </a:solidFill>
              </a:rPr>
              <a:t>Hyundai, Kia, Fiat and Opel within a 100 km radius</a:t>
            </a:r>
            <a:r>
              <a:rPr lang="cs-CZ" sz="1700" dirty="0">
                <a:solidFill>
                  <a:srgbClr val="003C69"/>
                </a:solidFill>
              </a:rPr>
              <a:t> </a:t>
            </a:r>
            <a:r>
              <a:rPr lang="cs-CZ" sz="1700" dirty="0" err="1">
                <a:solidFill>
                  <a:srgbClr val="003C69"/>
                </a:solidFill>
              </a:rPr>
              <a:t>of</a:t>
            </a:r>
            <a:r>
              <a:rPr lang="cs-CZ" sz="1700" dirty="0">
                <a:solidFill>
                  <a:srgbClr val="003C69"/>
                </a:solidFill>
              </a:rPr>
              <a:t> Ostrava</a:t>
            </a:r>
          </a:p>
          <a:p>
            <a:pPr>
              <a:spcBef>
                <a:spcPts val="1000"/>
              </a:spcBef>
              <a:buClr>
                <a:srgbClr val="00ADD0"/>
              </a:buClr>
            </a:pPr>
            <a:r>
              <a:rPr lang="en-US" sz="1700" dirty="0" smtClean="0">
                <a:solidFill>
                  <a:srgbClr val="003C69"/>
                </a:solidFill>
              </a:rPr>
              <a:t>2</a:t>
            </a:r>
            <a:r>
              <a:rPr lang="cs-CZ" sz="1700" dirty="0" smtClean="0">
                <a:solidFill>
                  <a:srgbClr val="003C69"/>
                </a:solidFill>
              </a:rPr>
              <a:t>7,796</a:t>
            </a:r>
            <a:r>
              <a:rPr lang="en-US" sz="1700" dirty="0" smtClean="0">
                <a:solidFill>
                  <a:srgbClr val="003C69"/>
                </a:solidFill>
              </a:rPr>
              <a:t> </a:t>
            </a:r>
            <a:r>
              <a:rPr lang="en-US" sz="1700" dirty="0">
                <a:solidFill>
                  <a:srgbClr val="003C69"/>
                </a:solidFill>
              </a:rPr>
              <a:t>automotive industry jobs in the </a:t>
            </a:r>
            <a:r>
              <a:rPr lang="cs-CZ" sz="1700" dirty="0">
                <a:solidFill>
                  <a:srgbClr val="003C69"/>
                </a:solidFill>
              </a:rPr>
              <a:t>R</a:t>
            </a:r>
            <a:r>
              <a:rPr lang="en-US" sz="1700" dirty="0" err="1">
                <a:solidFill>
                  <a:srgbClr val="003C69"/>
                </a:solidFill>
              </a:rPr>
              <a:t>egion</a:t>
            </a:r>
            <a:endParaRPr lang="cs-CZ" sz="1700" dirty="0">
              <a:solidFill>
                <a:srgbClr val="003C69"/>
              </a:solidFill>
            </a:endParaRPr>
          </a:p>
          <a:p>
            <a:pPr>
              <a:spcBef>
                <a:spcPts val="1000"/>
              </a:spcBef>
              <a:buClr>
                <a:srgbClr val="00ADD0"/>
              </a:buClr>
            </a:pPr>
            <a:r>
              <a:rPr lang="en-US" sz="1700" dirty="0" err="1" smtClean="0">
                <a:solidFill>
                  <a:srgbClr val="003C69"/>
                </a:solidFill>
              </a:rPr>
              <a:t>Subsupliers</a:t>
            </a:r>
            <a:r>
              <a:rPr lang="en-US" sz="1700" dirty="0">
                <a:solidFill>
                  <a:srgbClr val="003C69"/>
                </a:solidFill>
              </a:rPr>
              <a:t>: </a:t>
            </a:r>
            <a:r>
              <a:rPr lang="en-US" sz="1700" dirty="0" err="1">
                <a:solidFill>
                  <a:srgbClr val="003C69"/>
                </a:solidFill>
              </a:rPr>
              <a:t>Mobis</a:t>
            </a:r>
            <a:r>
              <a:rPr lang="en-US" sz="1700" dirty="0">
                <a:solidFill>
                  <a:srgbClr val="003C69"/>
                </a:solidFill>
              </a:rPr>
              <a:t>, </a:t>
            </a:r>
            <a:r>
              <a:rPr lang="en-US" sz="1700" dirty="0" err="1">
                <a:solidFill>
                  <a:srgbClr val="003C69"/>
                </a:solidFill>
              </a:rPr>
              <a:t>Plakor</a:t>
            </a:r>
            <a:r>
              <a:rPr lang="en-US" sz="1700" dirty="0">
                <a:solidFill>
                  <a:srgbClr val="003C69"/>
                </a:solidFill>
              </a:rPr>
              <a:t>, </a:t>
            </a:r>
            <a:r>
              <a:rPr lang="en-US" sz="1700" dirty="0" err="1">
                <a:solidFill>
                  <a:srgbClr val="003C69"/>
                </a:solidFill>
              </a:rPr>
              <a:t>Mahle</a:t>
            </a:r>
            <a:r>
              <a:rPr lang="en-US" sz="1700" dirty="0">
                <a:solidFill>
                  <a:srgbClr val="003C69"/>
                </a:solidFill>
              </a:rPr>
              <a:t> </a:t>
            </a:r>
            <a:r>
              <a:rPr lang="en-US" sz="1700" dirty="0" smtClean="0">
                <a:solidFill>
                  <a:srgbClr val="003C69"/>
                </a:solidFill>
              </a:rPr>
              <a:t>Behr</a:t>
            </a:r>
            <a:r>
              <a:rPr lang="cs-CZ" sz="1700" dirty="0" smtClean="0">
                <a:solidFill>
                  <a:srgbClr val="003C69"/>
                </a:solidFill>
              </a:rPr>
              <a:t>, </a:t>
            </a:r>
            <a:r>
              <a:rPr lang="cs-CZ" sz="1700" dirty="0" err="1" smtClean="0">
                <a:solidFill>
                  <a:srgbClr val="003C69"/>
                </a:solidFill>
              </a:rPr>
              <a:t>Cromodora</a:t>
            </a:r>
            <a:r>
              <a:rPr lang="cs-CZ" sz="1700" dirty="0" smtClean="0">
                <a:solidFill>
                  <a:srgbClr val="003C69"/>
                </a:solidFill>
              </a:rPr>
              <a:t> </a:t>
            </a:r>
            <a:r>
              <a:rPr lang="cs-CZ" sz="1700" dirty="0" err="1" smtClean="0">
                <a:solidFill>
                  <a:srgbClr val="003C69"/>
                </a:solidFill>
              </a:rPr>
              <a:t>wheels</a:t>
            </a:r>
            <a:r>
              <a:rPr lang="cs-CZ" sz="1700" dirty="0" smtClean="0">
                <a:solidFill>
                  <a:srgbClr val="003C69"/>
                </a:solidFill>
              </a:rPr>
              <a:t>, </a:t>
            </a:r>
            <a:r>
              <a:rPr lang="cs-CZ" sz="1700" dirty="0" err="1" smtClean="0">
                <a:solidFill>
                  <a:srgbClr val="003C69"/>
                </a:solidFill>
              </a:rPr>
              <a:t>Varroc</a:t>
            </a:r>
            <a:endParaRPr lang="cs-CZ" sz="1700" dirty="0" smtClean="0">
              <a:solidFill>
                <a:srgbClr val="003C69"/>
              </a:solidFill>
            </a:endParaRPr>
          </a:p>
          <a:p>
            <a:pPr>
              <a:spcBef>
                <a:spcPts val="1000"/>
              </a:spcBef>
              <a:buClr>
                <a:srgbClr val="00ADD0"/>
              </a:buClr>
            </a:pPr>
            <a:r>
              <a:rPr lang="cs-CZ" sz="1700" dirty="0" smtClean="0">
                <a:solidFill>
                  <a:srgbClr val="003C69"/>
                </a:solidFill>
              </a:rPr>
              <a:t>Ostrava </a:t>
            </a:r>
            <a:r>
              <a:rPr lang="cs-CZ" sz="1700" dirty="0" err="1" smtClean="0">
                <a:solidFill>
                  <a:srgbClr val="003C69"/>
                </a:solidFill>
              </a:rPr>
              <a:t>is</a:t>
            </a:r>
            <a:r>
              <a:rPr lang="cs-CZ" sz="1700" dirty="0" smtClean="0">
                <a:solidFill>
                  <a:srgbClr val="003C69"/>
                </a:solidFill>
              </a:rPr>
              <a:t> 30 min far </a:t>
            </a:r>
            <a:r>
              <a:rPr lang="cs-CZ" sz="1700" dirty="0" err="1" smtClean="0">
                <a:solidFill>
                  <a:srgbClr val="003C69"/>
                </a:solidFill>
              </a:rPr>
              <a:t>from</a:t>
            </a:r>
            <a:r>
              <a:rPr lang="cs-CZ" sz="1700" dirty="0" smtClean="0">
                <a:solidFill>
                  <a:srgbClr val="003C69"/>
                </a:solidFill>
              </a:rPr>
              <a:t> Nošovice, </a:t>
            </a:r>
            <a:r>
              <a:rPr lang="cs-CZ" sz="1700" dirty="0" err="1" smtClean="0">
                <a:solidFill>
                  <a:srgbClr val="003C69"/>
                </a:solidFill>
              </a:rPr>
              <a:t>site</a:t>
            </a:r>
            <a:r>
              <a:rPr lang="cs-CZ" sz="1700" dirty="0" smtClean="0">
                <a:solidFill>
                  <a:srgbClr val="003C69"/>
                </a:solidFill>
              </a:rPr>
              <a:t> </a:t>
            </a:r>
            <a:r>
              <a:rPr lang="cs-CZ" sz="1700" dirty="0" err="1" smtClean="0">
                <a:solidFill>
                  <a:srgbClr val="003C69"/>
                </a:solidFill>
              </a:rPr>
              <a:t>of</a:t>
            </a:r>
            <a:r>
              <a:rPr lang="cs-CZ" sz="1700" dirty="0" smtClean="0">
                <a:solidFill>
                  <a:srgbClr val="003C69"/>
                </a:solidFill>
              </a:rPr>
              <a:t> </a:t>
            </a:r>
            <a:r>
              <a:rPr lang="cs-CZ" sz="1700" dirty="0" err="1" smtClean="0">
                <a:solidFill>
                  <a:srgbClr val="003C69"/>
                </a:solidFill>
              </a:rPr>
              <a:t>the</a:t>
            </a:r>
            <a:r>
              <a:rPr lang="cs-CZ" sz="1700" dirty="0" smtClean="0">
                <a:solidFill>
                  <a:srgbClr val="003C69"/>
                </a:solidFill>
              </a:rPr>
              <a:t> </a:t>
            </a:r>
            <a:r>
              <a:rPr lang="cs-CZ" sz="1700" dirty="0" err="1" smtClean="0">
                <a:solidFill>
                  <a:srgbClr val="003C69"/>
                </a:solidFill>
              </a:rPr>
              <a:t>first</a:t>
            </a:r>
            <a:r>
              <a:rPr lang="cs-CZ" sz="1700" dirty="0" smtClean="0">
                <a:solidFill>
                  <a:srgbClr val="003C69"/>
                </a:solidFill>
              </a:rPr>
              <a:t> </a:t>
            </a:r>
            <a:r>
              <a:rPr lang="cs-CZ" sz="1700" dirty="0" err="1" smtClean="0">
                <a:solidFill>
                  <a:srgbClr val="003C69"/>
                </a:solidFill>
              </a:rPr>
              <a:t>European</a:t>
            </a:r>
            <a:r>
              <a:rPr lang="cs-CZ" sz="1700" dirty="0" smtClean="0">
                <a:solidFill>
                  <a:srgbClr val="003C69"/>
                </a:solidFill>
              </a:rPr>
              <a:t> Hyundai </a:t>
            </a:r>
            <a:r>
              <a:rPr lang="cs-CZ" sz="1700" dirty="0" err="1" smtClean="0">
                <a:solidFill>
                  <a:srgbClr val="003C69"/>
                </a:solidFill>
              </a:rPr>
              <a:t>factory</a:t>
            </a:r>
            <a:r>
              <a:rPr lang="cs-CZ" sz="1700" dirty="0" smtClean="0">
                <a:solidFill>
                  <a:srgbClr val="003C69"/>
                </a:solidFill>
              </a:rPr>
              <a:t> </a:t>
            </a:r>
            <a:endParaRPr lang="en-US" sz="1700" dirty="0">
              <a:solidFill>
                <a:srgbClr val="003C69"/>
              </a:solidFill>
            </a:endParaRPr>
          </a:p>
          <a:p>
            <a:pPr>
              <a:buClr>
                <a:srgbClr val="00ADD0"/>
              </a:buClr>
            </a:pPr>
            <a:endParaRPr lang="cs-CZ" sz="1800" dirty="0">
              <a:solidFill>
                <a:srgbClr val="003C69"/>
              </a:solidFill>
            </a:endParaRPr>
          </a:p>
        </p:txBody>
      </p:sp>
      <p:sp>
        <p:nvSpPr>
          <p:cNvPr id="2" name="Nadpis 1"/>
          <p:cNvSpPr>
            <a:spLocks noGrp="1"/>
          </p:cNvSpPr>
          <p:nvPr>
            <p:ph type="title"/>
          </p:nvPr>
        </p:nvSpPr>
        <p:spPr>
          <a:xfrm>
            <a:off x="261025" y="188640"/>
            <a:ext cx="8229600" cy="998984"/>
          </a:xfrm>
        </p:spPr>
        <p:txBody>
          <a:bodyPr/>
          <a:lstStyle/>
          <a:p>
            <a:pPr algn="l"/>
            <a:r>
              <a:rPr lang="cs-CZ" altLang="cs-CZ" sz="3600" b="1" dirty="0" err="1" smtClean="0">
                <a:solidFill>
                  <a:srgbClr val="00ADD0"/>
                </a:solidFill>
              </a:rPr>
              <a:t>An</a:t>
            </a:r>
            <a:r>
              <a:rPr lang="cs-CZ" altLang="cs-CZ" sz="3600" b="1" dirty="0" smtClean="0">
                <a:solidFill>
                  <a:srgbClr val="00ADD0"/>
                </a:solidFill>
              </a:rPr>
              <a:t> </a:t>
            </a:r>
            <a:r>
              <a:rPr lang="cs-CZ" altLang="cs-CZ" sz="3600" b="1" dirty="0" err="1">
                <a:solidFill>
                  <a:srgbClr val="00ADD0"/>
                </a:solidFill>
              </a:rPr>
              <a:t>automotive</a:t>
            </a:r>
            <a:r>
              <a:rPr lang="cs-CZ" altLang="cs-CZ" sz="3600" b="1" dirty="0">
                <a:solidFill>
                  <a:srgbClr val="00ADD0"/>
                </a:solidFill>
              </a:rPr>
              <a:t> region </a:t>
            </a:r>
            <a:r>
              <a:rPr lang="cs-CZ" altLang="cs-CZ" sz="3600" b="1" dirty="0" smtClean="0">
                <a:solidFill>
                  <a:srgbClr val="00ADD0"/>
                </a:solidFill>
              </a:rPr>
              <a:t>on </a:t>
            </a:r>
            <a:r>
              <a:rPr lang="cs-CZ" altLang="cs-CZ" sz="3600" b="1" dirty="0" err="1">
                <a:solidFill>
                  <a:srgbClr val="00ADD0"/>
                </a:solidFill>
              </a:rPr>
              <a:t>the</a:t>
            </a:r>
            <a:r>
              <a:rPr lang="cs-CZ" altLang="cs-CZ" sz="3600" b="1" dirty="0">
                <a:solidFill>
                  <a:srgbClr val="00ADD0"/>
                </a:solidFill>
              </a:rPr>
              <a:t> </a:t>
            </a:r>
            <a:r>
              <a:rPr lang="cs-CZ" altLang="cs-CZ" sz="3600" b="1" dirty="0" err="1" smtClean="0">
                <a:solidFill>
                  <a:srgbClr val="00ADD0"/>
                </a:solidFill>
              </a:rPr>
              <a:t>move</a:t>
            </a:r>
            <a:endParaRPr lang="cs-CZ" dirty="0"/>
          </a:p>
        </p:txBody>
      </p:sp>
      <p:pic>
        <p:nvPicPr>
          <p:cNvPr id="6" name="Picture 3" descr="Ostrava_l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31153" y="6406594"/>
            <a:ext cx="2160000" cy="26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5"/>
          <p:cNvSpPr txBox="1">
            <a:spLocks noChangeArrowheads="1"/>
          </p:cNvSpPr>
          <p:nvPr/>
        </p:nvSpPr>
        <p:spPr bwMode="auto">
          <a:xfrm>
            <a:off x="210708" y="6383598"/>
            <a:ext cx="17575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0"/>
              </a:spcBef>
            </a:pPr>
            <a:r>
              <a:rPr lang="cs-CZ" sz="1400" dirty="0"/>
              <a:t>www.ostrava.cz</a:t>
            </a:r>
          </a:p>
        </p:txBody>
      </p:sp>
      <p:pic>
        <p:nvPicPr>
          <p:cNvPr id="3" name="Obráze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017" y="1610012"/>
            <a:ext cx="4286250" cy="33147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87932933"/>
      </p:ext>
    </p:extLst>
  </p:cSld>
  <p:clrMapOvr>
    <a:masterClrMapping/>
  </p:clrMapOvr>
  <p:transition spd="slow">
    <p:pull/>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3"/>
          <p:cNvSpPr>
            <a:spLocks noChangeArrowheads="1"/>
          </p:cNvSpPr>
          <p:nvPr/>
        </p:nvSpPr>
        <p:spPr bwMode="auto">
          <a:xfrm>
            <a:off x="503238" y="188913"/>
            <a:ext cx="2413000" cy="1287462"/>
          </a:xfrm>
          <a:prstGeom prst="rect">
            <a:avLst/>
          </a:prstGeom>
          <a:noFill/>
          <a:ln w="9525">
            <a:noFill/>
            <a:miter lim="800000"/>
            <a:headEnd/>
            <a:tailEnd/>
          </a:ln>
        </p:spPr>
        <p:txBody>
          <a:bodyPr lIns="0" tIns="0" rIns="0" bIns="0" anchor="ctr"/>
          <a:lstStyle/>
          <a:p>
            <a:endParaRPr lang="en-US" sz="3600" b="1">
              <a:solidFill>
                <a:srgbClr val="00B0F0"/>
              </a:solidFill>
              <a:latin typeface="Calibri" pitchFamily="34" charset="0"/>
            </a:endParaRPr>
          </a:p>
        </p:txBody>
      </p:sp>
      <p:sp>
        <p:nvSpPr>
          <p:cNvPr id="15362" name="Obdélník 6"/>
          <p:cNvSpPr>
            <a:spLocks noChangeArrowheads="1"/>
          </p:cNvSpPr>
          <p:nvPr/>
        </p:nvSpPr>
        <p:spPr bwMode="auto">
          <a:xfrm>
            <a:off x="0" y="333375"/>
            <a:ext cx="8501063" cy="646331"/>
          </a:xfrm>
          <a:prstGeom prst="rect">
            <a:avLst/>
          </a:prstGeom>
          <a:noFill/>
          <a:ln w="9525">
            <a:noFill/>
            <a:miter lim="800000"/>
            <a:headEnd/>
            <a:tailEnd/>
          </a:ln>
        </p:spPr>
        <p:txBody>
          <a:bodyPr>
            <a:spAutoFit/>
          </a:bodyPr>
          <a:lstStyle/>
          <a:p>
            <a:pPr marL="361950"/>
            <a:r>
              <a:rPr lang="en-US" sz="3600" dirty="0"/>
              <a:t>Incentives</a:t>
            </a:r>
          </a:p>
        </p:txBody>
      </p:sp>
      <p:sp>
        <p:nvSpPr>
          <p:cNvPr id="15363" name="Obdélník 8"/>
          <p:cNvSpPr>
            <a:spLocks noChangeArrowheads="1"/>
          </p:cNvSpPr>
          <p:nvPr/>
        </p:nvSpPr>
        <p:spPr bwMode="auto">
          <a:xfrm>
            <a:off x="857250" y="1512888"/>
            <a:ext cx="6786563" cy="341312"/>
          </a:xfrm>
          <a:prstGeom prst="rect">
            <a:avLst/>
          </a:prstGeom>
          <a:noFill/>
          <a:ln w="9525">
            <a:noFill/>
            <a:miter lim="800000"/>
            <a:headEnd/>
            <a:tailEnd/>
          </a:ln>
        </p:spPr>
        <p:txBody>
          <a:bodyPr>
            <a:spAutoFit/>
          </a:bodyPr>
          <a:lstStyle/>
          <a:p>
            <a:pPr>
              <a:lnSpc>
                <a:spcPct val="90000"/>
              </a:lnSpc>
            </a:pPr>
            <a:r>
              <a:rPr lang="cs-CZ">
                <a:latin typeface="Calibri" pitchFamily="34" charset="0"/>
              </a:rPr>
              <a:t> </a:t>
            </a:r>
          </a:p>
        </p:txBody>
      </p:sp>
      <p:sp>
        <p:nvSpPr>
          <p:cNvPr id="11271" name="Obdélník 17"/>
          <p:cNvSpPr>
            <a:spLocks noChangeArrowheads="1"/>
          </p:cNvSpPr>
          <p:nvPr/>
        </p:nvSpPr>
        <p:spPr bwMode="auto">
          <a:xfrm>
            <a:off x="228705" y="1124744"/>
            <a:ext cx="6791567" cy="2200602"/>
          </a:xfrm>
          <a:prstGeom prst="rect">
            <a:avLst/>
          </a:prstGeom>
          <a:noFill/>
          <a:ln>
            <a:noFill/>
          </a:ln>
          <a:extLst/>
        </p:spPr>
        <p:txBody>
          <a:bodyPr wrap="square">
            <a:spAutoFit/>
          </a:bodyPr>
          <a:lstStyle/>
          <a:p>
            <a:pPr marL="285750" indent="-285750">
              <a:spcBef>
                <a:spcPts val="600"/>
              </a:spcBef>
              <a:buClr>
                <a:srgbClr val="00ADD0"/>
              </a:buClr>
              <a:buFont typeface="Arial" panose="020B0604020202020204" pitchFamily="34" charset="0"/>
              <a:buChar char="•"/>
            </a:pPr>
            <a:r>
              <a:rPr lang="en-US" sz="1600" dirty="0" smtClean="0">
                <a:solidFill>
                  <a:srgbClr val="003C69"/>
                </a:solidFill>
                <a:latin typeface="Calibri" pitchFamily="34" charset="0"/>
              </a:rPr>
              <a:t>Financial </a:t>
            </a:r>
            <a:r>
              <a:rPr lang="en-US" sz="1600" dirty="0">
                <a:solidFill>
                  <a:srgbClr val="003C69"/>
                </a:solidFill>
                <a:latin typeface="Calibri" pitchFamily="34" charset="0"/>
              </a:rPr>
              <a:t>support: 200 000 CZK </a:t>
            </a:r>
            <a:r>
              <a:rPr lang="en-US" sz="1600" dirty="0" smtClean="0">
                <a:solidFill>
                  <a:srgbClr val="003C69"/>
                </a:solidFill>
                <a:latin typeface="Calibri" pitchFamily="34" charset="0"/>
              </a:rPr>
              <a:t>→ </a:t>
            </a:r>
            <a:r>
              <a:rPr lang="en-US" sz="1600" dirty="0">
                <a:solidFill>
                  <a:srgbClr val="003C69"/>
                </a:solidFill>
                <a:latin typeface="Calibri" pitchFamily="34" charset="0"/>
              </a:rPr>
              <a:t>per new job </a:t>
            </a:r>
            <a:r>
              <a:rPr lang="en-US" sz="1600" dirty="0" smtClean="0">
                <a:solidFill>
                  <a:srgbClr val="003C69"/>
                </a:solidFill>
                <a:latin typeface="Calibri" pitchFamily="34" charset="0"/>
              </a:rPr>
              <a:t>created</a:t>
            </a:r>
            <a:endParaRPr lang="cs-CZ" sz="1600" dirty="0" smtClean="0">
              <a:solidFill>
                <a:srgbClr val="003C69"/>
              </a:solidFill>
              <a:latin typeface="Calibri" pitchFamily="34" charset="0"/>
            </a:endParaRPr>
          </a:p>
          <a:p>
            <a:pPr>
              <a:spcBef>
                <a:spcPts val="600"/>
              </a:spcBef>
              <a:buClr>
                <a:srgbClr val="00ADD0"/>
              </a:buClr>
            </a:pPr>
            <a:endParaRPr lang="cs-CZ" sz="1600" dirty="0" smtClean="0">
              <a:solidFill>
                <a:srgbClr val="003C69"/>
              </a:solidFill>
              <a:latin typeface="Calibri" pitchFamily="34" charset="0"/>
            </a:endParaRPr>
          </a:p>
          <a:p>
            <a:pPr marL="742950" lvl="1" indent="-285750">
              <a:spcBef>
                <a:spcPts val="600"/>
              </a:spcBef>
              <a:buClr>
                <a:srgbClr val="00ADD0"/>
              </a:buClr>
              <a:buFont typeface="Wingdings" panose="05000000000000000000" pitchFamily="2" charset="2"/>
              <a:buChar char="Ø"/>
            </a:pPr>
            <a:r>
              <a:rPr lang="en-US" sz="1600" dirty="0" err="1" smtClean="0">
                <a:solidFill>
                  <a:srgbClr val="003C69"/>
                </a:solidFill>
                <a:latin typeface="Calibri" pitchFamily="34" charset="0"/>
              </a:rPr>
              <a:t>Mošnov</a:t>
            </a:r>
            <a:r>
              <a:rPr lang="en-US" sz="1600" dirty="0" smtClean="0">
                <a:solidFill>
                  <a:srgbClr val="003C69"/>
                </a:solidFill>
                <a:latin typeface="Calibri" pitchFamily="34" charset="0"/>
              </a:rPr>
              <a:t> </a:t>
            </a:r>
            <a:r>
              <a:rPr lang="en-US" sz="1600" dirty="0">
                <a:solidFill>
                  <a:srgbClr val="003C69"/>
                </a:solidFill>
                <a:latin typeface="Calibri" pitchFamily="34" charset="0"/>
              </a:rPr>
              <a:t>Strategic Industrial Zone – extra state support provided:                           up to </a:t>
            </a:r>
            <a:r>
              <a:rPr lang="en-US" sz="1400" dirty="0">
                <a:solidFill>
                  <a:srgbClr val="9E792E"/>
                </a:solidFill>
              </a:rPr>
              <a:t>300 000 CZK </a:t>
            </a:r>
            <a:r>
              <a:rPr lang="en-US" sz="1600" dirty="0">
                <a:solidFill>
                  <a:srgbClr val="00B0F0"/>
                </a:solidFill>
                <a:latin typeface="Calibri" pitchFamily="34" charset="0"/>
              </a:rPr>
              <a:t>per new job </a:t>
            </a:r>
            <a:r>
              <a:rPr lang="en-US" sz="1600" dirty="0" smtClean="0">
                <a:solidFill>
                  <a:srgbClr val="00B0F0"/>
                </a:solidFill>
                <a:latin typeface="Calibri" pitchFamily="34" charset="0"/>
              </a:rPr>
              <a:t>created</a:t>
            </a:r>
            <a:endParaRPr lang="cs-CZ" sz="1600" dirty="0" smtClean="0">
              <a:solidFill>
                <a:srgbClr val="00B0F0"/>
              </a:solidFill>
              <a:latin typeface="Calibri" pitchFamily="34" charset="0"/>
            </a:endParaRPr>
          </a:p>
          <a:p>
            <a:pPr marL="285750" indent="-285750">
              <a:spcBef>
                <a:spcPts val="600"/>
              </a:spcBef>
              <a:buClr>
                <a:srgbClr val="00ADD0"/>
              </a:buClr>
              <a:buFont typeface="Arial" panose="020B0604020202020204" pitchFamily="34" charset="0"/>
              <a:buChar char="•"/>
            </a:pPr>
            <a:r>
              <a:rPr lang="en-US" sz="1600" dirty="0" smtClean="0">
                <a:solidFill>
                  <a:srgbClr val="003C69"/>
                </a:solidFill>
                <a:latin typeface="Calibri" pitchFamily="34" charset="0"/>
              </a:rPr>
              <a:t>Financial </a:t>
            </a:r>
            <a:r>
              <a:rPr lang="en-US" sz="1600" dirty="0">
                <a:solidFill>
                  <a:srgbClr val="003C69"/>
                </a:solidFill>
                <a:latin typeface="Calibri" pitchFamily="34" charset="0"/>
              </a:rPr>
              <a:t>support for employee training (up to 50 % of training costs)</a:t>
            </a:r>
          </a:p>
          <a:p>
            <a:pPr marL="285750" indent="-285750">
              <a:spcBef>
                <a:spcPts val="600"/>
              </a:spcBef>
              <a:buClr>
                <a:srgbClr val="00ADD0"/>
              </a:buClr>
              <a:buFont typeface="Arial" panose="020B0604020202020204" pitchFamily="34" charset="0"/>
              <a:buChar char="•"/>
            </a:pPr>
            <a:r>
              <a:rPr lang="en-US" sz="1600" dirty="0">
                <a:solidFill>
                  <a:srgbClr val="003C69"/>
                </a:solidFill>
                <a:latin typeface="Calibri" pitchFamily="34" charset="0"/>
              </a:rPr>
              <a:t>Reduced rate of corporate income tax </a:t>
            </a:r>
            <a:r>
              <a:rPr lang="en-US" sz="1600" dirty="0" smtClean="0">
                <a:solidFill>
                  <a:srgbClr val="003C69"/>
                </a:solidFill>
                <a:latin typeface="Calibri" pitchFamily="34" charset="0"/>
              </a:rPr>
              <a:t>(for </a:t>
            </a:r>
            <a:r>
              <a:rPr lang="en-US" sz="1600" dirty="0">
                <a:solidFill>
                  <a:srgbClr val="003C69"/>
                </a:solidFill>
                <a:latin typeface="Calibri" pitchFamily="34" charset="0"/>
              </a:rPr>
              <a:t>a period of 10 </a:t>
            </a:r>
            <a:r>
              <a:rPr lang="en-US" sz="1600" dirty="0" smtClean="0">
                <a:solidFill>
                  <a:srgbClr val="003C69"/>
                </a:solidFill>
                <a:latin typeface="Calibri" pitchFamily="34" charset="0"/>
              </a:rPr>
              <a:t>years)</a:t>
            </a:r>
            <a:endParaRPr lang="en-US" sz="1600" dirty="0">
              <a:solidFill>
                <a:srgbClr val="003C69"/>
              </a:solidFill>
              <a:latin typeface="Calibri" pitchFamily="34" charset="0"/>
            </a:endParaRPr>
          </a:p>
          <a:p>
            <a:pPr marL="285750" indent="-285750">
              <a:spcBef>
                <a:spcPts val="600"/>
              </a:spcBef>
              <a:buClr>
                <a:srgbClr val="00ADD0"/>
              </a:buClr>
              <a:buFont typeface="Arial" panose="020B0604020202020204" pitchFamily="34" charset="0"/>
              <a:buChar char="•"/>
            </a:pPr>
            <a:r>
              <a:rPr lang="en-US" sz="1600" dirty="0">
                <a:solidFill>
                  <a:srgbClr val="003C69"/>
                </a:solidFill>
                <a:latin typeface="Calibri" pitchFamily="34" charset="0"/>
              </a:rPr>
              <a:t>Exemption from real estate tax </a:t>
            </a:r>
            <a:r>
              <a:rPr lang="en-US" sz="1600" dirty="0" smtClean="0">
                <a:solidFill>
                  <a:srgbClr val="003C69"/>
                </a:solidFill>
                <a:latin typeface="Calibri" pitchFamily="34" charset="0"/>
              </a:rPr>
              <a:t>(for </a:t>
            </a:r>
            <a:r>
              <a:rPr lang="en-US" sz="1600" dirty="0">
                <a:solidFill>
                  <a:srgbClr val="003C69"/>
                </a:solidFill>
                <a:latin typeface="Calibri" pitchFamily="34" charset="0"/>
              </a:rPr>
              <a:t>a period of 5 </a:t>
            </a:r>
            <a:r>
              <a:rPr lang="en-US" sz="1600" dirty="0" smtClean="0">
                <a:solidFill>
                  <a:srgbClr val="003C69"/>
                </a:solidFill>
                <a:latin typeface="Calibri" pitchFamily="34" charset="0"/>
              </a:rPr>
              <a:t>years)</a:t>
            </a:r>
            <a:endParaRPr lang="en-US" sz="1600" dirty="0">
              <a:solidFill>
                <a:srgbClr val="003C69"/>
              </a:solidFill>
              <a:latin typeface="Calibri" pitchFamily="34" charset="0"/>
            </a:endParaRPr>
          </a:p>
        </p:txBody>
      </p:sp>
      <p:sp>
        <p:nvSpPr>
          <p:cNvPr id="15365" name="Text Box 5"/>
          <p:cNvSpPr txBox="1">
            <a:spLocks noChangeArrowheads="1"/>
          </p:cNvSpPr>
          <p:nvPr/>
        </p:nvSpPr>
        <p:spPr bwMode="auto">
          <a:xfrm>
            <a:off x="179388" y="6367463"/>
            <a:ext cx="2232025" cy="307975"/>
          </a:xfrm>
          <a:prstGeom prst="rect">
            <a:avLst/>
          </a:prstGeom>
          <a:noFill/>
          <a:ln w="9525">
            <a:noFill/>
            <a:miter lim="800000"/>
            <a:headEnd/>
            <a:tailEnd/>
          </a:ln>
        </p:spPr>
        <p:txBody>
          <a:bodyPr>
            <a:spAutoFit/>
          </a:bodyPr>
          <a:lstStyle/>
          <a:p>
            <a:r>
              <a:rPr lang="cs-CZ" sz="1400" b="1">
                <a:solidFill>
                  <a:srgbClr val="00ADD0"/>
                </a:solidFill>
              </a:rPr>
              <a:t>www.ostrava.cz</a:t>
            </a:r>
          </a:p>
        </p:txBody>
      </p:sp>
      <p:pic>
        <p:nvPicPr>
          <p:cNvPr id="15366" name="Picture 2" descr="Ostrava_lg"/>
          <p:cNvPicPr>
            <a:picLocks noChangeAspect="1" noChangeArrowheads="1"/>
          </p:cNvPicPr>
          <p:nvPr/>
        </p:nvPicPr>
        <p:blipFill>
          <a:blip r:embed="rId3"/>
          <a:srcRect/>
          <a:stretch>
            <a:fillRect/>
          </a:stretch>
        </p:blipFill>
        <p:spPr bwMode="auto">
          <a:xfrm>
            <a:off x="6732588" y="6391275"/>
            <a:ext cx="2159000" cy="260350"/>
          </a:xfrm>
          <a:prstGeom prst="rect">
            <a:avLst/>
          </a:prstGeom>
          <a:noFill/>
          <a:ln w="9525">
            <a:noFill/>
            <a:miter lim="800000"/>
            <a:headEnd/>
            <a:tailEnd/>
          </a:ln>
        </p:spPr>
      </p:pic>
      <p:pic>
        <p:nvPicPr>
          <p:cNvPr id="8" name="Picture 3" descr="Why_Ostrava_image">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6297" y="0"/>
            <a:ext cx="1907704" cy="3815407"/>
          </a:xfrm>
          <a:prstGeom prst="rect">
            <a:avLst/>
          </a:prstGeom>
          <a:ln>
            <a:noFill/>
          </a:ln>
          <a:effectLst>
            <a:outerShdw blurRad="292100" dist="139700" dir="2700000" algn="tl" rotWithShape="0">
              <a:srgbClr val="333333">
                <a:alpha val="65000"/>
              </a:srgbClr>
            </a:outerShdw>
          </a:effectLst>
          <a:extLst/>
        </p:spPr>
      </p:pic>
      <p:sp>
        <p:nvSpPr>
          <p:cNvPr id="2" name="Obdélník 1"/>
          <p:cNvSpPr/>
          <p:nvPr/>
        </p:nvSpPr>
        <p:spPr>
          <a:xfrm>
            <a:off x="211155" y="3815407"/>
            <a:ext cx="7745221" cy="2252924"/>
          </a:xfrm>
          <a:prstGeom prst="rect">
            <a:avLst/>
          </a:prstGeom>
        </p:spPr>
        <p:txBody>
          <a:bodyPr wrap="square">
            <a:spAutoFit/>
          </a:bodyPr>
          <a:lstStyle/>
          <a:p>
            <a:pPr eaLnBrk="0" hangingPunct="0">
              <a:spcBef>
                <a:spcPts val="1200"/>
              </a:spcBef>
              <a:buClr>
                <a:srgbClr val="00ADD0"/>
              </a:buClr>
            </a:pPr>
            <a:r>
              <a:rPr lang="en-US" u="sng" dirty="0">
                <a:solidFill>
                  <a:srgbClr val="00B0F0"/>
                </a:solidFill>
                <a:latin typeface="Calibri" pitchFamily="34" charset="0"/>
              </a:rPr>
              <a:t>City incentives:</a:t>
            </a:r>
          </a:p>
          <a:p>
            <a:pPr marL="285750" indent="-285750" eaLnBrk="0" hangingPunct="0">
              <a:spcBef>
                <a:spcPct val="20000"/>
              </a:spcBef>
              <a:buClr>
                <a:srgbClr val="00ADD0"/>
              </a:buClr>
              <a:buFont typeface="Arial" panose="020B0604020202020204" pitchFamily="34" charset="0"/>
              <a:buChar char="•"/>
            </a:pPr>
            <a:r>
              <a:rPr lang="en-US" sz="1600" dirty="0" smtClean="0">
                <a:solidFill>
                  <a:srgbClr val="003C69"/>
                </a:solidFill>
                <a:latin typeface="Calibri" pitchFamily="34" charset="0"/>
              </a:rPr>
              <a:t>Implementation </a:t>
            </a:r>
            <a:r>
              <a:rPr lang="en-US" sz="1600" dirty="0">
                <a:solidFill>
                  <a:srgbClr val="003C69"/>
                </a:solidFill>
                <a:latin typeface="Calibri" pitchFamily="34" charset="0"/>
              </a:rPr>
              <a:t>of infrastructure requirements</a:t>
            </a:r>
          </a:p>
          <a:p>
            <a:pPr marL="285750" indent="-285750" eaLnBrk="0" hangingPunct="0">
              <a:spcBef>
                <a:spcPct val="20000"/>
              </a:spcBef>
              <a:buClr>
                <a:srgbClr val="00ADD0"/>
              </a:buClr>
              <a:buFont typeface="Arial" panose="020B0604020202020204" pitchFamily="34" charset="0"/>
              <a:buChar char="•"/>
            </a:pPr>
            <a:r>
              <a:rPr lang="en-US" sz="1600" dirty="0" smtClean="0">
                <a:solidFill>
                  <a:srgbClr val="003C69"/>
                </a:solidFill>
                <a:latin typeface="Calibri" pitchFamily="34" charset="0"/>
              </a:rPr>
              <a:t>Assistance </a:t>
            </a:r>
            <a:r>
              <a:rPr lang="en-US" sz="1600" dirty="0">
                <a:solidFill>
                  <a:srgbClr val="003C69"/>
                </a:solidFill>
                <a:latin typeface="Calibri" pitchFamily="34" charset="0"/>
              </a:rPr>
              <a:t>in arranging building permits and </a:t>
            </a:r>
            <a:r>
              <a:rPr lang="en-US" sz="1600" dirty="0" err="1">
                <a:solidFill>
                  <a:srgbClr val="003C69"/>
                </a:solidFill>
                <a:latin typeface="Calibri" pitchFamily="34" charset="0"/>
              </a:rPr>
              <a:t>licences</a:t>
            </a:r>
            <a:endParaRPr lang="en-US" sz="1600" dirty="0">
              <a:solidFill>
                <a:srgbClr val="003C69"/>
              </a:solidFill>
              <a:latin typeface="Calibri" pitchFamily="34" charset="0"/>
            </a:endParaRPr>
          </a:p>
          <a:p>
            <a:pPr marL="285750" indent="-285750" eaLnBrk="0" hangingPunct="0">
              <a:spcBef>
                <a:spcPct val="20000"/>
              </a:spcBef>
              <a:buClr>
                <a:srgbClr val="00ADD0"/>
              </a:buClr>
              <a:buFont typeface="Arial" panose="020B0604020202020204" pitchFamily="34" charset="0"/>
              <a:buChar char="•"/>
            </a:pPr>
            <a:r>
              <a:rPr lang="en-US" sz="1600" dirty="0" smtClean="0">
                <a:solidFill>
                  <a:srgbClr val="003C69"/>
                </a:solidFill>
                <a:latin typeface="Calibri" pitchFamily="34" charset="0"/>
              </a:rPr>
              <a:t>Developed </a:t>
            </a:r>
            <a:r>
              <a:rPr lang="en-US" sz="1600" dirty="0">
                <a:solidFill>
                  <a:srgbClr val="003C69"/>
                </a:solidFill>
                <a:latin typeface="Calibri" pitchFamily="34" charset="0"/>
              </a:rPr>
              <a:t>and flexible transport system for production facilities operating in 3 shifts</a:t>
            </a:r>
          </a:p>
          <a:p>
            <a:pPr marL="285750" indent="-285750" eaLnBrk="0" hangingPunct="0">
              <a:spcBef>
                <a:spcPct val="20000"/>
              </a:spcBef>
              <a:buClr>
                <a:srgbClr val="00ADD0"/>
              </a:buClr>
              <a:buFont typeface="Arial" panose="020B0604020202020204" pitchFamily="34" charset="0"/>
              <a:buChar char="•"/>
            </a:pPr>
            <a:r>
              <a:rPr lang="en-US" sz="1600" dirty="0" smtClean="0">
                <a:solidFill>
                  <a:srgbClr val="003C69"/>
                </a:solidFill>
                <a:latin typeface="Calibri" pitchFamily="34" charset="0"/>
              </a:rPr>
              <a:t>Good </a:t>
            </a:r>
            <a:r>
              <a:rPr lang="en-US" sz="1600" dirty="0">
                <a:solidFill>
                  <a:srgbClr val="003C69"/>
                </a:solidFill>
                <a:latin typeface="Calibri" pitchFamily="34" charset="0"/>
              </a:rPr>
              <a:t>availability of qualified workforce, including university-educated experts</a:t>
            </a:r>
          </a:p>
          <a:p>
            <a:pPr marL="285750" indent="-285750" eaLnBrk="0" hangingPunct="0">
              <a:spcBef>
                <a:spcPct val="20000"/>
              </a:spcBef>
              <a:buClr>
                <a:srgbClr val="00ADD0"/>
              </a:buClr>
              <a:buFont typeface="Arial" panose="020B0604020202020204" pitchFamily="34" charset="0"/>
              <a:buChar char="•"/>
            </a:pPr>
            <a:r>
              <a:rPr lang="en-US" sz="1600" dirty="0" smtClean="0">
                <a:solidFill>
                  <a:srgbClr val="003C69"/>
                </a:solidFill>
                <a:latin typeface="Calibri" pitchFamily="34" charset="0"/>
              </a:rPr>
              <a:t>Full </a:t>
            </a:r>
            <a:r>
              <a:rPr lang="en-US" sz="1600" dirty="0">
                <a:solidFill>
                  <a:srgbClr val="003C69"/>
                </a:solidFill>
                <a:latin typeface="Calibri" pitchFamily="34" charset="0"/>
              </a:rPr>
              <a:t>support for meeting your company’s requirements</a:t>
            </a:r>
          </a:p>
          <a:p>
            <a:pPr marL="285750" indent="-285750" eaLnBrk="0" hangingPunct="0">
              <a:spcBef>
                <a:spcPct val="20000"/>
              </a:spcBef>
              <a:buClr>
                <a:srgbClr val="00ADD0"/>
              </a:buClr>
              <a:buFont typeface="Arial" panose="020B0604020202020204" pitchFamily="34" charset="0"/>
              <a:buChar char="•"/>
            </a:pPr>
            <a:r>
              <a:rPr lang="en-US" sz="1600" dirty="0" smtClean="0">
                <a:solidFill>
                  <a:srgbClr val="003C69"/>
                </a:solidFill>
                <a:latin typeface="Calibri" pitchFamily="34" charset="0"/>
              </a:rPr>
              <a:t>Communicative </a:t>
            </a:r>
            <a:r>
              <a:rPr lang="en-US" sz="1600" dirty="0">
                <a:solidFill>
                  <a:srgbClr val="003C69"/>
                </a:solidFill>
                <a:latin typeface="Calibri" pitchFamily="34" charset="0"/>
              </a:rPr>
              <a:t>state administration, keen to listen and support investors</a:t>
            </a:r>
            <a:r>
              <a:rPr lang="en-US" dirty="0">
                <a:solidFill>
                  <a:srgbClr val="003C69"/>
                </a:solidFill>
                <a:latin typeface="Calibri" pitchFamily="34" charset="0"/>
              </a:rPr>
              <a:t>	</a:t>
            </a:r>
          </a:p>
        </p:txBody>
      </p:sp>
    </p:spTree>
    <p:extLst>
      <p:ext uri="{BB962C8B-B14F-4D97-AF65-F5344CB8AC3E}">
        <p14:creationId xmlns:p14="http://schemas.microsoft.com/office/powerpoint/2010/main" val="3275468688"/>
      </p:ext>
    </p:extLst>
  </p:cSld>
  <p:clrMapOvr>
    <a:masterClrMapping/>
  </p:clrMapOvr>
  <p:transition spd="slow">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a:spLocks noChangeArrowheads="1"/>
          </p:cNvSpPr>
          <p:nvPr/>
        </p:nvSpPr>
        <p:spPr bwMode="auto">
          <a:xfrm>
            <a:off x="358775" y="274638"/>
            <a:ext cx="84264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spcBef>
                <a:spcPct val="0"/>
              </a:spcBef>
            </a:pPr>
            <a:endParaRPr lang="cs-CZ" sz="4000" b="0">
              <a:solidFill>
                <a:schemeClr val="tx2"/>
              </a:solidFill>
            </a:endParaRPr>
          </a:p>
        </p:txBody>
      </p:sp>
      <p:sp>
        <p:nvSpPr>
          <p:cNvPr id="30724" name="Text Box 5"/>
          <p:cNvSpPr txBox="1">
            <a:spLocks noChangeArrowheads="1"/>
          </p:cNvSpPr>
          <p:nvPr/>
        </p:nvSpPr>
        <p:spPr bwMode="auto">
          <a:xfrm>
            <a:off x="411163" y="19827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20000"/>
              </a:spcBef>
            </a:pPr>
            <a:endParaRPr lang="cs-CZ" sz="2000" b="0">
              <a:solidFill>
                <a:srgbClr val="003C69"/>
              </a:solidFill>
            </a:endParaRPr>
          </a:p>
        </p:txBody>
      </p:sp>
      <p:sp>
        <p:nvSpPr>
          <p:cNvPr id="30725" name="Text Box 11"/>
          <p:cNvSpPr txBox="1">
            <a:spLocks noChangeArrowheads="1"/>
          </p:cNvSpPr>
          <p:nvPr/>
        </p:nvSpPr>
        <p:spPr bwMode="auto">
          <a:xfrm>
            <a:off x="323850" y="333375"/>
            <a:ext cx="34559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en-US" sz="4000" dirty="0"/>
              <a:t>  </a:t>
            </a:r>
            <a:r>
              <a:rPr lang="cs-CZ" sz="3600" dirty="0"/>
              <a:t>Br</a:t>
            </a:r>
            <a:r>
              <a:rPr lang="en-US" sz="3600" dirty="0" err="1"/>
              <a:t>ownfields</a:t>
            </a:r>
            <a:endParaRPr lang="cs-CZ" sz="3600" dirty="0"/>
          </a:p>
        </p:txBody>
      </p:sp>
      <p:pic>
        <p:nvPicPr>
          <p:cNvPr id="30730" name="Picture 22" descr="hruso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7770" y="3823781"/>
            <a:ext cx="2520950"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1" name="Rectangle 24"/>
          <p:cNvSpPr>
            <a:spLocks noChangeArrowheads="1"/>
          </p:cNvSpPr>
          <p:nvPr/>
        </p:nvSpPr>
        <p:spPr bwMode="auto">
          <a:xfrm>
            <a:off x="3492500" y="3500438"/>
            <a:ext cx="19431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cs-CZ" sz="1400"/>
              <a:t>Hrušov</a:t>
            </a:r>
          </a:p>
        </p:txBody>
      </p:sp>
      <p:sp>
        <p:nvSpPr>
          <p:cNvPr id="30732" name="Rectangle 26"/>
          <p:cNvSpPr>
            <a:spLocks noChangeArrowheads="1"/>
          </p:cNvSpPr>
          <p:nvPr/>
        </p:nvSpPr>
        <p:spPr bwMode="auto">
          <a:xfrm>
            <a:off x="611188" y="1052513"/>
            <a:ext cx="7489825" cy="2262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357188" indent="-357188">
              <a:lnSpc>
                <a:spcPct val="70000"/>
              </a:lnSpc>
              <a:buClr>
                <a:srgbClr val="00ADD0"/>
              </a:buClr>
            </a:pPr>
            <a:endParaRPr lang="cs-CZ" baseline="30000" dirty="0">
              <a:solidFill>
                <a:srgbClr val="003C69"/>
              </a:solidFill>
            </a:endParaRPr>
          </a:p>
          <a:p>
            <a:pPr marL="357188" indent="-357188">
              <a:spcBef>
                <a:spcPct val="20000"/>
              </a:spcBef>
              <a:buClr>
                <a:srgbClr val="00ADD0"/>
              </a:buClr>
              <a:buFontTx/>
              <a:buChar char="•"/>
            </a:pPr>
            <a:r>
              <a:rPr lang="en-US" sz="1700" dirty="0">
                <a:solidFill>
                  <a:srgbClr val="003C69"/>
                </a:solidFill>
              </a:rPr>
              <a:t>One of the highest concentrations of brownfields in the Czech Republic</a:t>
            </a:r>
            <a:endParaRPr lang="cs-CZ" sz="1700" dirty="0">
              <a:solidFill>
                <a:srgbClr val="003C69"/>
              </a:solidFill>
            </a:endParaRPr>
          </a:p>
          <a:p>
            <a:pPr marL="357188" indent="-357188">
              <a:spcBef>
                <a:spcPct val="40000"/>
              </a:spcBef>
              <a:buClr>
                <a:srgbClr val="00ADD0"/>
              </a:buClr>
              <a:buFontTx/>
              <a:buChar char="•"/>
            </a:pPr>
            <a:r>
              <a:rPr lang="en-US" sz="1700" dirty="0">
                <a:solidFill>
                  <a:srgbClr val="003C69"/>
                </a:solidFill>
              </a:rPr>
              <a:t>Approximately </a:t>
            </a:r>
            <a:r>
              <a:rPr lang="cs-CZ" sz="1700" dirty="0" smtClean="0">
                <a:solidFill>
                  <a:srgbClr val="003C69"/>
                </a:solidFill>
              </a:rPr>
              <a:t>8.9 </a:t>
            </a:r>
            <a:r>
              <a:rPr lang="en-US" sz="1700" dirty="0">
                <a:solidFill>
                  <a:srgbClr val="003C69"/>
                </a:solidFill>
              </a:rPr>
              <a:t>% of the city area</a:t>
            </a:r>
            <a:r>
              <a:rPr lang="cs-CZ" sz="1700" dirty="0">
                <a:solidFill>
                  <a:srgbClr val="003C69"/>
                </a:solidFill>
              </a:rPr>
              <a:t> </a:t>
            </a:r>
            <a:r>
              <a:rPr lang="pl-PL" sz="1700" dirty="0">
                <a:solidFill>
                  <a:srgbClr val="003C69"/>
                </a:solidFill>
              </a:rPr>
              <a:t>(</a:t>
            </a:r>
            <a:r>
              <a:rPr lang="pl-PL" sz="1700" dirty="0" smtClean="0">
                <a:solidFill>
                  <a:srgbClr val="003C69"/>
                </a:solidFill>
              </a:rPr>
              <a:t>19.04 </a:t>
            </a:r>
            <a:r>
              <a:rPr lang="pl-PL" sz="1700" dirty="0">
                <a:solidFill>
                  <a:srgbClr val="003C69"/>
                </a:solidFill>
              </a:rPr>
              <a:t>km</a:t>
            </a:r>
            <a:r>
              <a:rPr lang="pl-PL" sz="1700" baseline="30000" dirty="0">
                <a:solidFill>
                  <a:srgbClr val="003C69"/>
                </a:solidFill>
              </a:rPr>
              <a:t>2</a:t>
            </a:r>
            <a:r>
              <a:rPr lang="pl-PL" sz="1700" dirty="0">
                <a:solidFill>
                  <a:srgbClr val="003C69"/>
                </a:solidFill>
              </a:rPr>
              <a:t>) </a:t>
            </a:r>
            <a:endParaRPr lang="cs-CZ" sz="1700" dirty="0">
              <a:solidFill>
                <a:srgbClr val="003C69"/>
              </a:solidFill>
            </a:endParaRPr>
          </a:p>
          <a:p>
            <a:pPr marL="357188" indent="-357188">
              <a:spcBef>
                <a:spcPct val="40000"/>
              </a:spcBef>
              <a:buClr>
                <a:srgbClr val="00ADD0"/>
              </a:buClr>
              <a:buFontTx/>
              <a:buChar char="•"/>
            </a:pPr>
            <a:r>
              <a:rPr lang="en-US" sz="1700" dirty="0">
                <a:solidFill>
                  <a:srgbClr val="003C69"/>
                </a:solidFill>
              </a:rPr>
              <a:t>Development potential</a:t>
            </a:r>
            <a:endParaRPr lang="cs-CZ" sz="1700" dirty="0">
              <a:solidFill>
                <a:srgbClr val="003C69"/>
              </a:solidFill>
            </a:endParaRPr>
          </a:p>
          <a:p>
            <a:pPr marL="357188" indent="-357188">
              <a:spcBef>
                <a:spcPct val="40000"/>
              </a:spcBef>
              <a:buClr>
                <a:srgbClr val="00ADD0"/>
              </a:buClr>
              <a:buFontTx/>
              <a:buChar char="•"/>
            </a:pPr>
            <a:r>
              <a:rPr lang="en-US" sz="1700" dirty="0">
                <a:solidFill>
                  <a:srgbClr val="003C69"/>
                </a:solidFill>
              </a:rPr>
              <a:t>The two largest projects: </a:t>
            </a:r>
            <a:r>
              <a:rPr lang="cs-CZ" sz="1700" dirty="0">
                <a:solidFill>
                  <a:srgbClr val="003C69"/>
                </a:solidFill>
              </a:rPr>
              <a:t>New </a:t>
            </a:r>
            <a:r>
              <a:rPr lang="en-US" sz="1700" dirty="0">
                <a:solidFill>
                  <a:srgbClr val="003C69"/>
                </a:solidFill>
              </a:rPr>
              <a:t>Karolina and the </a:t>
            </a:r>
            <a:r>
              <a:rPr lang="en-US" sz="1700" dirty="0" err="1">
                <a:solidFill>
                  <a:srgbClr val="003C69"/>
                </a:solidFill>
              </a:rPr>
              <a:t>Vítkovice</a:t>
            </a:r>
            <a:r>
              <a:rPr lang="en-US" sz="1700" dirty="0">
                <a:solidFill>
                  <a:srgbClr val="003C69"/>
                </a:solidFill>
              </a:rPr>
              <a:t> Area </a:t>
            </a:r>
            <a:endParaRPr lang="cs-CZ" sz="1700" dirty="0">
              <a:solidFill>
                <a:srgbClr val="003C69"/>
              </a:solidFill>
            </a:endParaRPr>
          </a:p>
          <a:p>
            <a:pPr marL="357188" indent="-357188">
              <a:spcBef>
                <a:spcPct val="40000"/>
              </a:spcBef>
              <a:buClr>
                <a:srgbClr val="00ADD0"/>
              </a:buClr>
              <a:buFontTx/>
              <a:buChar char="•"/>
            </a:pPr>
            <a:r>
              <a:rPr lang="en-US" sz="1700" dirty="0">
                <a:solidFill>
                  <a:srgbClr val="003C69"/>
                </a:solidFill>
              </a:rPr>
              <a:t>The development area Ostrava-</a:t>
            </a:r>
            <a:r>
              <a:rPr lang="en-US" sz="1700" dirty="0" err="1">
                <a:solidFill>
                  <a:srgbClr val="003C69"/>
                </a:solidFill>
              </a:rPr>
              <a:t>Hrušov</a:t>
            </a:r>
            <a:r>
              <a:rPr lang="en-US" sz="1700" dirty="0">
                <a:solidFill>
                  <a:srgbClr val="003C69"/>
                </a:solidFill>
              </a:rPr>
              <a:t>: “social“ brownfield</a:t>
            </a:r>
            <a:endParaRPr lang="cs-CZ" sz="1700" b="0" dirty="0">
              <a:solidFill>
                <a:srgbClr val="003C69"/>
              </a:solidFill>
            </a:endParaRPr>
          </a:p>
        </p:txBody>
      </p:sp>
      <p:sp>
        <p:nvSpPr>
          <p:cNvPr id="30733" name="Text Box 27"/>
          <p:cNvSpPr txBox="1">
            <a:spLocks noChangeArrowheads="1"/>
          </p:cNvSpPr>
          <p:nvPr/>
        </p:nvSpPr>
        <p:spPr bwMode="auto">
          <a:xfrm>
            <a:off x="395288" y="3500438"/>
            <a:ext cx="25923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algn="ctr" eaLnBrk="1" hangingPunct="1"/>
            <a:r>
              <a:rPr lang="cs-CZ" sz="1400"/>
              <a:t>The Vítkovice Area</a:t>
            </a:r>
          </a:p>
        </p:txBody>
      </p:sp>
      <p:sp>
        <p:nvSpPr>
          <p:cNvPr id="30734" name="Text Box 28"/>
          <p:cNvSpPr txBox="1">
            <a:spLocks noChangeArrowheads="1"/>
          </p:cNvSpPr>
          <p:nvPr/>
        </p:nvSpPr>
        <p:spPr bwMode="auto">
          <a:xfrm>
            <a:off x="5940425" y="3500438"/>
            <a:ext cx="24479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algn="ctr" eaLnBrk="1" hangingPunct="1"/>
            <a:r>
              <a:rPr lang="cs-CZ" sz="1400"/>
              <a:t>New Karolina</a:t>
            </a:r>
          </a:p>
        </p:txBody>
      </p:sp>
      <p:sp>
        <p:nvSpPr>
          <p:cNvPr id="15" name="Text Box 5"/>
          <p:cNvSpPr txBox="1">
            <a:spLocks noChangeArrowheads="1"/>
          </p:cNvSpPr>
          <p:nvPr/>
        </p:nvSpPr>
        <p:spPr bwMode="auto">
          <a:xfrm>
            <a:off x="210708" y="6383598"/>
            <a:ext cx="17575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0"/>
              </a:spcBef>
            </a:pPr>
            <a:r>
              <a:rPr lang="cs-CZ" sz="1400" dirty="0"/>
              <a:t>www.ostrava.cz</a:t>
            </a:r>
          </a:p>
        </p:txBody>
      </p:sp>
      <p:pic>
        <p:nvPicPr>
          <p:cNvPr id="18" name="Picture 3" descr="Ostrava_l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31153" y="6406594"/>
            <a:ext cx="2160000" cy="26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 descr="http://www.stavebnictvi3000.cz/img/articles/1024x800-fit/2015/12b-dolni-vitkovice-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6288" y="3805238"/>
            <a:ext cx="2680543" cy="134027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oer34 - dokumenty\obrazky\OSTRAVAAAAAAAAAAAAA\Vítkovice\DOV\GONG - Plynojem\GRAND PRIX  Multifunkční aula Gong 3 [1024x768] - naše.t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03648" y="5070162"/>
            <a:ext cx="1750278" cy="116714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5" descr="C:\oer34 - dokumenty\REAL ESTATE REPORT - projekty\Projekty + vizualizace\Multifunctional\Nová Karolina\Karolina listopad 2016\DSC0703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56176" y="3805238"/>
            <a:ext cx="2520000" cy="139938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C:\oer34 - dokumenty\REAL ESTATE REPORT - projekty\Projekty + vizualizace\Multifunctional\Nová Karolina\Karolina listopad 2016\DSC07103.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28184" y="5080280"/>
            <a:ext cx="1800000" cy="10113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0" descr="plan_mesta_ne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1913" y="333375"/>
            <a:ext cx="5516562"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Rectangle 3"/>
          <p:cNvSpPr>
            <a:spLocks noChangeArrowheads="1"/>
          </p:cNvSpPr>
          <p:nvPr/>
        </p:nvSpPr>
        <p:spPr bwMode="auto">
          <a:xfrm>
            <a:off x="611188" y="333375"/>
            <a:ext cx="7921625"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spcBef>
                <a:spcPct val="0"/>
              </a:spcBef>
            </a:pPr>
            <a:r>
              <a:rPr lang="cs-CZ" sz="3600" dirty="0">
                <a:ea typeface="ＭＳ Ｐゴシック" pitchFamily="-107" charset="-128"/>
              </a:rPr>
              <a:t>City Map</a:t>
            </a:r>
            <a:endParaRPr lang="cs-CZ" sz="3600" b="0" dirty="0">
              <a:solidFill>
                <a:schemeClr val="tx2"/>
              </a:solidFill>
              <a:ea typeface="ＭＳ Ｐゴシック" pitchFamily="-107" charset="-128"/>
            </a:endParaRPr>
          </a:p>
        </p:txBody>
      </p:sp>
      <p:sp>
        <p:nvSpPr>
          <p:cNvPr id="5125" name="Rectangle 6"/>
          <p:cNvSpPr>
            <a:spLocks noChangeArrowheads="1"/>
          </p:cNvSpPr>
          <p:nvPr/>
        </p:nvSpPr>
        <p:spPr bwMode="auto">
          <a:xfrm>
            <a:off x="827088" y="3213100"/>
            <a:ext cx="45847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20000"/>
              </a:spcBef>
            </a:pPr>
            <a:r>
              <a:rPr lang="cs-CZ">
                <a:ea typeface="ＭＳ Ｐゴシック" pitchFamily="-107" charset="-128"/>
              </a:rPr>
              <a:t>Prague</a:t>
            </a:r>
          </a:p>
        </p:txBody>
      </p:sp>
      <p:sp>
        <p:nvSpPr>
          <p:cNvPr id="5126" name="Rectangle 7"/>
          <p:cNvSpPr>
            <a:spLocks noChangeArrowheads="1"/>
          </p:cNvSpPr>
          <p:nvPr/>
        </p:nvSpPr>
        <p:spPr bwMode="auto">
          <a:xfrm flipH="1">
            <a:off x="7235825" y="3246438"/>
            <a:ext cx="12239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20000"/>
              </a:spcBef>
            </a:pPr>
            <a:r>
              <a:rPr lang="cs-CZ">
                <a:ea typeface="ＭＳ Ｐゴシック" pitchFamily="-107" charset="-128"/>
              </a:rPr>
              <a:t>Slovakia</a:t>
            </a:r>
          </a:p>
        </p:txBody>
      </p:sp>
      <p:sp>
        <p:nvSpPr>
          <p:cNvPr id="5127" name="Rectangle 8"/>
          <p:cNvSpPr>
            <a:spLocks noChangeArrowheads="1"/>
          </p:cNvSpPr>
          <p:nvPr/>
        </p:nvSpPr>
        <p:spPr bwMode="auto">
          <a:xfrm rot="-2528606">
            <a:off x="6011863" y="333375"/>
            <a:ext cx="21463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20000"/>
              </a:spcBef>
            </a:pPr>
            <a:r>
              <a:rPr lang="cs-CZ">
                <a:ea typeface="ＭＳ Ｐゴシック" pitchFamily="-107" charset="-128"/>
              </a:rPr>
              <a:t>Poland</a:t>
            </a:r>
          </a:p>
        </p:txBody>
      </p:sp>
      <p:sp>
        <p:nvSpPr>
          <p:cNvPr id="5128" name="Line 9"/>
          <p:cNvSpPr>
            <a:spLocks noChangeShapeType="1"/>
          </p:cNvSpPr>
          <p:nvPr/>
        </p:nvSpPr>
        <p:spPr bwMode="auto">
          <a:xfrm flipV="1">
            <a:off x="7451725" y="1628775"/>
            <a:ext cx="504825" cy="576263"/>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a:spAutoFit/>
          </a:bodyPr>
          <a:lstStyle/>
          <a:p>
            <a:endParaRPr lang="cs-CZ"/>
          </a:p>
        </p:txBody>
      </p:sp>
      <p:sp>
        <p:nvSpPr>
          <p:cNvPr id="5129" name="Line 19"/>
          <p:cNvSpPr>
            <a:spLocks noChangeShapeType="1"/>
          </p:cNvSpPr>
          <p:nvPr/>
        </p:nvSpPr>
        <p:spPr bwMode="auto">
          <a:xfrm>
            <a:off x="7308850" y="3716338"/>
            <a:ext cx="1079500" cy="0"/>
          </a:xfrm>
          <a:prstGeom prst="line">
            <a:avLst/>
          </a:prstGeom>
          <a:noFill/>
          <a:ln w="57150">
            <a:solidFill>
              <a:srgbClr val="003366"/>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cs-CZ"/>
          </a:p>
        </p:txBody>
      </p:sp>
      <p:sp>
        <p:nvSpPr>
          <p:cNvPr id="5130" name="Line 20"/>
          <p:cNvSpPr>
            <a:spLocks noChangeShapeType="1"/>
          </p:cNvSpPr>
          <p:nvPr/>
        </p:nvSpPr>
        <p:spPr bwMode="auto">
          <a:xfrm flipV="1">
            <a:off x="6588125" y="765175"/>
            <a:ext cx="649288" cy="576263"/>
          </a:xfrm>
          <a:prstGeom prst="line">
            <a:avLst/>
          </a:prstGeom>
          <a:noFill/>
          <a:ln w="57150">
            <a:solidFill>
              <a:srgbClr val="003366"/>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cs-CZ"/>
          </a:p>
        </p:txBody>
      </p:sp>
      <p:sp>
        <p:nvSpPr>
          <p:cNvPr id="5131" name="Line 21"/>
          <p:cNvSpPr>
            <a:spLocks noChangeShapeType="1"/>
          </p:cNvSpPr>
          <p:nvPr/>
        </p:nvSpPr>
        <p:spPr bwMode="auto">
          <a:xfrm flipH="1" flipV="1">
            <a:off x="827088" y="3644900"/>
            <a:ext cx="1081087" cy="0"/>
          </a:xfrm>
          <a:prstGeom prst="line">
            <a:avLst/>
          </a:prstGeom>
          <a:noFill/>
          <a:ln w="57150">
            <a:solidFill>
              <a:srgbClr val="003366"/>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cs-CZ"/>
          </a:p>
        </p:txBody>
      </p:sp>
      <p:sp>
        <p:nvSpPr>
          <p:cNvPr id="5132" name="Text Box 22"/>
          <p:cNvSpPr txBox="1">
            <a:spLocks noChangeArrowheads="1"/>
          </p:cNvSpPr>
          <p:nvPr/>
        </p:nvSpPr>
        <p:spPr bwMode="auto">
          <a:xfrm>
            <a:off x="827088" y="3789363"/>
            <a:ext cx="10810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cs-CZ">
                <a:solidFill>
                  <a:srgbClr val="003366"/>
                </a:solidFill>
                <a:ea typeface="ＭＳ Ｐゴシック" pitchFamily="-107" charset="-128"/>
              </a:rPr>
              <a:t>380</a:t>
            </a:r>
            <a:r>
              <a:rPr lang="cs-CZ">
                <a:solidFill>
                  <a:srgbClr val="003366"/>
                </a:solidFill>
              </a:rPr>
              <a:t> </a:t>
            </a:r>
            <a:r>
              <a:rPr lang="cs-CZ">
                <a:solidFill>
                  <a:srgbClr val="003366"/>
                </a:solidFill>
                <a:ea typeface="ＭＳ Ｐゴシック" pitchFamily="-107" charset="-128"/>
              </a:rPr>
              <a:t>km</a:t>
            </a:r>
          </a:p>
        </p:txBody>
      </p:sp>
      <p:sp>
        <p:nvSpPr>
          <p:cNvPr id="5133" name="Rectangle 24"/>
          <p:cNvSpPr>
            <a:spLocks noChangeArrowheads="1"/>
          </p:cNvSpPr>
          <p:nvPr/>
        </p:nvSpPr>
        <p:spPr bwMode="auto">
          <a:xfrm>
            <a:off x="7451725" y="3860800"/>
            <a:ext cx="11477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cs-CZ">
                <a:solidFill>
                  <a:srgbClr val="003366"/>
                </a:solidFill>
                <a:ea typeface="ＭＳ Ｐゴシック" pitchFamily="-107" charset="-128"/>
              </a:rPr>
              <a:t>50</a:t>
            </a:r>
            <a:r>
              <a:rPr lang="cs-CZ">
                <a:solidFill>
                  <a:srgbClr val="003366"/>
                </a:solidFill>
              </a:rPr>
              <a:t> </a:t>
            </a:r>
            <a:r>
              <a:rPr lang="cs-CZ">
                <a:solidFill>
                  <a:srgbClr val="003366"/>
                </a:solidFill>
                <a:ea typeface="ＭＳ Ｐゴシック" pitchFamily="-107" charset="-128"/>
              </a:rPr>
              <a:t>km</a:t>
            </a:r>
          </a:p>
        </p:txBody>
      </p:sp>
      <p:sp>
        <p:nvSpPr>
          <p:cNvPr id="5134" name="Rectangle 25"/>
          <p:cNvSpPr>
            <a:spLocks noChangeArrowheads="1"/>
          </p:cNvSpPr>
          <p:nvPr/>
        </p:nvSpPr>
        <p:spPr bwMode="auto">
          <a:xfrm rot="-2353575">
            <a:off x="6588125" y="1052513"/>
            <a:ext cx="12239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cs-CZ">
                <a:solidFill>
                  <a:srgbClr val="003366"/>
                </a:solidFill>
                <a:ea typeface="ＭＳ Ｐゴシック" pitchFamily="-107" charset="-128"/>
              </a:rPr>
              <a:t>15</a:t>
            </a:r>
            <a:r>
              <a:rPr lang="cs-CZ">
                <a:solidFill>
                  <a:srgbClr val="003366"/>
                </a:solidFill>
              </a:rPr>
              <a:t> </a:t>
            </a:r>
            <a:r>
              <a:rPr lang="cs-CZ">
                <a:solidFill>
                  <a:srgbClr val="003366"/>
                </a:solidFill>
                <a:ea typeface="ＭＳ Ｐゴシック" pitchFamily="-107" charset="-128"/>
              </a:rPr>
              <a:t>km</a:t>
            </a:r>
          </a:p>
        </p:txBody>
      </p:sp>
      <p:cxnSp>
        <p:nvCxnSpPr>
          <p:cNvPr id="5135" name="AutoShape 28"/>
          <p:cNvCxnSpPr>
            <a:cxnSpLocks noChangeShapeType="1"/>
          </p:cNvCxnSpPr>
          <p:nvPr/>
        </p:nvCxnSpPr>
        <p:spPr bwMode="auto">
          <a:xfrm rot="5400000" flipV="1">
            <a:off x="4356100" y="1052513"/>
            <a:ext cx="1587" cy="1588"/>
          </a:xfrm>
          <a:prstGeom prst="curvedConnector3">
            <a:avLst>
              <a:gd name="adj1" fmla="val -14400000"/>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cxnSp>
      <p:sp>
        <p:nvSpPr>
          <p:cNvPr id="5136" name="Text Box 29"/>
          <p:cNvSpPr txBox="1">
            <a:spLocks noChangeArrowheads="1"/>
          </p:cNvSpPr>
          <p:nvPr/>
        </p:nvSpPr>
        <p:spPr bwMode="auto">
          <a:xfrm>
            <a:off x="6300788" y="5445125"/>
            <a:ext cx="2447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b="1">
                <a:solidFill>
                  <a:srgbClr val="00ADD0"/>
                </a:solidFill>
                <a:latin typeface="Arial" charset="0"/>
              </a:defRPr>
            </a:lvl1pPr>
            <a:lvl2pPr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lvl="1" eaLnBrk="1" hangingPunct="1">
              <a:lnSpc>
                <a:spcPct val="70000"/>
              </a:lnSpc>
              <a:buClr>
                <a:srgbClr val="00ADD0"/>
              </a:buClr>
            </a:pPr>
            <a:r>
              <a:rPr lang="en-US" sz="2000">
                <a:solidFill>
                  <a:srgbClr val="003C69"/>
                </a:solidFill>
                <a:ea typeface="ＭＳ Ｐゴシック" pitchFamily="-107" charset="-128"/>
              </a:rPr>
              <a:t>Area: 214 km</a:t>
            </a:r>
            <a:r>
              <a:rPr lang="en-US" sz="2000" baseline="30000">
                <a:solidFill>
                  <a:srgbClr val="003C69"/>
                </a:solidFill>
                <a:ea typeface="ＭＳ Ｐゴシック" pitchFamily="-107" charset="-128"/>
              </a:rPr>
              <a:t>2</a:t>
            </a:r>
            <a:endParaRPr lang="cs-CZ" sz="2000">
              <a:ea typeface="ＭＳ Ｐゴシック" pitchFamily="-107" charset="-128"/>
            </a:endParaRPr>
          </a:p>
        </p:txBody>
      </p:sp>
      <p:sp>
        <p:nvSpPr>
          <p:cNvPr id="20" name="Text Box 5"/>
          <p:cNvSpPr txBox="1">
            <a:spLocks noChangeArrowheads="1"/>
          </p:cNvSpPr>
          <p:nvPr/>
        </p:nvSpPr>
        <p:spPr bwMode="auto">
          <a:xfrm>
            <a:off x="210708" y="6383598"/>
            <a:ext cx="17575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0"/>
              </a:spcBef>
            </a:pPr>
            <a:r>
              <a:rPr lang="cs-CZ" sz="1400" dirty="0"/>
              <a:t>www.ostrava.cz</a:t>
            </a:r>
          </a:p>
        </p:txBody>
      </p:sp>
      <p:pic>
        <p:nvPicPr>
          <p:cNvPr id="21" name="Picture 3" descr="Ostrava_l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31153" y="6406594"/>
            <a:ext cx="2160000" cy="26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Rectangle 3"/>
          <p:cNvSpPr>
            <a:spLocks noGrp="1" noChangeArrowheads="1"/>
          </p:cNvSpPr>
          <p:nvPr>
            <p:ph type="title" idx="4294967295"/>
          </p:nvPr>
        </p:nvSpPr>
        <p:spPr>
          <a:xfrm>
            <a:off x="395288" y="765175"/>
            <a:ext cx="5256212" cy="647700"/>
          </a:xfrm>
          <a:noFill/>
        </p:spPr>
        <p:txBody>
          <a:bodyPr lIns="0" tIns="0" rIns="0" bIns="0"/>
          <a:lstStyle/>
          <a:p>
            <a:pPr algn="l" eaLnBrk="1" hangingPunct="1"/>
            <a:r>
              <a:rPr lang="cs-CZ" sz="2500" b="1" smtClean="0">
                <a:solidFill>
                  <a:srgbClr val="00ADD0"/>
                </a:solidFill>
              </a:rPr>
              <a:t>Hrušov Development Area</a:t>
            </a:r>
            <a:endParaRPr lang="en-US" sz="2500" smtClean="0"/>
          </a:p>
        </p:txBody>
      </p:sp>
      <p:sp>
        <p:nvSpPr>
          <p:cNvPr id="31749" name="Text Box 4"/>
          <p:cNvSpPr txBox="1">
            <a:spLocks noChangeArrowheads="1"/>
          </p:cNvSpPr>
          <p:nvPr/>
        </p:nvSpPr>
        <p:spPr bwMode="auto">
          <a:xfrm>
            <a:off x="1023938" y="1504950"/>
            <a:ext cx="70770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0"/>
              </a:spcBef>
            </a:pPr>
            <a:endParaRPr lang="cs-CZ" b="0">
              <a:solidFill>
                <a:schemeClr val="tx1"/>
              </a:solidFill>
            </a:endParaRPr>
          </a:p>
        </p:txBody>
      </p:sp>
      <p:sp>
        <p:nvSpPr>
          <p:cNvPr id="31750" name="Rectangle 5"/>
          <p:cNvSpPr>
            <a:spLocks noChangeArrowheads="1"/>
          </p:cNvSpPr>
          <p:nvPr/>
        </p:nvSpPr>
        <p:spPr bwMode="auto">
          <a:xfrm>
            <a:off x="379413" y="1428110"/>
            <a:ext cx="3456062" cy="2539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180975" indent="-180975">
              <a:spcBef>
                <a:spcPct val="0"/>
              </a:spcBef>
              <a:spcAft>
                <a:spcPts val="1200"/>
              </a:spcAft>
              <a:buClr>
                <a:srgbClr val="00ADD0"/>
              </a:buClr>
              <a:buFontTx/>
              <a:buChar char="•"/>
            </a:pPr>
            <a:r>
              <a:rPr lang="en-US" sz="1500" dirty="0" smtClean="0">
                <a:solidFill>
                  <a:srgbClr val="003366"/>
                </a:solidFill>
              </a:rPr>
              <a:t>Size </a:t>
            </a:r>
            <a:r>
              <a:rPr lang="en-US" sz="1500" dirty="0">
                <a:solidFill>
                  <a:srgbClr val="003366"/>
                </a:solidFill>
              </a:rPr>
              <a:t>- about  </a:t>
            </a:r>
            <a:r>
              <a:rPr lang="en-US" sz="1500" dirty="0" smtClean="0">
                <a:solidFill>
                  <a:srgbClr val="003366"/>
                </a:solidFill>
              </a:rPr>
              <a:t>34</a:t>
            </a:r>
            <a:r>
              <a:rPr lang="cs-CZ" sz="1500" dirty="0" smtClean="0">
                <a:solidFill>
                  <a:srgbClr val="003366"/>
                </a:solidFill>
              </a:rPr>
              <a:t>.</a:t>
            </a:r>
            <a:r>
              <a:rPr lang="en-US" sz="1500" dirty="0" smtClean="0">
                <a:solidFill>
                  <a:srgbClr val="003366"/>
                </a:solidFill>
              </a:rPr>
              <a:t>7 </a:t>
            </a:r>
            <a:r>
              <a:rPr lang="en-US" sz="1500" dirty="0">
                <a:solidFill>
                  <a:srgbClr val="003366"/>
                </a:solidFill>
              </a:rPr>
              <a:t>ha</a:t>
            </a:r>
          </a:p>
          <a:p>
            <a:pPr marL="180975" indent="-180975">
              <a:spcBef>
                <a:spcPct val="0"/>
              </a:spcBef>
              <a:spcAft>
                <a:spcPts val="1200"/>
              </a:spcAft>
              <a:buClr>
                <a:srgbClr val="00ADD0"/>
              </a:buClr>
              <a:buFontTx/>
              <a:buChar char="•"/>
            </a:pPr>
            <a:r>
              <a:rPr lang="en-US" sz="1500" dirty="0" smtClean="0">
                <a:solidFill>
                  <a:srgbClr val="003366"/>
                </a:solidFill>
              </a:rPr>
              <a:t>Former </a:t>
            </a:r>
            <a:r>
              <a:rPr lang="en-US" sz="1500" dirty="0">
                <a:solidFill>
                  <a:srgbClr val="003366"/>
                </a:solidFill>
              </a:rPr>
              <a:t>settlement for workers</a:t>
            </a:r>
          </a:p>
          <a:p>
            <a:pPr marL="180975" indent="-180975">
              <a:spcBef>
                <a:spcPct val="0"/>
              </a:spcBef>
              <a:spcAft>
                <a:spcPts val="1200"/>
              </a:spcAft>
              <a:buClr>
                <a:srgbClr val="00ADD0"/>
              </a:buClr>
              <a:buFontTx/>
              <a:buChar char="•"/>
            </a:pPr>
            <a:r>
              <a:rPr lang="en-US" sz="1500" dirty="0" smtClean="0">
                <a:solidFill>
                  <a:srgbClr val="003366"/>
                </a:solidFill>
              </a:rPr>
              <a:t>„</a:t>
            </a:r>
            <a:r>
              <a:rPr lang="en-US" sz="1500" dirty="0">
                <a:solidFill>
                  <a:srgbClr val="003366"/>
                </a:solidFill>
              </a:rPr>
              <a:t>Social Brownfield“</a:t>
            </a:r>
          </a:p>
          <a:p>
            <a:pPr marL="180975" indent="-180975">
              <a:spcBef>
                <a:spcPct val="0"/>
              </a:spcBef>
              <a:spcAft>
                <a:spcPts val="1200"/>
              </a:spcAft>
              <a:buClr>
                <a:srgbClr val="00ADD0"/>
              </a:buClr>
              <a:buFontTx/>
              <a:buChar char="•"/>
            </a:pPr>
            <a:r>
              <a:rPr lang="en-US" sz="1500" dirty="0" smtClean="0">
                <a:solidFill>
                  <a:srgbClr val="003366"/>
                </a:solidFill>
              </a:rPr>
              <a:t>Non-outflow </a:t>
            </a:r>
            <a:r>
              <a:rPr lang="en-US" sz="1500" dirty="0">
                <a:solidFill>
                  <a:srgbClr val="003366"/>
                </a:solidFill>
              </a:rPr>
              <a:t>basin</a:t>
            </a:r>
          </a:p>
          <a:p>
            <a:pPr marL="180975" indent="-180975">
              <a:spcBef>
                <a:spcPct val="0"/>
              </a:spcBef>
              <a:spcAft>
                <a:spcPts val="1200"/>
              </a:spcAft>
              <a:buClr>
                <a:srgbClr val="00ADD0"/>
              </a:buClr>
              <a:buFontTx/>
              <a:buChar char="•"/>
            </a:pPr>
            <a:r>
              <a:rPr lang="en-US" sz="1500" dirty="0" smtClean="0">
                <a:solidFill>
                  <a:srgbClr val="003366"/>
                </a:solidFill>
              </a:rPr>
              <a:t>Proximity </a:t>
            </a:r>
            <a:r>
              <a:rPr lang="en-US" sz="1500" dirty="0">
                <a:solidFill>
                  <a:srgbClr val="003366"/>
                </a:solidFill>
              </a:rPr>
              <a:t>of highway D</a:t>
            </a:r>
            <a:r>
              <a:rPr lang="cs-CZ" sz="1500" dirty="0">
                <a:solidFill>
                  <a:srgbClr val="003366"/>
                </a:solidFill>
              </a:rPr>
              <a:t>1</a:t>
            </a:r>
            <a:endParaRPr lang="en-US" sz="1500" dirty="0">
              <a:solidFill>
                <a:srgbClr val="003366"/>
              </a:solidFill>
            </a:endParaRPr>
          </a:p>
          <a:p>
            <a:pPr marL="180975" indent="-180975">
              <a:spcBef>
                <a:spcPct val="0"/>
              </a:spcBef>
              <a:spcAft>
                <a:spcPts val="1200"/>
              </a:spcAft>
              <a:buClr>
                <a:srgbClr val="00ADD0"/>
              </a:buClr>
              <a:buFontTx/>
              <a:buChar char="•"/>
            </a:pPr>
            <a:r>
              <a:rPr lang="en-US" sz="1500" dirty="0" smtClean="0">
                <a:solidFill>
                  <a:srgbClr val="003366"/>
                </a:solidFill>
              </a:rPr>
              <a:t>Mining </a:t>
            </a:r>
            <a:r>
              <a:rPr lang="en-US" sz="1500" dirty="0">
                <a:solidFill>
                  <a:srgbClr val="003366"/>
                </a:solidFill>
              </a:rPr>
              <a:t>influence</a:t>
            </a:r>
            <a:endParaRPr lang="cs-CZ" sz="1500" dirty="0">
              <a:solidFill>
                <a:srgbClr val="003366"/>
              </a:solidFill>
            </a:endParaRPr>
          </a:p>
          <a:p>
            <a:pPr marL="180975" indent="-180975">
              <a:spcBef>
                <a:spcPct val="0"/>
              </a:spcBef>
              <a:spcAft>
                <a:spcPts val="1200"/>
              </a:spcAft>
              <a:buClr>
                <a:srgbClr val="00ADD0"/>
              </a:buClr>
              <a:buFontTx/>
              <a:buChar char="•"/>
            </a:pPr>
            <a:r>
              <a:rPr lang="cs-CZ" sz="1500" dirty="0" smtClean="0">
                <a:solidFill>
                  <a:srgbClr val="003366"/>
                </a:solidFill>
              </a:rPr>
              <a:t>No </a:t>
            </a:r>
            <a:r>
              <a:rPr lang="cs-CZ" sz="1500" dirty="0" err="1">
                <a:solidFill>
                  <a:srgbClr val="003366"/>
                </a:solidFill>
              </a:rPr>
              <a:t>ecological</a:t>
            </a:r>
            <a:r>
              <a:rPr lang="cs-CZ" sz="1500" dirty="0">
                <a:solidFill>
                  <a:srgbClr val="003366"/>
                </a:solidFill>
              </a:rPr>
              <a:t> </a:t>
            </a:r>
            <a:r>
              <a:rPr lang="cs-CZ" sz="1500" dirty="0" err="1">
                <a:solidFill>
                  <a:srgbClr val="003366"/>
                </a:solidFill>
              </a:rPr>
              <a:t>damage</a:t>
            </a:r>
            <a:endParaRPr lang="cs-CZ" sz="1500" dirty="0">
              <a:solidFill>
                <a:srgbClr val="003366"/>
              </a:solidFill>
            </a:endParaRPr>
          </a:p>
        </p:txBody>
      </p:sp>
      <p:sp>
        <p:nvSpPr>
          <p:cNvPr id="31754" name="Text Box 10"/>
          <p:cNvSpPr txBox="1">
            <a:spLocks noChangeArrowheads="1"/>
          </p:cNvSpPr>
          <p:nvPr/>
        </p:nvSpPr>
        <p:spPr bwMode="auto">
          <a:xfrm>
            <a:off x="0" y="188913"/>
            <a:ext cx="34559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en-US" sz="4000" dirty="0"/>
              <a:t>  </a:t>
            </a:r>
            <a:r>
              <a:rPr lang="cs-CZ" sz="3600" dirty="0"/>
              <a:t>Br</a:t>
            </a:r>
            <a:r>
              <a:rPr lang="en-US" sz="3600" dirty="0" err="1"/>
              <a:t>ownfields</a:t>
            </a:r>
            <a:endParaRPr lang="cs-CZ" sz="3600" dirty="0"/>
          </a:p>
        </p:txBody>
      </p:sp>
      <p:sp>
        <p:nvSpPr>
          <p:cNvPr id="3" name="Obdélník 2"/>
          <p:cNvSpPr/>
          <p:nvPr/>
        </p:nvSpPr>
        <p:spPr>
          <a:xfrm>
            <a:off x="179512" y="4077072"/>
            <a:ext cx="8640960" cy="2160591"/>
          </a:xfrm>
          <a:prstGeom prst="rect">
            <a:avLst/>
          </a:prstGeom>
        </p:spPr>
        <p:txBody>
          <a:bodyPr wrap="square">
            <a:spAutoFit/>
          </a:bodyPr>
          <a:lstStyle/>
          <a:p>
            <a:pPr eaLnBrk="0" hangingPunct="0">
              <a:spcBef>
                <a:spcPct val="20000"/>
              </a:spcBef>
              <a:buClr>
                <a:srgbClr val="00ADD0"/>
              </a:buClr>
            </a:pPr>
            <a:r>
              <a:rPr lang="en-US" sz="1600" dirty="0" err="1">
                <a:solidFill>
                  <a:srgbClr val="003C69"/>
                </a:solidFill>
                <a:latin typeface="Calibri" pitchFamily="34" charset="0"/>
              </a:rPr>
              <a:t>Hrušov</a:t>
            </a:r>
            <a:r>
              <a:rPr lang="en-US" sz="1600" dirty="0">
                <a:solidFill>
                  <a:srgbClr val="003C69"/>
                </a:solidFill>
                <a:latin typeface="Calibri" pitchFamily="34" charset="0"/>
              </a:rPr>
              <a:t> represents a very important location, particularly suitable for small and medium-sized companies. Among the advantages of the </a:t>
            </a:r>
            <a:r>
              <a:rPr lang="en-US" sz="1600" dirty="0" err="1">
                <a:solidFill>
                  <a:srgbClr val="003C69"/>
                </a:solidFill>
                <a:latin typeface="Calibri" pitchFamily="34" charset="0"/>
              </a:rPr>
              <a:t>Hrušov</a:t>
            </a:r>
            <a:r>
              <a:rPr lang="en-US" sz="1600" dirty="0">
                <a:solidFill>
                  <a:srgbClr val="003C69"/>
                </a:solidFill>
                <a:latin typeface="Calibri" pitchFamily="34" charset="0"/>
              </a:rPr>
              <a:t> zone is an ideal transport connection, immediate vicinity to the D1 motorway and a railway line. </a:t>
            </a:r>
            <a:endParaRPr lang="cs-CZ" sz="1600" dirty="0">
              <a:solidFill>
                <a:srgbClr val="003C69"/>
              </a:solidFill>
              <a:latin typeface="Calibri" pitchFamily="34" charset="0"/>
            </a:endParaRPr>
          </a:p>
          <a:p>
            <a:pPr eaLnBrk="0" hangingPunct="0">
              <a:spcBef>
                <a:spcPct val="20000"/>
              </a:spcBef>
              <a:buClr>
                <a:srgbClr val="00ADD0"/>
              </a:buClr>
            </a:pPr>
            <a:r>
              <a:rPr lang="en-US" sz="1600" dirty="0">
                <a:solidFill>
                  <a:srgbClr val="003C69"/>
                </a:solidFill>
                <a:latin typeface="Calibri" pitchFamily="34" charset="0"/>
              </a:rPr>
              <a:t>The project envisages in particular the construction of rental office buildings or research and semi-production operations, leading to the creation of a minimum of 1</a:t>
            </a:r>
            <a:r>
              <a:rPr lang="cs-CZ" sz="1600" dirty="0">
                <a:solidFill>
                  <a:srgbClr val="003C69"/>
                </a:solidFill>
                <a:latin typeface="Calibri" pitchFamily="34" charset="0"/>
              </a:rPr>
              <a:t>,</a:t>
            </a:r>
            <a:r>
              <a:rPr lang="en-US" sz="1600" dirty="0">
                <a:solidFill>
                  <a:srgbClr val="003C69"/>
                </a:solidFill>
                <a:latin typeface="Calibri" pitchFamily="34" charset="0"/>
              </a:rPr>
              <a:t>500 to 2</a:t>
            </a:r>
            <a:r>
              <a:rPr lang="cs-CZ" sz="1600" dirty="0">
                <a:solidFill>
                  <a:srgbClr val="003C69"/>
                </a:solidFill>
                <a:latin typeface="Calibri" pitchFamily="34" charset="0"/>
              </a:rPr>
              <a:t>,</a:t>
            </a:r>
            <a:r>
              <a:rPr lang="en-US" sz="1600" dirty="0">
                <a:solidFill>
                  <a:srgbClr val="003C69"/>
                </a:solidFill>
                <a:latin typeface="Calibri" pitchFamily="34" charset="0"/>
              </a:rPr>
              <a:t>000 new jobs</a:t>
            </a:r>
            <a:r>
              <a:rPr lang="en-US" sz="1600" dirty="0" smtClean="0">
                <a:solidFill>
                  <a:srgbClr val="003C69"/>
                </a:solidFill>
                <a:latin typeface="Calibri" pitchFamily="34" charset="0"/>
              </a:rPr>
              <a:t>.</a:t>
            </a:r>
            <a:endParaRPr lang="cs-CZ" sz="1600" dirty="0" smtClean="0">
              <a:solidFill>
                <a:srgbClr val="003C69"/>
              </a:solidFill>
              <a:latin typeface="Calibri" pitchFamily="34" charset="0"/>
            </a:endParaRPr>
          </a:p>
          <a:p>
            <a:pPr eaLnBrk="0" hangingPunct="0">
              <a:spcBef>
                <a:spcPct val="20000"/>
              </a:spcBef>
              <a:buClr>
                <a:srgbClr val="00ADD0"/>
              </a:buClr>
            </a:pPr>
            <a:r>
              <a:rPr lang="en-US" sz="1600" dirty="0" smtClean="0">
                <a:latin typeface="Calibri" panose="020F0502020204030204" pitchFamily="34" charset="0"/>
              </a:rPr>
              <a:t>Currently</a:t>
            </a:r>
            <a:r>
              <a:rPr lang="en-US" sz="1600" dirty="0">
                <a:latin typeface="Calibri" panose="020F0502020204030204" pitchFamily="34" charset="0"/>
              </a:rPr>
              <a:t>, a call for tender for the implementation of an investment project in the </a:t>
            </a:r>
            <a:r>
              <a:rPr lang="en-US" sz="1600" dirty="0" err="1">
                <a:latin typeface="Calibri" panose="020F0502020204030204" pitchFamily="34" charset="0"/>
              </a:rPr>
              <a:t>Hrušov</a:t>
            </a:r>
            <a:r>
              <a:rPr lang="en-US" sz="1600" dirty="0">
                <a:latin typeface="Calibri" panose="020F0502020204030204" pitchFamily="34" charset="0"/>
              </a:rPr>
              <a:t> development zone was published - more information and challenges are available </a:t>
            </a:r>
            <a:r>
              <a:rPr lang="cs-CZ" sz="1600" dirty="0" smtClean="0">
                <a:latin typeface="Calibri" panose="020F0502020204030204" pitchFamily="34" charset="0"/>
              </a:rPr>
              <a:t>on </a:t>
            </a:r>
            <a:r>
              <a:rPr lang="cs-CZ" sz="1600" dirty="0" smtClean="0">
                <a:latin typeface="Calibri" panose="020F0502020204030204" pitchFamily="34" charset="0"/>
                <a:hlinkClick r:id="rId3"/>
              </a:rPr>
              <a:t>https://hrusov.ostrava.cz</a:t>
            </a:r>
            <a:endParaRPr lang="cs-CZ" sz="1600" dirty="0">
              <a:solidFill>
                <a:srgbClr val="003C69"/>
              </a:solidFill>
              <a:latin typeface="Calibri" pitchFamily="34" charset="0"/>
            </a:endParaRPr>
          </a:p>
        </p:txBody>
      </p:sp>
      <p:pic>
        <p:nvPicPr>
          <p:cNvPr id="2" name="Obrázek 1"/>
          <p:cNvPicPr>
            <a:picLocks noChangeAspect="1"/>
          </p:cNvPicPr>
          <p:nvPr/>
        </p:nvPicPr>
        <p:blipFill rotWithShape="1">
          <a:blip r:embed="rId4" cstate="print">
            <a:extLst>
              <a:ext uri="{28A0092B-C50C-407E-A947-70E740481C1C}">
                <a14:useLocalDpi xmlns:a14="http://schemas.microsoft.com/office/drawing/2010/main" val="0"/>
              </a:ext>
            </a:extLst>
          </a:blip>
          <a:srcRect r="20972"/>
          <a:stretch/>
        </p:blipFill>
        <p:spPr>
          <a:xfrm>
            <a:off x="4543374" y="890588"/>
            <a:ext cx="4597798" cy="2852936"/>
          </a:xfrm>
          <a:prstGeom prst="rect">
            <a:avLst/>
          </a:prstGeom>
        </p:spPr>
      </p:pic>
    </p:spTree>
    <p:extLst>
      <p:ext uri="{BB962C8B-B14F-4D97-AF65-F5344CB8AC3E}">
        <p14:creationId xmlns:p14="http://schemas.microsoft.com/office/powerpoint/2010/main" val="1469415493"/>
      </p:ext>
    </p:extLst>
  </p:cSld>
  <p:clrMapOvr>
    <a:masterClrMapping/>
  </p:clrMapOvr>
  <p:transition spd="slow">
    <p:push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
          <p:cNvSpPr>
            <a:spLocks noChangeArrowheads="1"/>
          </p:cNvSpPr>
          <p:nvPr/>
        </p:nvSpPr>
        <p:spPr bwMode="auto">
          <a:xfrm>
            <a:off x="358775" y="274638"/>
            <a:ext cx="84264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spcBef>
                <a:spcPct val="0"/>
              </a:spcBef>
            </a:pPr>
            <a:endParaRPr lang="cs-CZ" sz="4000" b="0">
              <a:solidFill>
                <a:schemeClr val="tx2"/>
              </a:solidFill>
            </a:endParaRPr>
          </a:p>
        </p:txBody>
      </p:sp>
      <p:sp>
        <p:nvSpPr>
          <p:cNvPr id="32772" name="Text Box 5"/>
          <p:cNvSpPr txBox="1">
            <a:spLocks noChangeArrowheads="1"/>
          </p:cNvSpPr>
          <p:nvPr/>
        </p:nvSpPr>
        <p:spPr bwMode="auto">
          <a:xfrm>
            <a:off x="411163" y="19827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20000"/>
              </a:spcBef>
            </a:pPr>
            <a:endParaRPr lang="cs-CZ" sz="2000" b="0">
              <a:solidFill>
                <a:srgbClr val="003C69"/>
              </a:solidFill>
            </a:endParaRPr>
          </a:p>
        </p:txBody>
      </p:sp>
      <p:sp>
        <p:nvSpPr>
          <p:cNvPr id="32773" name="Text Box 11"/>
          <p:cNvSpPr txBox="1">
            <a:spLocks noChangeArrowheads="1"/>
          </p:cNvSpPr>
          <p:nvPr/>
        </p:nvSpPr>
        <p:spPr bwMode="auto">
          <a:xfrm>
            <a:off x="395288" y="188913"/>
            <a:ext cx="842486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cs-CZ" sz="3600" dirty="0"/>
              <a:t>A-</a:t>
            </a:r>
            <a:r>
              <a:rPr lang="cs-CZ" sz="3600" dirty="0" err="1"/>
              <a:t>class</a:t>
            </a:r>
            <a:r>
              <a:rPr lang="cs-CZ" sz="3600" dirty="0"/>
              <a:t> </a:t>
            </a:r>
            <a:r>
              <a:rPr lang="cs-CZ" sz="3600" dirty="0" err="1"/>
              <a:t>office</a:t>
            </a:r>
            <a:r>
              <a:rPr lang="cs-CZ" sz="3600" dirty="0"/>
              <a:t> </a:t>
            </a:r>
            <a:r>
              <a:rPr lang="cs-CZ" sz="3600" dirty="0" err="1"/>
              <a:t>spaces</a:t>
            </a:r>
            <a:endParaRPr lang="cs-CZ" sz="3600" dirty="0"/>
          </a:p>
        </p:txBody>
      </p:sp>
      <p:pic>
        <p:nvPicPr>
          <p:cNvPr id="20" name="Picture 3" descr="Ostrava_l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31153" y="6406594"/>
            <a:ext cx="2160000" cy="26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19"/>
          <p:cNvSpPr txBox="1">
            <a:spLocks noChangeArrowheads="1"/>
          </p:cNvSpPr>
          <p:nvPr/>
        </p:nvSpPr>
        <p:spPr bwMode="auto">
          <a:xfrm>
            <a:off x="358774" y="6419717"/>
            <a:ext cx="469180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0"/>
              </a:spcBef>
            </a:pPr>
            <a:r>
              <a:rPr lang="cs-CZ" sz="1200" b="0" dirty="0" smtClean="0">
                <a:solidFill>
                  <a:srgbClr val="003C69"/>
                </a:solidFill>
              </a:rPr>
              <a:t>Source: JLL, 2017</a:t>
            </a:r>
            <a:endParaRPr lang="cs-CZ" sz="1200" b="0" dirty="0">
              <a:solidFill>
                <a:srgbClr val="003C69"/>
              </a:solidFill>
            </a:endParaRPr>
          </a:p>
        </p:txBody>
      </p:sp>
      <p:sp>
        <p:nvSpPr>
          <p:cNvPr id="19" name="Text Box 20"/>
          <p:cNvSpPr txBox="1">
            <a:spLocks noChangeArrowheads="1"/>
          </p:cNvSpPr>
          <p:nvPr/>
        </p:nvSpPr>
        <p:spPr bwMode="auto">
          <a:xfrm>
            <a:off x="323528" y="6073551"/>
            <a:ext cx="789828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ts val="0"/>
              </a:spcBef>
            </a:pPr>
            <a:r>
              <a:rPr lang="cs-CZ" sz="1400" b="0" dirty="0" err="1"/>
              <a:t>Overall</a:t>
            </a:r>
            <a:r>
              <a:rPr lang="cs-CZ" sz="1400" b="0" dirty="0"/>
              <a:t> </a:t>
            </a:r>
            <a:r>
              <a:rPr lang="cs-CZ" sz="1400" b="0" dirty="0" smtClean="0"/>
              <a:t>area </a:t>
            </a:r>
            <a:r>
              <a:rPr lang="cs-CZ" sz="1400" b="0" dirty="0"/>
              <a:t>in Ostrava</a:t>
            </a:r>
            <a:r>
              <a:rPr lang="cs-CZ" sz="1400" b="0" dirty="0" smtClean="0"/>
              <a:t>: 214,900 </a:t>
            </a:r>
            <a:r>
              <a:rPr lang="cs-CZ" sz="1400" b="0" dirty="0"/>
              <a:t>m</a:t>
            </a:r>
            <a:r>
              <a:rPr lang="cs-CZ" sz="1400" b="0" baseline="30000" dirty="0"/>
              <a:t>2 </a:t>
            </a:r>
            <a:r>
              <a:rPr lang="cs-CZ" sz="1400" b="0" baseline="30000" dirty="0" smtClean="0"/>
              <a:t> </a:t>
            </a:r>
            <a:r>
              <a:rPr lang="cs-CZ" sz="1400" b="0" dirty="0" smtClean="0"/>
              <a:t>(H1/2017),  </a:t>
            </a:r>
            <a:r>
              <a:rPr lang="cs-CZ" sz="1400" b="0" dirty="0" err="1" smtClean="0"/>
              <a:t>Vacancy</a:t>
            </a:r>
            <a:r>
              <a:rPr lang="cs-CZ" sz="1400" b="0" dirty="0" smtClean="0"/>
              <a:t> </a:t>
            </a:r>
            <a:r>
              <a:rPr lang="cs-CZ" sz="1400" b="0" dirty="0" err="1" smtClean="0"/>
              <a:t>rate</a:t>
            </a:r>
            <a:r>
              <a:rPr lang="cs-CZ" sz="1400" b="0" dirty="0" smtClean="0"/>
              <a:t> 17.6 </a:t>
            </a:r>
            <a:r>
              <a:rPr lang="cs-CZ" sz="1400" b="0" dirty="0"/>
              <a:t>% </a:t>
            </a:r>
            <a:r>
              <a:rPr lang="cs-CZ" sz="1400" b="0" dirty="0" smtClean="0"/>
              <a:t> </a:t>
            </a:r>
            <a:endParaRPr lang="cs-CZ" sz="1400" b="0" dirty="0"/>
          </a:p>
        </p:txBody>
      </p:sp>
      <p:pic>
        <p:nvPicPr>
          <p:cNvPr id="16" name="Picture 2" descr="C:\oer34 - dokumenty\REAL ESTATE REPORT\Projekty + vizualizace RER\Office_Administration\Nová Karolina Park\Nová Karolina Park - foto Renner - cerven 2013 - koupene\REN_452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67719" y="1078346"/>
            <a:ext cx="2736000" cy="2023826"/>
          </a:xfrm>
          <a:prstGeom prst="rect">
            <a:avLst/>
          </a:prstGeom>
          <a:noFill/>
          <a:extLst>
            <a:ext uri="{909E8E84-426E-40DD-AFC4-6F175D3DCCD1}">
              <a14:hiddenFill xmlns:a14="http://schemas.microsoft.com/office/drawing/2010/main">
                <a:solidFill>
                  <a:srgbClr val="FFFFFF"/>
                </a:solidFill>
              </a14:hiddenFill>
            </a:ext>
          </a:extLst>
        </p:spPr>
      </p:pic>
      <p:sp>
        <p:nvSpPr>
          <p:cNvPr id="21" name="Text Box 16"/>
          <p:cNvSpPr txBox="1">
            <a:spLocks noChangeArrowheads="1"/>
          </p:cNvSpPr>
          <p:nvPr/>
        </p:nvSpPr>
        <p:spPr bwMode="auto">
          <a:xfrm>
            <a:off x="211462" y="1412884"/>
            <a:ext cx="26638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algn="ctr" eaLnBrk="1" hangingPunct="1"/>
            <a:r>
              <a:rPr lang="cs-CZ" sz="1400" dirty="0" err="1" smtClean="0"/>
              <a:t>The</a:t>
            </a:r>
            <a:r>
              <a:rPr lang="cs-CZ" sz="1400" dirty="0" smtClean="0"/>
              <a:t> </a:t>
            </a:r>
            <a:r>
              <a:rPr lang="cs-CZ" sz="1400" dirty="0" err="1" smtClean="0"/>
              <a:t>Orchard</a:t>
            </a:r>
            <a:r>
              <a:rPr lang="cs-CZ" sz="1400" dirty="0" smtClean="0"/>
              <a:t> (</a:t>
            </a:r>
            <a:r>
              <a:rPr lang="cs-CZ" sz="1400" dirty="0" err="1" smtClean="0"/>
              <a:t>Red</a:t>
            </a:r>
            <a:r>
              <a:rPr lang="cs-CZ" sz="1400" dirty="0" smtClean="0"/>
              <a:t> Group)</a:t>
            </a:r>
            <a:endParaRPr lang="cs-CZ" sz="1400" b="0" dirty="0">
              <a:solidFill>
                <a:schemeClr val="tx1"/>
              </a:solidFill>
            </a:endParaRPr>
          </a:p>
        </p:txBody>
      </p:sp>
      <p:sp>
        <p:nvSpPr>
          <p:cNvPr id="22" name="Text Box 17"/>
          <p:cNvSpPr txBox="1">
            <a:spLocks noChangeArrowheads="1"/>
          </p:cNvSpPr>
          <p:nvPr/>
        </p:nvSpPr>
        <p:spPr bwMode="auto">
          <a:xfrm>
            <a:off x="6444207" y="1399094"/>
            <a:ext cx="205722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algn="ctr" eaLnBrk="1" hangingPunct="1"/>
            <a:r>
              <a:rPr lang="cs-CZ" sz="1400" dirty="0" err="1" smtClean="0"/>
              <a:t>Nordica</a:t>
            </a:r>
            <a:r>
              <a:rPr lang="cs-CZ" sz="1400" dirty="0" smtClean="0"/>
              <a:t> (Skanska)</a:t>
            </a:r>
            <a:endParaRPr lang="cs-CZ" sz="1400" b="0" dirty="0">
              <a:solidFill>
                <a:schemeClr val="tx1"/>
              </a:solidFill>
            </a:endParaRPr>
          </a:p>
        </p:txBody>
      </p:sp>
      <p:sp>
        <p:nvSpPr>
          <p:cNvPr id="23" name="Text Box 18"/>
          <p:cNvSpPr txBox="1">
            <a:spLocks noChangeArrowheads="1"/>
          </p:cNvSpPr>
          <p:nvPr/>
        </p:nvSpPr>
        <p:spPr bwMode="auto">
          <a:xfrm>
            <a:off x="3522390" y="3075580"/>
            <a:ext cx="209922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algn="ctr" eaLnBrk="1" hangingPunct="1"/>
            <a:r>
              <a:rPr lang="cs-CZ" sz="1400" dirty="0" smtClean="0"/>
              <a:t>Nová Karolina Park  (</a:t>
            </a:r>
            <a:r>
              <a:rPr lang="cs-CZ" sz="1400" dirty="0" err="1" smtClean="0"/>
              <a:t>Passerinvest</a:t>
            </a:r>
            <a:r>
              <a:rPr lang="cs-CZ" sz="1400" dirty="0" smtClean="0"/>
              <a:t> Group)</a:t>
            </a:r>
            <a:endParaRPr lang="cs-CZ" sz="1400" dirty="0"/>
          </a:p>
        </p:txBody>
      </p:sp>
      <p:sp>
        <p:nvSpPr>
          <p:cNvPr id="24" name="Text Box 19"/>
          <p:cNvSpPr txBox="1">
            <a:spLocks noChangeArrowheads="1"/>
          </p:cNvSpPr>
          <p:nvPr/>
        </p:nvSpPr>
        <p:spPr bwMode="auto">
          <a:xfrm>
            <a:off x="1263704" y="5805680"/>
            <a:ext cx="25923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algn="ctr" eaLnBrk="1" hangingPunct="1"/>
            <a:r>
              <a:rPr lang="cs-CZ" sz="1400" dirty="0"/>
              <a:t>AXIS Office </a:t>
            </a:r>
            <a:r>
              <a:rPr lang="cs-CZ" sz="1400" dirty="0" smtClean="0"/>
              <a:t>Centre (CTP)</a:t>
            </a:r>
            <a:endParaRPr lang="cs-CZ" sz="1400" dirty="0"/>
          </a:p>
        </p:txBody>
      </p:sp>
      <p:pic>
        <p:nvPicPr>
          <p:cNvPr id="25" name="Picture 3" descr="C:\Documents and Settings\novotnaan\Plocha\Axis 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9416" y="3853281"/>
            <a:ext cx="2880000" cy="19185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C:\Documents and Settings\novotnaan\Plocha\2_The Orchar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3676" y="1717684"/>
            <a:ext cx="2880000" cy="19185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C:\Documents and Settings\novotnaan\Plocha\IMG_101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66293" y="1752003"/>
            <a:ext cx="2880000" cy="19187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C:\oer34 - dokumenty\REAL ESTATE REPORT\Projekty + vizualizace RER\Office_Administration\IQ Ostrava Business Park\IQ Ostrava - fotky projektu\IQ - fotky CTP - muzeme uzivat\DSC_3175.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70893" y="3855234"/>
            <a:ext cx="2701925" cy="1801813"/>
          </a:xfrm>
          <a:prstGeom prst="rect">
            <a:avLst/>
          </a:prstGeom>
          <a:noFill/>
          <a:extLst>
            <a:ext uri="{909E8E84-426E-40DD-AFC4-6F175D3DCCD1}">
              <a14:hiddenFill xmlns:a14="http://schemas.microsoft.com/office/drawing/2010/main">
                <a:solidFill>
                  <a:srgbClr val="FFFFFF"/>
                </a:solidFill>
              </a14:hiddenFill>
            </a:ext>
          </a:extLst>
        </p:spPr>
      </p:pic>
      <p:sp>
        <p:nvSpPr>
          <p:cNvPr id="29" name="Text Box 19"/>
          <p:cNvSpPr txBox="1">
            <a:spLocks noChangeArrowheads="1"/>
          </p:cNvSpPr>
          <p:nvPr/>
        </p:nvSpPr>
        <p:spPr bwMode="auto">
          <a:xfrm>
            <a:off x="7532212" y="4376628"/>
            <a:ext cx="142273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algn="ctr" eaLnBrk="1" hangingPunct="1"/>
            <a:r>
              <a:rPr lang="cs-CZ" sz="1400" dirty="0" smtClean="0"/>
              <a:t>IQ Office Park (CTP)</a:t>
            </a:r>
            <a:endParaRPr lang="cs-CZ" sz="1400" dirty="0"/>
          </a:p>
        </p:txBody>
      </p:sp>
    </p:spTree>
    <p:extLst>
      <p:ext uri="{BB962C8B-B14F-4D97-AF65-F5344CB8AC3E}">
        <p14:creationId xmlns:p14="http://schemas.microsoft.com/office/powerpoint/2010/main" val="3574781938"/>
      </p:ext>
    </p:extLst>
  </p:cSld>
  <p:clrMapOvr>
    <a:masterClrMapping/>
  </p:clrMapOvr>
  <p:transition spd="slow">
    <p:push di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3"/>
          <p:cNvSpPr>
            <a:spLocks noChangeArrowheads="1"/>
          </p:cNvSpPr>
          <p:nvPr/>
        </p:nvSpPr>
        <p:spPr bwMode="auto">
          <a:xfrm>
            <a:off x="358775" y="274638"/>
            <a:ext cx="84264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spcBef>
                <a:spcPct val="0"/>
              </a:spcBef>
            </a:pPr>
            <a:endParaRPr lang="cs-CZ" sz="4000" b="0">
              <a:solidFill>
                <a:schemeClr val="tx2"/>
              </a:solidFill>
            </a:endParaRPr>
          </a:p>
        </p:txBody>
      </p:sp>
      <p:sp>
        <p:nvSpPr>
          <p:cNvPr id="33796" name="Text Box 4"/>
          <p:cNvSpPr txBox="1">
            <a:spLocks noChangeArrowheads="1"/>
          </p:cNvSpPr>
          <p:nvPr/>
        </p:nvSpPr>
        <p:spPr bwMode="auto">
          <a:xfrm>
            <a:off x="411163" y="19827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20000"/>
              </a:spcBef>
            </a:pPr>
            <a:endParaRPr lang="cs-CZ" sz="2000" b="0">
              <a:solidFill>
                <a:srgbClr val="003C69"/>
              </a:solidFill>
            </a:endParaRPr>
          </a:p>
        </p:txBody>
      </p:sp>
      <p:sp>
        <p:nvSpPr>
          <p:cNvPr id="33797" name="Text Box 5"/>
          <p:cNvSpPr txBox="1">
            <a:spLocks noChangeArrowheads="1"/>
          </p:cNvSpPr>
          <p:nvPr/>
        </p:nvSpPr>
        <p:spPr bwMode="auto">
          <a:xfrm>
            <a:off x="395288" y="188913"/>
            <a:ext cx="856932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cs-CZ" sz="3600" dirty="0"/>
              <a:t>Office </a:t>
            </a:r>
            <a:r>
              <a:rPr lang="cs-CZ" sz="3600" dirty="0" err="1" smtClean="0"/>
              <a:t>spaces</a:t>
            </a:r>
            <a:endParaRPr lang="cs-CZ" sz="2000" dirty="0"/>
          </a:p>
        </p:txBody>
      </p:sp>
      <p:sp>
        <p:nvSpPr>
          <p:cNvPr id="33799" name="Text Box 8"/>
          <p:cNvSpPr txBox="1">
            <a:spLocks noChangeArrowheads="1"/>
          </p:cNvSpPr>
          <p:nvPr/>
        </p:nvSpPr>
        <p:spPr bwMode="auto">
          <a:xfrm>
            <a:off x="251520" y="6069806"/>
            <a:ext cx="42913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0"/>
              </a:spcBef>
            </a:pPr>
            <a:r>
              <a:rPr lang="cs-CZ" sz="1200" b="0" dirty="0" smtClean="0">
                <a:solidFill>
                  <a:srgbClr val="003C69"/>
                </a:solidFill>
              </a:rPr>
              <a:t>Source: JLL 2017</a:t>
            </a:r>
            <a:endParaRPr lang="cs-CZ" sz="1200" b="0" dirty="0">
              <a:solidFill>
                <a:srgbClr val="003C69"/>
              </a:solidFill>
            </a:endParaRPr>
          </a:p>
        </p:txBody>
      </p:sp>
      <p:sp>
        <p:nvSpPr>
          <p:cNvPr id="33801" name="Text Box 19"/>
          <p:cNvSpPr txBox="1">
            <a:spLocks noChangeArrowheads="1"/>
          </p:cNvSpPr>
          <p:nvPr/>
        </p:nvSpPr>
        <p:spPr bwMode="auto">
          <a:xfrm>
            <a:off x="3246613" y="1105580"/>
            <a:ext cx="578988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0"/>
              </a:spcBef>
            </a:pPr>
            <a:r>
              <a:rPr lang="cs-CZ" sz="1400" dirty="0" smtClean="0">
                <a:solidFill>
                  <a:srgbClr val="003C69"/>
                </a:solidFill>
              </a:rPr>
              <a:t>Prime rent in </a:t>
            </a:r>
            <a:r>
              <a:rPr lang="cs-CZ" sz="1400" dirty="0" err="1" smtClean="0">
                <a:solidFill>
                  <a:srgbClr val="003C69"/>
                </a:solidFill>
              </a:rPr>
              <a:t>offices</a:t>
            </a:r>
            <a:r>
              <a:rPr lang="cs-CZ" sz="1400" dirty="0" smtClean="0">
                <a:solidFill>
                  <a:srgbClr val="003C69"/>
                </a:solidFill>
              </a:rPr>
              <a:t> „A</a:t>
            </a:r>
            <a:r>
              <a:rPr lang="cs-CZ" sz="1400" dirty="0">
                <a:solidFill>
                  <a:srgbClr val="003C69"/>
                </a:solidFill>
              </a:rPr>
              <a:t>“ </a:t>
            </a:r>
            <a:r>
              <a:rPr lang="cs-CZ" sz="1400" dirty="0" err="1" smtClean="0">
                <a:solidFill>
                  <a:srgbClr val="003C69"/>
                </a:solidFill>
              </a:rPr>
              <a:t>is</a:t>
            </a:r>
            <a:r>
              <a:rPr lang="cs-CZ" sz="1400" dirty="0" smtClean="0">
                <a:solidFill>
                  <a:srgbClr val="003C69"/>
                </a:solidFill>
              </a:rPr>
              <a:t> maximum 11,5 </a:t>
            </a:r>
            <a:r>
              <a:rPr lang="cs-CZ" sz="1400" dirty="0">
                <a:solidFill>
                  <a:srgbClr val="003C69"/>
                </a:solidFill>
                <a:cs typeface="Arial" charset="0"/>
              </a:rPr>
              <a:t>€ / </a:t>
            </a:r>
            <a:r>
              <a:rPr lang="cs-CZ" sz="1400" dirty="0" err="1">
                <a:solidFill>
                  <a:srgbClr val="003C69"/>
                </a:solidFill>
              </a:rPr>
              <a:t>month</a:t>
            </a:r>
            <a:r>
              <a:rPr lang="cs-CZ" sz="1400" dirty="0">
                <a:solidFill>
                  <a:srgbClr val="003C69"/>
                </a:solidFill>
              </a:rPr>
              <a:t> / m</a:t>
            </a:r>
            <a:r>
              <a:rPr lang="cs-CZ" sz="1400" baseline="30000" dirty="0">
                <a:solidFill>
                  <a:srgbClr val="003C69"/>
                </a:solidFill>
              </a:rPr>
              <a:t>2</a:t>
            </a:r>
            <a:endParaRPr lang="cs-CZ" sz="1400" dirty="0">
              <a:solidFill>
                <a:srgbClr val="003C69"/>
              </a:solidFill>
            </a:endParaRPr>
          </a:p>
          <a:p>
            <a:pPr eaLnBrk="1" hangingPunct="1">
              <a:spcBef>
                <a:spcPct val="0"/>
              </a:spcBef>
            </a:pPr>
            <a:r>
              <a:rPr lang="cs-CZ" sz="1400" dirty="0" err="1" smtClean="0">
                <a:solidFill>
                  <a:srgbClr val="003C69"/>
                </a:solidFill>
              </a:rPr>
              <a:t>Average</a:t>
            </a:r>
            <a:r>
              <a:rPr lang="cs-CZ" sz="1400" dirty="0" smtClean="0">
                <a:solidFill>
                  <a:srgbClr val="003C69"/>
                </a:solidFill>
              </a:rPr>
              <a:t> </a:t>
            </a:r>
            <a:r>
              <a:rPr lang="cs-CZ" sz="1400" dirty="0">
                <a:solidFill>
                  <a:srgbClr val="003C69"/>
                </a:solidFill>
              </a:rPr>
              <a:t>rent in </a:t>
            </a:r>
            <a:r>
              <a:rPr lang="cs-CZ" sz="1400" dirty="0" err="1">
                <a:solidFill>
                  <a:srgbClr val="003C69"/>
                </a:solidFill>
              </a:rPr>
              <a:t>offices</a:t>
            </a:r>
            <a:r>
              <a:rPr lang="cs-CZ" sz="1400" dirty="0">
                <a:solidFill>
                  <a:srgbClr val="003C69"/>
                </a:solidFill>
              </a:rPr>
              <a:t> A and B in Ostrava </a:t>
            </a:r>
            <a:r>
              <a:rPr lang="cs-CZ" sz="1400" dirty="0" err="1">
                <a:solidFill>
                  <a:srgbClr val="003C69"/>
                </a:solidFill>
              </a:rPr>
              <a:t>is</a:t>
            </a:r>
            <a:r>
              <a:rPr lang="cs-CZ" sz="1400" dirty="0">
                <a:solidFill>
                  <a:srgbClr val="003C69"/>
                </a:solidFill>
              </a:rPr>
              <a:t> </a:t>
            </a:r>
            <a:r>
              <a:rPr lang="cs-CZ" sz="1400" dirty="0" err="1" smtClean="0">
                <a:solidFill>
                  <a:srgbClr val="003C69"/>
                </a:solidFill>
              </a:rPr>
              <a:t>from</a:t>
            </a:r>
            <a:r>
              <a:rPr lang="cs-CZ" sz="1400" dirty="0" smtClean="0">
                <a:solidFill>
                  <a:srgbClr val="003C69"/>
                </a:solidFill>
              </a:rPr>
              <a:t> 8 </a:t>
            </a:r>
            <a:r>
              <a:rPr lang="cs-CZ" sz="1400" dirty="0">
                <a:solidFill>
                  <a:srgbClr val="003C69"/>
                </a:solidFill>
                <a:cs typeface="Arial" charset="0"/>
              </a:rPr>
              <a:t>€ / </a:t>
            </a:r>
            <a:r>
              <a:rPr lang="cs-CZ" sz="1400" dirty="0" err="1">
                <a:solidFill>
                  <a:srgbClr val="003C69"/>
                </a:solidFill>
                <a:cs typeface="Arial" charset="0"/>
              </a:rPr>
              <a:t>month</a:t>
            </a:r>
            <a:r>
              <a:rPr lang="cs-CZ" sz="1400" dirty="0">
                <a:solidFill>
                  <a:srgbClr val="003C69"/>
                </a:solidFill>
                <a:cs typeface="Arial" charset="0"/>
              </a:rPr>
              <a:t> / </a:t>
            </a:r>
            <a:r>
              <a:rPr lang="cs-CZ" sz="1400" dirty="0" smtClean="0">
                <a:solidFill>
                  <a:srgbClr val="003C69"/>
                </a:solidFill>
                <a:cs typeface="Arial" charset="0"/>
              </a:rPr>
              <a:t>m</a:t>
            </a:r>
            <a:r>
              <a:rPr lang="cs-CZ" sz="1400" baseline="30000" dirty="0" smtClean="0">
                <a:solidFill>
                  <a:srgbClr val="003C69"/>
                </a:solidFill>
                <a:cs typeface="Arial" charset="0"/>
              </a:rPr>
              <a:t>2</a:t>
            </a:r>
            <a:endParaRPr lang="cs-CZ" sz="1400" dirty="0" smtClean="0">
              <a:solidFill>
                <a:srgbClr val="003C69"/>
              </a:solidFill>
              <a:cs typeface="Arial" charset="0"/>
            </a:endParaRPr>
          </a:p>
        </p:txBody>
      </p:sp>
      <p:sp>
        <p:nvSpPr>
          <p:cNvPr id="10" name="Text Box 5"/>
          <p:cNvSpPr txBox="1">
            <a:spLocks noChangeArrowheads="1"/>
          </p:cNvSpPr>
          <p:nvPr/>
        </p:nvSpPr>
        <p:spPr bwMode="auto">
          <a:xfrm>
            <a:off x="210708" y="6383598"/>
            <a:ext cx="17575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0"/>
              </a:spcBef>
            </a:pPr>
            <a:r>
              <a:rPr lang="cs-CZ" sz="1400" dirty="0"/>
              <a:t>www.ostrava.cz</a:t>
            </a:r>
          </a:p>
        </p:txBody>
      </p:sp>
      <p:pic>
        <p:nvPicPr>
          <p:cNvPr id="14" name="Picture 3" descr="Ostrava_l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31153" y="6406594"/>
            <a:ext cx="2160000" cy="26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p:cNvSpPr txBox="1"/>
          <p:nvPr/>
        </p:nvSpPr>
        <p:spPr>
          <a:xfrm>
            <a:off x="503238" y="1048306"/>
            <a:ext cx="2700610" cy="646331"/>
          </a:xfrm>
          <a:prstGeom prst="rect">
            <a:avLst/>
          </a:prstGeom>
          <a:noFill/>
        </p:spPr>
        <p:txBody>
          <a:bodyPr wrap="square" rtlCol="0">
            <a:spAutoFit/>
          </a:bodyPr>
          <a:lstStyle/>
          <a:p>
            <a:pPr eaLnBrk="1" hangingPunct="1"/>
            <a:r>
              <a:rPr lang="cs-CZ" dirty="0" err="1"/>
              <a:t>comparison</a:t>
            </a:r>
            <a:r>
              <a:rPr lang="cs-CZ" dirty="0"/>
              <a:t> </a:t>
            </a:r>
            <a:r>
              <a:rPr lang="cs-CZ" dirty="0" err="1"/>
              <a:t>of</a:t>
            </a:r>
            <a:r>
              <a:rPr lang="cs-CZ" dirty="0"/>
              <a:t> </a:t>
            </a:r>
            <a:r>
              <a:rPr lang="cs-CZ" dirty="0" err="1"/>
              <a:t>rents</a:t>
            </a:r>
            <a:r>
              <a:rPr lang="cs-CZ" dirty="0"/>
              <a:t>/</a:t>
            </a:r>
            <a:r>
              <a:rPr lang="cs-CZ" dirty="0" err="1"/>
              <a:t>month</a:t>
            </a:r>
            <a:r>
              <a:rPr lang="cs-CZ" dirty="0"/>
              <a:t> </a:t>
            </a:r>
            <a:r>
              <a:rPr lang="cs-CZ" dirty="0" smtClean="0"/>
              <a:t>(H1/2017)</a:t>
            </a:r>
            <a:endParaRPr lang="cs-CZ"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7320" y="2177568"/>
            <a:ext cx="6264696" cy="4059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push di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4" descr="C:\Documents and Settings\novotnaan\Plocha\Dokumenty\REAL ESTATE REPORT\Projekty + vizualizace RER\Residential housing\Rezidence Nová Karolina\Nova_Karolina_pohled_z_namest_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2430" y="846882"/>
            <a:ext cx="3105302" cy="2072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Rectangle 3"/>
          <p:cNvSpPr>
            <a:spLocks noChangeArrowheads="1"/>
          </p:cNvSpPr>
          <p:nvPr/>
        </p:nvSpPr>
        <p:spPr bwMode="auto">
          <a:xfrm>
            <a:off x="358775" y="274638"/>
            <a:ext cx="84264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spcBef>
                <a:spcPct val="0"/>
              </a:spcBef>
            </a:pPr>
            <a:endParaRPr lang="cs-CZ" sz="4000" b="0">
              <a:solidFill>
                <a:schemeClr val="tx2"/>
              </a:solidFill>
            </a:endParaRPr>
          </a:p>
        </p:txBody>
      </p:sp>
      <p:sp>
        <p:nvSpPr>
          <p:cNvPr id="34820" name="Text Box 5"/>
          <p:cNvSpPr txBox="1">
            <a:spLocks noChangeArrowheads="1"/>
          </p:cNvSpPr>
          <p:nvPr/>
        </p:nvSpPr>
        <p:spPr bwMode="auto">
          <a:xfrm>
            <a:off x="411163" y="19827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20000"/>
              </a:spcBef>
            </a:pPr>
            <a:endParaRPr lang="cs-CZ" sz="2000" b="0">
              <a:solidFill>
                <a:srgbClr val="003C69"/>
              </a:solidFill>
            </a:endParaRPr>
          </a:p>
        </p:txBody>
      </p:sp>
      <p:sp>
        <p:nvSpPr>
          <p:cNvPr id="34823" name="Text Box 14"/>
          <p:cNvSpPr txBox="1">
            <a:spLocks noChangeArrowheads="1"/>
          </p:cNvSpPr>
          <p:nvPr/>
        </p:nvSpPr>
        <p:spPr bwMode="auto">
          <a:xfrm>
            <a:off x="539750" y="188913"/>
            <a:ext cx="26638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cs-CZ" sz="3600"/>
              <a:t>Housing</a:t>
            </a:r>
          </a:p>
        </p:txBody>
      </p:sp>
      <p:sp>
        <p:nvSpPr>
          <p:cNvPr id="34829" name="Text Box 20"/>
          <p:cNvSpPr txBox="1">
            <a:spLocks noChangeArrowheads="1"/>
          </p:cNvSpPr>
          <p:nvPr/>
        </p:nvSpPr>
        <p:spPr bwMode="auto">
          <a:xfrm>
            <a:off x="1619672" y="6198693"/>
            <a:ext cx="475297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algn="r" eaLnBrk="1" hangingPunct="1"/>
            <a:r>
              <a:rPr lang="cs-CZ" sz="1400" dirty="0"/>
              <a:t>„</a:t>
            </a:r>
            <a:r>
              <a:rPr lang="en-US" sz="1600" dirty="0"/>
              <a:t>…and others under development</a:t>
            </a:r>
            <a:r>
              <a:rPr lang="cs-CZ" sz="1400" dirty="0"/>
              <a:t>“</a:t>
            </a:r>
          </a:p>
        </p:txBody>
      </p:sp>
      <p:sp>
        <p:nvSpPr>
          <p:cNvPr id="20" name="Text Box 5"/>
          <p:cNvSpPr txBox="1">
            <a:spLocks noChangeArrowheads="1"/>
          </p:cNvSpPr>
          <p:nvPr/>
        </p:nvSpPr>
        <p:spPr bwMode="auto">
          <a:xfrm>
            <a:off x="210708" y="6383598"/>
            <a:ext cx="17575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0"/>
              </a:spcBef>
            </a:pPr>
            <a:r>
              <a:rPr lang="cs-CZ" sz="1400" dirty="0"/>
              <a:t>www.ostrava.cz</a:t>
            </a:r>
          </a:p>
        </p:txBody>
      </p:sp>
      <p:pic>
        <p:nvPicPr>
          <p:cNvPr id="23" name="Picture 3" descr="Ostrava_l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31153" y="6406594"/>
            <a:ext cx="2160000" cy="26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16"/>
          <p:cNvSpPr>
            <a:spLocks noChangeArrowheads="1"/>
          </p:cNvSpPr>
          <p:nvPr/>
        </p:nvSpPr>
        <p:spPr bwMode="auto">
          <a:xfrm>
            <a:off x="4682403" y="2908176"/>
            <a:ext cx="18478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cs-CZ" sz="1400" dirty="0"/>
              <a:t>Nová Karolina</a:t>
            </a:r>
            <a:endParaRPr lang="cs-CZ" sz="1400" b="0" dirty="0">
              <a:solidFill>
                <a:schemeClr val="tx1"/>
              </a:solidFill>
            </a:endParaRPr>
          </a:p>
        </p:txBody>
      </p:sp>
      <p:sp>
        <p:nvSpPr>
          <p:cNvPr id="22" name="Rectangle 17"/>
          <p:cNvSpPr>
            <a:spLocks noChangeArrowheads="1"/>
          </p:cNvSpPr>
          <p:nvPr/>
        </p:nvSpPr>
        <p:spPr bwMode="auto">
          <a:xfrm>
            <a:off x="4933706" y="5533821"/>
            <a:ext cx="16525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a:r>
              <a:rPr lang="cs-CZ" sz="1400" dirty="0" smtClean="0"/>
              <a:t>Podkova</a:t>
            </a:r>
            <a:endParaRPr lang="cs-CZ" sz="1400" b="0" dirty="0">
              <a:solidFill>
                <a:schemeClr val="tx1"/>
              </a:solidFill>
            </a:endParaRPr>
          </a:p>
        </p:txBody>
      </p:sp>
      <p:sp>
        <p:nvSpPr>
          <p:cNvPr id="24" name="Rectangle 18"/>
          <p:cNvSpPr>
            <a:spLocks noChangeArrowheads="1"/>
          </p:cNvSpPr>
          <p:nvPr/>
        </p:nvSpPr>
        <p:spPr bwMode="auto">
          <a:xfrm>
            <a:off x="559253" y="5657624"/>
            <a:ext cx="328612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cs-CZ" sz="1400" dirty="0"/>
              <a:t>Ostravská </a:t>
            </a:r>
            <a:r>
              <a:rPr lang="cs-CZ" sz="1400" dirty="0" smtClean="0"/>
              <a:t>brána</a:t>
            </a:r>
            <a:endParaRPr lang="cs-CZ" sz="1400" b="0" dirty="0">
              <a:solidFill>
                <a:schemeClr val="tx1"/>
              </a:solidFill>
            </a:endParaRPr>
          </a:p>
        </p:txBody>
      </p:sp>
      <p:pic>
        <p:nvPicPr>
          <p:cNvPr id="25" name="Picture 2" descr="C:\oer34 - dokumenty\REAL ESTATE REPORT\Projekty + vizualizace RER\Residential housing\Podkova\REN_4121 koupene (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3707" y="3360908"/>
            <a:ext cx="3237163" cy="2160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C:\oer34 - dokumenty\obrazky\OSTRAVAAAAAAAAAAAAA\Renner - fotonahledy - INVESTICE - červenec 2013\NOVA KAROLINA BYTY\REN_438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99149" y="1908362"/>
            <a:ext cx="1793091" cy="119656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3" descr="C:\Documents and Settings\novotnaan\Plocha\obr.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2278" y="3411946"/>
            <a:ext cx="3201193" cy="2132045"/>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15"/>
          <p:cNvSpPr>
            <a:spLocks noChangeArrowheads="1"/>
          </p:cNvSpPr>
          <p:nvPr/>
        </p:nvSpPr>
        <p:spPr bwMode="auto">
          <a:xfrm>
            <a:off x="722091" y="2908038"/>
            <a:ext cx="30972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cs-CZ" sz="1400" dirty="0"/>
              <a:t>Améba</a:t>
            </a:r>
            <a:endParaRPr lang="cs-CZ" sz="1400" b="0" dirty="0">
              <a:solidFill>
                <a:schemeClr val="tx1"/>
              </a:solidFill>
            </a:endParaRPr>
          </a:p>
        </p:txBody>
      </p:sp>
      <p:pic>
        <p:nvPicPr>
          <p:cNvPr id="29" name="Picture 19" descr="C:\Documents and Settings\novotnaan\Plocha\Dokumenty\REAL ESTATE REPORT\Projekty + vizualizace RER\Residential housing\Ostravská brána - Mor.OVa\Ostravska_brana_foto\5.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21596" y="3237068"/>
            <a:ext cx="2063750" cy="137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5" descr="C:\Documents and Settings\novotnaan\Plocha\oer34 - dokumenty\REAL ESTATE REPORT\Projekty + vizualizace RER\Residential housing\Améba\ameba_03.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6655" y="850235"/>
            <a:ext cx="3156816" cy="2056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341685"/>
      </p:ext>
    </p:extLst>
  </p:cSld>
  <p:clrMapOvr>
    <a:masterClrMapping/>
  </p:clrMapOvr>
  <p:transition spd="slow">
    <p:push dir="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3"/>
          <p:cNvSpPr>
            <a:spLocks noChangeArrowheads="1"/>
          </p:cNvSpPr>
          <p:nvPr/>
        </p:nvSpPr>
        <p:spPr bwMode="auto">
          <a:xfrm>
            <a:off x="358775" y="274638"/>
            <a:ext cx="84264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spcBef>
                <a:spcPct val="0"/>
              </a:spcBef>
            </a:pPr>
            <a:endParaRPr lang="cs-CZ" sz="4000" b="0">
              <a:solidFill>
                <a:schemeClr val="tx2"/>
              </a:solidFill>
            </a:endParaRPr>
          </a:p>
        </p:txBody>
      </p:sp>
      <p:sp>
        <p:nvSpPr>
          <p:cNvPr id="35844" name="Text Box 4"/>
          <p:cNvSpPr txBox="1">
            <a:spLocks noChangeArrowheads="1"/>
          </p:cNvSpPr>
          <p:nvPr/>
        </p:nvSpPr>
        <p:spPr bwMode="auto">
          <a:xfrm>
            <a:off x="411163" y="19827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20000"/>
              </a:spcBef>
            </a:pPr>
            <a:endParaRPr lang="cs-CZ" sz="2000" b="0">
              <a:solidFill>
                <a:srgbClr val="003C69"/>
              </a:solidFill>
            </a:endParaRPr>
          </a:p>
        </p:txBody>
      </p:sp>
      <p:sp>
        <p:nvSpPr>
          <p:cNvPr id="35845" name="Text Box 5"/>
          <p:cNvSpPr txBox="1">
            <a:spLocks noChangeArrowheads="1"/>
          </p:cNvSpPr>
          <p:nvPr/>
        </p:nvSpPr>
        <p:spPr bwMode="auto">
          <a:xfrm>
            <a:off x="539750" y="188913"/>
            <a:ext cx="8353425"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cs-CZ" sz="3600" dirty="0" err="1"/>
              <a:t>Housing</a:t>
            </a:r>
            <a:r>
              <a:rPr lang="cs-CZ" sz="3600" dirty="0"/>
              <a:t> – </a:t>
            </a:r>
            <a:r>
              <a:rPr lang="cs-CZ" sz="2000" dirty="0"/>
              <a:t>d</a:t>
            </a:r>
            <a:r>
              <a:rPr lang="en-US" sz="2000" dirty="0" err="1"/>
              <a:t>evelopment</a:t>
            </a:r>
            <a:r>
              <a:rPr lang="en-US" sz="2000" dirty="0"/>
              <a:t> of average flats prices in </a:t>
            </a:r>
            <a:r>
              <a:rPr lang="en-US" sz="2000" dirty="0" smtClean="0"/>
              <a:t>Ostrava</a:t>
            </a:r>
            <a:r>
              <a:rPr lang="cs-CZ" sz="2000" dirty="0" smtClean="0"/>
              <a:t> (EUR)</a:t>
            </a:r>
            <a:endParaRPr lang="cs-CZ" sz="2000" dirty="0"/>
          </a:p>
        </p:txBody>
      </p:sp>
      <p:sp>
        <p:nvSpPr>
          <p:cNvPr id="35847" name="Text Box 8"/>
          <p:cNvSpPr txBox="1">
            <a:spLocks noChangeArrowheads="1"/>
          </p:cNvSpPr>
          <p:nvPr/>
        </p:nvSpPr>
        <p:spPr bwMode="auto">
          <a:xfrm>
            <a:off x="210708" y="5858933"/>
            <a:ext cx="2808287"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0"/>
              </a:spcBef>
            </a:pPr>
            <a:r>
              <a:rPr lang="cs-CZ" sz="1100" b="0" dirty="0">
                <a:solidFill>
                  <a:srgbClr val="003C69"/>
                </a:solidFill>
              </a:rPr>
              <a:t>Source: www.realitycechy.cz</a:t>
            </a:r>
          </a:p>
        </p:txBody>
      </p:sp>
      <p:sp>
        <p:nvSpPr>
          <p:cNvPr id="12" name="Text Box 5"/>
          <p:cNvSpPr txBox="1">
            <a:spLocks noChangeArrowheads="1"/>
          </p:cNvSpPr>
          <p:nvPr/>
        </p:nvSpPr>
        <p:spPr bwMode="auto">
          <a:xfrm>
            <a:off x="210708" y="6383598"/>
            <a:ext cx="17575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0"/>
              </a:spcBef>
            </a:pPr>
            <a:r>
              <a:rPr lang="cs-CZ" sz="1400" dirty="0"/>
              <a:t>www.ostrava.cz</a:t>
            </a:r>
          </a:p>
        </p:txBody>
      </p:sp>
      <p:pic>
        <p:nvPicPr>
          <p:cNvPr id="13" name="Picture 3" descr="Ostrava_l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31153" y="6406594"/>
            <a:ext cx="2160000" cy="26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88" y="1528763"/>
            <a:ext cx="8986837" cy="3798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push dir="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p:cNvSpPr>
            <a:spLocks noChangeArrowheads="1"/>
          </p:cNvSpPr>
          <p:nvPr/>
        </p:nvSpPr>
        <p:spPr bwMode="auto">
          <a:xfrm>
            <a:off x="358775" y="274638"/>
            <a:ext cx="84264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spcBef>
                <a:spcPct val="0"/>
              </a:spcBef>
            </a:pPr>
            <a:endParaRPr lang="cs-CZ" sz="4000" b="0">
              <a:solidFill>
                <a:schemeClr val="tx2"/>
              </a:solidFill>
            </a:endParaRPr>
          </a:p>
        </p:txBody>
      </p:sp>
      <p:sp>
        <p:nvSpPr>
          <p:cNvPr id="36869" name="Text Box 8"/>
          <p:cNvSpPr txBox="1">
            <a:spLocks noChangeArrowheads="1"/>
          </p:cNvSpPr>
          <p:nvPr/>
        </p:nvSpPr>
        <p:spPr bwMode="auto">
          <a:xfrm>
            <a:off x="250825" y="6024233"/>
            <a:ext cx="2879725"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0"/>
              </a:spcBef>
            </a:pPr>
            <a:r>
              <a:rPr lang="cs-CZ" sz="1100" b="0" dirty="0">
                <a:solidFill>
                  <a:srgbClr val="003C69"/>
                </a:solidFill>
              </a:rPr>
              <a:t>Source: www.realitycechy.cz</a:t>
            </a:r>
          </a:p>
        </p:txBody>
      </p:sp>
      <p:sp>
        <p:nvSpPr>
          <p:cNvPr id="36870" name="Text Box 9"/>
          <p:cNvSpPr txBox="1">
            <a:spLocks noChangeArrowheads="1"/>
          </p:cNvSpPr>
          <p:nvPr/>
        </p:nvSpPr>
        <p:spPr bwMode="auto">
          <a:xfrm>
            <a:off x="539750" y="188913"/>
            <a:ext cx="792003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cs-CZ" sz="3600" dirty="0" err="1"/>
              <a:t>Housing</a:t>
            </a:r>
            <a:r>
              <a:rPr lang="cs-CZ" sz="3600" dirty="0"/>
              <a:t> – </a:t>
            </a:r>
            <a:r>
              <a:rPr lang="cs-CZ" sz="2000" dirty="0" err="1"/>
              <a:t>average</a:t>
            </a:r>
            <a:r>
              <a:rPr lang="cs-CZ" sz="2000" dirty="0"/>
              <a:t> </a:t>
            </a:r>
            <a:r>
              <a:rPr lang="cs-CZ" sz="2000" dirty="0" err="1"/>
              <a:t>flats</a:t>
            </a:r>
            <a:r>
              <a:rPr lang="cs-CZ" sz="2000" dirty="0"/>
              <a:t> </a:t>
            </a:r>
            <a:r>
              <a:rPr lang="cs-CZ" sz="2000" dirty="0" err="1"/>
              <a:t>prices</a:t>
            </a:r>
            <a:r>
              <a:rPr lang="cs-CZ" sz="2000" dirty="0"/>
              <a:t> </a:t>
            </a:r>
            <a:r>
              <a:rPr lang="cs-CZ" sz="2000" dirty="0" err="1"/>
              <a:t>of</a:t>
            </a:r>
            <a:r>
              <a:rPr lang="cs-CZ" sz="2000" dirty="0"/>
              <a:t> </a:t>
            </a:r>
            <a:r>
              <a:rPr lang="cs-CZ" sz="2000" dirty="0" err="1"/>
              <a:t>the</a:t>
            </a:r>
            <a:r>
              <a:rPr lang="cs-CZ" sz="2000" dirty="0"/>
              <a:t> </a:t>
            </a:r>
            <a:r>
              <a:rPr lang="cs-CZ" sz="2000" dirty="0" err="1"/>
              <a:t>size</a:t>
            </a:r>
            <a:r>
              <a:rPr lang="cs-CZ" sz="2000" dirty="0"/>
              <a:t> </a:t>
            </a:r>
            <a:r>
              <a:rPr lang="cs-CZ" sz="2000" dirty="0" err="1"/>
              <a:t>of</a:t>
            </a:r>
            <a:r>
              <a:rPr lang="cs-CZ" sz="2000" dirty="0"/>
              <a:t> </a:t>
            </a:r>
            <a:r>
              <a:rPr lang="cs-CZ" sz="2000" dirty="0" smtClean="0"/>
              <a:t>3+1 (EUR)</a:t>
            </a:r>
            <a:endParaRPr lang="cs-CZ" sz="2000" dirty="0"/>
          </a:p>
        </p:txBody>
      </p:sp>
      <p:sp>
        <p:nvSpPr>
          <p:cNvPr id="11" name="Text Box 5"/>
          <p:cNvSpPr txBox="1">
            <a:spLocks noChangeArrowheads="1"/>
          </p:cNvSpPr>
          <p:nvPr/>
        </p:nvSpPr>
        <p:spPr bwMode="auto">
          <a:xfrm>
            <a:off x="210708" y="6383598"/>
            <a:ext cx="17575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0"/>
              </a:spcBef>
            </a:pPr>
            <a:r>
              <a:rPr lang="cs-CZ" sz="1400" dirty="0"/>
              <a:t>www.ostrava.cz</a:t>
            </a:r>
          </a:p>
        </p:txBody>
      </p:sp>
      <p:pic>
        <p:nvPicPr>
          <p:cNvPr id="12" name="Picture 3" descr="Ostrava_l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31153" y="6406594"/>
            <a:ext cx="2160000" cy="26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086" y="1417638"/>
            <a:ext cx="8629059" cy="4022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push dir="u"/>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p:cNvSpPr>
            <a:spLocks noChangeArrowheads="1"/>
          </p:cNvSpPr>
          <p:nvPr/>
        </p:nvSpPr>
        <p:spPr bwMode="auto">
          <a:xfrm>
            <a:off x="358775" y="274638"/>
            <a:ext cx="84264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spcBef>
                <a:spcPct val="0"/>
              </a:spcBef>
            </a:pPr>
            <a:endParaRPr lang="cs-CZ" sz="4000" b="0">
              <a:solidFill>
                <a:schemeClr val="tx2"/>
              </a:solidFill>
            </a:endParaRPr>
          </a:p>
        </p:txBody>
      </p:sp>
      <p:sp>
        <p:nvSpPr>
          <p:cNvPr id="38916" name="Text Box 5"/>
          <p:cNvSpPr txBox="1">
            <a:spLocks noChangeArrowheads="1"/>
          </p:cNvSpPr>
          <p:nvPr/>
        </p:nvSpPr>
        <p:spPr bwMode="auto">
          <a:xfrm>
            <a:off x="411163" y="19827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20000"/>
              </a:spcBef>
            </a:pPr>
            <a:endParaRPr lang="cs-CZ" sz="2000" b="0">
              <a:solidFill>
                <a:srgbClr val="003C69"/>
              </a:solidFill>
            </a:endParaRPr>
          </a:p>
        </p:txBody>
      </p:sp>
      <p:sp>
        <p:nvSpPr>
          <p:cNvPr id="38919" name="Text Box 10"/>
          <p:cNvSpPr txBox="1">
            <a:spLocks noChangeArrowheads="1"/>
          </p:cNvSpPr>
          <p:nvPr/>
        </p:nvSpPr>
        <p:spPr bwMode="auto">
          <a:xfrm>
            <a:off x="395288" y="260350"/>
            <a:ext cx="21605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cs-CZ" sz="3600" dirty="0" err="1" smtClean="0"/>
              <a:t>Hotels</a:t>
            </a:r>
            <a:endParaRPr lang="cs-CZ" sz="3600" dirty="0"/>
          </a:p>
        </p:txBody>
      </p:sp>
      <p:sp>
        <p:nvSpPr>
          <p:cNvPr id="16" name="Text Box 5"/>
          <p:cNvSpPr txBox="1">
            <a:spLocks noChangeArrowheads="1"/>
          </p:cNvSpPr>
          <p:nvPr/>
        </p:nvSpPr>
        <p:spPr bwMode="auto">
          <a:xfrm>
            <a:off x="210708" y="6383598"/>
            <a:ext cx="17575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0"/>
              </a:spcBef>
            </a:pPr>
            <a:r>
              <a:rPr lang="cs-CZ" sz="1400" dirty="0"/>
              <a:t>www.ostrava.cz</a:t>
            </a:r>
          </a:p>
        </p:txBody>
      </p:sp>
      <p:pic>
        <p:nvPicPr>
          <p:cNvPr id="21" name="Picture 3" descr="Ostrava_l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31153" y="6406594"/>
            <a:ext cx="2160000" cy="26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p:cNvSpPr txBox="1"/>
          <p:nvPr/>
        </p:nvSpPr>
        <p:spPr>
          <a:xfrm>
            <a:off x="5402933" y="4137718"/>
            <a:ext cx="3790423" cy="523220"/>
          </a:xfrm>
          <a:prstGeom prst="rect">
            <a:avLst/>
          </a:prstGeom>
          <a:noFill/>
        </p:spPr>
        <p:txBody>
          <a:bodyPr wrap="square" rtlCol="0">
            <a:spAutoFit/>
          </a:bodyPr>
          <a:lstStyle/>
          <a:p>
            <a:r>
              <a:rPr lang="en-US" sz="1400" dirty="0">
                <a:solidFill>
                  <a:srgbClr val="003C69"/>
                </a:solidFill>
              </a:rPr>
              <a:t>In Ostrava there are 65 collective accommodation facilities (5,228 beds)</a:t>
            </a:r>
            <a:endParaRPr lang="cs-CZ" sz="1400" dirty="0">
              <a:solidFill>
                <a:srgbClr val="003C69"/>
              </a:solidFill>
            </a:endParaRPr>
          </a:p>
        </p:txBody>
      </p:sp>
      <p:sp>
        <p:nvSpPr>
          <p:cNvPr id="17" name="Text Box 16"/>
          <p:cNvSpPr txBox="1">
            <a:spLocks noChangeArrowheads="1"/>
          </p:cNvSpPr>
          <p:nvPr/>
        </p:nvSpPr>
        <p:spPr bwMode="auto">
          <a:xfrm>
            <a:off x="5402933" y="3278898"/>
            <a:ext cx="3086249" cy="58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cs-CZ" sz="1500" dirty="0" smtClean="0"/>
              <a:t>Hotel </a:t>
            </a:r>
            <a:r>
              <a:rPr lang="cs-CZ" sz="1500" dirty="0"/>
              <a:t>Park Inn Ostrava</a:t>
            </a:r>
            <a:r>
              <a:rPr lang="cs-CZ" sz="1400" dirty="0"/>
              <a:t> </a:t>
            </a:r>
            <a:r>
              <a:rPr lang="en-US" sz="1400" dirty="0" smtClean="0"/>
              <a:t>****</a:t>
            </a:r>
          </a:p>
          <a:p>
            <a:pPr eaLnBrk="1" hangingPunct="1">
              <a:spcBef>
                <a:spcPct val="25000"/>
              </a:spcBef>
            </a:pPr>
            <a:r>
              <a:rPr lang="cs-CZ" sz="1400" dirty="0" smtClean="0"/>
              <a:t>dokončen 2008</a:t>
            </a:r>
            <a:endParaRPr lang="cs-CZ" sz="1400" dirty="0"/>
          </a:p>
        </p:txBody>
      </p:sp>
      <p:sp>
        <p:nvSpPr>
          <p:cNvPr id="20" name="Text Box 20"/>
          <p:cNvSpPr txBox="1">
            <a:spLocks noChangeArrowheads="1"/>
          </p:cNvSpPr>
          <p:nvPr/>
        </p:nvSpPr>
        <p:spPr bwMode="auto">
          <a:xfrm>
            <a:off x="3561804" y="5764353"/>
            <a:ext cx="2760662" cy="60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cs-CZ" sz="1500" dirty="0"/>
              <a:t>Hotel </a:t>
            </a:r>
            <a:r>
              <a:rPr lang="cs-CZ" sz="1500" dirty="0" err="1"/>
              <a:t>Mercure</a:t>
            </a:r>
            <a:r>
              <a:rPr lang="cs-CZ" sz="1500" dirty="0"/>
              <a:t> Ostrava</a:t>
            </a:r>
            <a:r>
              <a:rPr lang="cs-CZ" sz="1400" dirty="0"/>
              <a:t> </a:t>
            </a:r>
            <a:r>
              <a:rPr lang="en-US" sz="1400" dirty="0"/>
              <a:t>****</a:t>
            </a:r>
            <a:endParaRPr lang="cs-CZ" sz="1400" dirty="0"/>
          </a:p>
          <a:p>
            <a:pPr eaLnBrk="1" hangingPunct="1">
              <a:spcBef>
                <a:spcPct val="30000"/>
              </a:spcBef>
            </a:pPr>
            <a:r>
              <a:rPr lang="cs-CZ" sz="1400" dirty="0" smtClean="0"/>
              <a:t>dokončen 2011</a:t>
            </a:r>
            <a:endParaRPr lang="cs-CZ" sz="1400" dirty="0"/>
          </a:p>
        </p:txBody>
      </p:sp>
      <p:pic>
        <p:nvPicPr>
          <p:cNvPr id="22" name="Picture 13" descr="C:\Documents and Settings\novotnaan\Plocha\Dokumenty\REAL ESTATE REPORT\Projekty + vizualizace RER\Hotels\Mercure_Dům odborových služeb\Mercure hotel Ostrava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588" y="3995557"/>
            <a:ext cx="3382292" cy="2417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5" descr="C:\Documents and Settings\novotnaan\Plocha\Dokumenty\REAL ESTATE REPORT\Projekty + vizualizace RER\Hotels\Mercure_Dům odborových služeb\restaurace 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02907" y="3861048"/>
            <a:ext cx="1800000" cy="12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8" descr="v noc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02933" y="901700"/>
            <a:ext cx="3382292" cy="2254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Box 16"/>
          <p:cNvSpPr txBox="1">
            <a:spLocks noChangeArrowheads="1"/>
          </p:cNvSpPr>
          <p:nvPr/>
        </p:nvSpPr>
        <p:spPr bwMode="auto">
          <a:xfrm>
            <a:off x="358775" y="2667581"/>
            <a:ext cx="4924200" cy="592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cs-CZ" sz="1500" dirty="0" smtClean="0"/>
              <a:t>Hotel </a:t>
            </a:r>
            <a:r>
              <a:rPr lang="cs-CZ" sz="1500" dirty="0"/>
              <a:t>CLARION CONGRESS </a:t>
            </a:r>
            <a:r>
              <a:rPr lang="cs-CZ" sz="1500" dirty="0" smtClean="0"/>
              <a:t>HOTEL OSTRAVA</a:t>
            </a:r>
            <a:r>
              <a:rPr lang="cs-CZ" sz="1500" dirty="0"/>
              <a:t>****</a:t>
            </a:r>
          </a:p>
          <a:p>
            <a:pPr eaLnBrk="1" hangingPunct="1">
              <a:spcBef>
                <a:spcPct val="25000"/>
              </a:spcBef>
            </a:pPr>
            <a:r>
              <a:rPr lang="cs-CZ" sz="1400" dirty="0"/>
              <a:t>r</a:t>
            </a:r>
            <a:r>
              <a:rPr lang="cs-CZ" sz="1400" dirty="0" smtClean="0"/>
              <a:t>ekonstrukce dokončena 2013</a:t>
            </a:r>
            <a:endParaRPr lang="cs-CZ" sz="1400" dirty="0"/>
          </a:p>
        </p:txBody>
      </p:sp>
      <p:pic>
        <p:nvPicPr>
          <p:cNvPr id="26" name="Picture 2" descr="C:\oer34 - dokumenty\REAL ESTATE REPORT\Projekty + vizualizace RER\Hotels\Clarion\Clarion Congress Hotel Ostrava Exteriér.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7052" y="901700"/>
            <a:ext cx="4123940" cy="166761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3" descr="C:\oer34 - dokumenty\REAL ESTATE REPORT\Projekty + vizualizace RER\Hotels\Clarion\Clarion_Congress_Hotel_Ostrava_Meeting3.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82975" y="1339775"/>
            <a:ext cx="1800000" cy="12148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7676901"/>
      </p:ext>
    </p:extLst>
  </p:cSld>
  <p:clrMapOvr>
    <a:masterClrMapping/>
  </p:clrMapOvr>
  <p:transition spd="slow">
    <p:push dir="u"/>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ttps://lh3.googleusercontent.com/-pg-VX1iY2sU/VXa0NUK1AMI/AAAAAAAANkE/pY4ulcnR-TMMlCQJwEhuUTqy7fT1nyGxg/w990-h661-no/DSC_9966.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19000"/>
                    </a14:imgEffect>
                    <a14:imgEffect>
                      <a14:brightnessContrast bright="52000" contrast="-24000"/>
                    </a14:imgEffect>
                  </a14:imgLayer>
                </a14:imgProps>
              </a:ext>
              <a:ext uri="{28A0092B-C50C-407E-A947-70E740481C1C}">
                <a14:useLocalDpi xmlns:a14="http://schemas.microsoft.com/office/drawing/2010/main" val="0"/>
              </a:ext>
            </a:extLst>
          </a:blip>
          <a:srcRect/>
          <a:stretch>
            <a:fillRect/>
          </a:stretch>
        </p:blipFill>
        <p:spPr bwMode="auto">
          <a:xfrm>
            <a:off x="4788024" y="3789040"/>
            <a:ext cx="4159566" cy="27772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8915" name="Rectangle 3"/>
          <p:cNvSpPr>
            <a:spLocks noChangeArrowheads="1"/>
          </p:cNvSpPr>
          <p:nvPr/>
        </p:nvSpPr>
        <p:spPr bwMode="auto">
          <a:xfrm>
            <a:off x="358775" y="274638"/>
            <a:ext cx="84264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spcBef>
                <a:spcPct val="0"/>
              </a:spcBef>
            </a:pPr>
            <a:endParaRPr lang="cs-CZ" sz="4000" b="0">
              <a:solidFill>
                <a:schemeClr val="tx2"/>
              </a:solidFill>
            </a:endParaRPr>
          </a:p>
        </p:txBody>
      </p:sp>
      <p:sp>
        <p:nvSpPr>
          <p:cNvPr id="38916" name="Text Box 5"/>
          <p:cNvSpPr txBox="1">
            <a:spLocks noChangeArrowheads="1"/>
          </p:cNvSpPr>
          <p:nvPr/>
        </p:nvSpPr>
        <p:spPr bwMode="auto">
          <a:xfrm>
            <a:off x="411163" y="19827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20000"/>
              </a:spcBef>
            </a:pPr>
            <a:endParaRPr lang="cs-CZ" sz="2000" b="0">
              <a:solidFill>
                <a:srgbClr val="003C69"/>
              </a:solidFill>
            </a:endParaRPr>
          </a:p>
        </p:txBody>
      </p:sp>
      <p:sp>
        <p:nvSpPr>
          <p:cNvPr id="38919" name="Text Box 10"/>
          <p:cNvSpPr txBox="1">
            <a:spLocks noChangeArrowheads="1"/>
          </p:cNvSpPr>
          <p:nvPr/>
        </p:nvSpPr>
        <p:spPr bwMode="auto">
          <a:xfrm>
            <a:off x="251520" y="260349"/>
            <a:ext cx="597691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cs-CZ" sz="3600" dirty="0" smtClean="0"/>
              <a:t>GONG </a:t>
            </a:r>
            <a:r>
              <a:rPr lang="cs-CZ" sz="2500" dirty="0" err="1"/>
              <a:t>c</a:t>
            </a:r>
            <a:r>
              <a:rPr lang="cs-CZ" sz="2500" dirty="0" err="1" smtClean="0"/>
              <a:t>onference</a:t>
            </a:r>
            <a:r>
              <a:rPr lang="cs-CZ" sz="2500" dirty="0" smtClean="0"/>
              <a:t> and concert </a:t>
            </a:r>
            <a:r>
              <a:rPr lang="cs-CZ" sz="2500" dirty="0" err="1" smtClean="0"/>
              <a:t>hall</a:t>
            </a:r>
            <a:r>
              <a:rPr lang="cs-CZ" sz="3600" dirty="0" smtClean="0"/>
              <a:t> </a:t>
            </a:r>
            <a:endParaRPr lang="cs-CZ" sz="3600" dirty="0"/>
          </a:p>
        </p:txBody>
      </p:sp>
      <p:sp>
        <p:nvSpPr>
          <p:cNvPr id="38920" name="Text Box 16"/>
          <p:cNvSpPr txBox="1">
            <a:spLocks noChangeArrowheads="1"/>
          </p:cNvSpPr>
          <p:nvPr/>
        </p:nvSpPr>
        <p:spPr bwMode="auto">
          <a:xfrm>
            <a:off x="140196" y="965627"/>
            <a:ext cx="6966819"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0"/>
              </a:spcBef>
            </a:pPr>
            <a:r>
              <a:rPr lang="cs-CZ" sz="1400" dirty="0" err="1" smtClean="0">
                <a:solidFill>
                  <a:srgbClr val="00B0F0"/>
                </a:solidFill>
              </a:rPr>
              <a:t>For</a:t>
            </a:r>
            <a:r>
              <a:rPr lang="cs-CZ" sz="1400" dirty="0" smtClean="0">
                <a:solidFill>
                  <a:srgbClr val="00B0F0"/>
                </a:solidFill>
              </a:rPr>
              <a:t> 1500 </a:t>
            </a:r>
            <a:r>
              <a:rPr lang="cs-CZ" sz="1400" dirty="0" err="1" smtClean="0">
                <a:solidFill>
                  <a:srgbClr val="00B0F0"/>
                </a:solidFill>
              </a:rPr>
              <a:t>participants</a:t>
            </a:r>
            <a:endParaRPr lang="cs-CZ" sz="1400" dirty="0" smtClean="0">
              <a:solidFill>
                <a:srgbClr val="00B0F0"/>
              </a:solidFill>
            </a:endParaRPr>
          </a:p>
          <a:p>
            <a:pPr eaLnBrk="1" hangingPunct="1">
              <a:spcBef>
                <a:spcPct val="0"/>
              </a:spcBef>
            </a:pPr>
            <a:endParaRPr lang="cs-CZ" sz="1400" dirty="0" smtClean="0">
              <a:solidFill>
                <a:srgbClr val="00B0F0"/>
              </a:solidFill>
            </a:endParaRPr>
          </a:p>
          <a:p>
            <a:pPr eaLnBrk="1" hangingPunct="1">
              <a:spcBef>
                <a:spcPct val="0"/>
              </a:spcBef>
            </a:pPr>
            <a:r>
              <a:rPr lang="cs-CZ" sz="1400" dirty="0" smtClean="0">
                <a:solidFill>
                  <a:srgbClr val="003C69"/>
                </a:solidFill>
              </a:rPr>
              <a:t>WHO </a:t>
            </a:r>
            <a:r>
              <a:rPr lang="cs-CZ" sz="1400" dirty="0" err="1" smtClean="0">
                <a:solidFill>
                  <a:srgbClr val="003C69"/>
                </a:solidFill>
              </a:rPr>
              <a:t>conference</a:t>
            </a:r>
            <a:endParaRPr lang="cs-CZ" sz="1400" dirty="0" smtClean="0">
              <a:solidFill>
                <a:srgbClr val="003C69"/>
              </a:solidFill>
            </a:endParaRPr>
          </a:p>
          <a:p>
            <a:pPr eaLnBrk="1" hangingPunct="1">
              <a:spcBef>
                <a:spcPct val="0"/>
              </a:spcBef>
            </a:pPr>
            <a:r>
              <a:rPr lang="cs-CZ" sz="1400" dirty="0" smtClean="0">
                <a:solidFill>
                  <a:srgbClr val="003C69"/>
                </a:solidFill>
              </a:rPr>
              <a:t>SHELL </a:t>
            </a:r>
            <a:r>
              <a:rPr lang="cs-CZ" sz="1400" dirty="0" err="1">
                <a:solidFill>
                  <a:srgbClr val="003C69"/>
                </a:solidFill>
              </a:rPr>
              <a:t>conference</a:t>
            </a:r>
            <a:endParaRPr lang="cs-CZ" sz="1400" dirty="0">
              <a:solidFill>
                <a:srgbClr val="003C69"/>
              </a:solidFill>
            </a:endParaRPr>
          </a:p>
          <a:p>
            <a:pPr eaLnBrk="1" hangingPunct="1">
              <a:spcBef>
                <a:spcPct val="0"/>
              </a:spcBef>
            </a:pPr>
            <a:r>
              <a:rPr lang="cs-CZ" sz="1400" dirty="0" err="1" smtClean="0">
                <a:solidFill>
                  <a:srgbClr val="003C69"/>
                </a:solidFill>
              </a:rPr>
              <a:t>NetDirect</a:t>
            </a:r>
            <a:r>
              <a:rPr lang="cs-CZ" sz="1400" dirty="0" smtClean="0">
                <a:solidFill>
                  <a:srgbClr val="003C69"/>
                </a:solidFill>
              </a:rPr>
              <a:t> </a:t>
            </a:r>
            <a:r>
              <a:rPr lang="cs-CZ" sz="1400" dirty="0">
                <a:solidFill>
                  <a:srgbClr val="003C69"/>
                </a:solidFill>
              </a:rPr>
              <a:t>/SHOPEXPO </a:t>
            </a:r>
            <a:r>
              <a:rPr lang="cs-CZ" sz="1400" b="0" dirty="0" smtClean="0">
                <a:solidFill>
                  <a:srgbClr val="003C69"/>
                </a:solidFill>
              </a:rPr>
              <a:t> </a:t>
            </a:r>
            <a:r>
              <a:rPr lang="cs-CZ" sz="1400" b="0" dirty="0" err="1" smtClean="0">
                <a:solidFill>
                  <a:srgbClr val="003C69"/>
                </a:solidFill>
              </a:rPr>
              <a:t>The</a:t>
            </a:r>
            <a:r>
              <a:rPr lang="cs-CZ" sz="1400" b="0" dirty="0" smtClean="0">
                <a:solidFill>
                  <a:srgbClr val="003C69"/>
                </a:solidFill>
              </a:rPr>
              <a:t> </a:t>
            </a:r>
            <a:r>
              <a:rPr lang="cs-CZ" sz="1400" b="0" dirty="0" err="1" smtClean="0">
                <a:solidFill>
                  <a:srgbClr val="003C69"/>
                </a:solidFill>
              </a:rPr>
              <a:t>largest</a:t>
            </a:r>
            <a:r>
              <a:rPr lang="cs-CZ" sz="1400" b="0" dirty="0" smtClean="0">
                <a:solidFill>
                  <a:srgbClr val="003C69"/>
                </a:solidFill>
              </a:rPr>
              <a:t> e-</a:t>
            </a:r>
            <a:r>
              <a:rPr lang="cs-CZ" sz="1400" b="0" dirty="0" err="1" smtClean="0">
                <a:solidFill>
                  <a:srgbClr val="003C69"/>
                </a:solidFill>
              </a:rPr>
              <a:t>commerce</a:t>
            </a:r>
            <a:r>
              <a:rPr lang="cs-CZ" sz="1400" b="0" dirty="0" smtClean="0">
                <a:solidFill>
                  <a:srgbClr val="003C69"/>
                </a:solidFill>
              </a:rPr>
              <a:t> </a:t>
            </a:r>
            <a:r>
              <a:rPr lang="cs-CZ" sz="1400" b="0" dirty="0" err="1" smtClean="0">
                <a:solidFill>
                  <a:srgbClr val="003C69"/>
                </a:solidFill>
              </a:rPr>
              <a:t>conference</a:t>
            </a:r>
            <a:r>
              <a:rPr lang="cs-CZ" sz="1400" b="0" dirty="0" smtClean="0">
                <a:solidFill>
                  <a:srgbClr val="003C69"/>
                </a:solidFill>
              </a:rPr>
              <a:t> in </a:t>
            </a:r>
            <a:r>
              <a:rPr lang="cs-CZ" sz="1400" b="0" dirty="0" err="1" smtClean="0">
                <a:solidFill>
                  <a:srgbClr val="003C69"/>
                </a:solidFill>
              </a:rPr>
              <a:t>Central</a:t>
            </a:r>
            <a:r>
              <a:rPr lang="cs-CZ" sz="1400" b="0" dirty="0" smtClean="0">
                <a:solidFill>
                  <a:srgbClr val="003C69"/>
                </a:solidFill>
              </a:rPr>
              <a:t> </a:t>
            </a:r>
            <a:r>
              <a:rPr lang="cs-CZ" sz="1400" b="0" dirty="0" err="1" smtClean="0">
                <a:solidFill>
                  <a:srgbClr val="003C69"/>
                </a:solidFill>
              </a:rPr>
              <a:t>Europe</a:t>
            </a:r>
            <a:r>
              <a:rPr lang="cs-CZ" sz="1400" b="0" dirty="0" smtClean="0">
                <a:solidFill>
                  <a:srgbClr val="003C69"/>
                </a:solidFill>
              </a:rPr>
              <a:t> </a:t>
            </a:r>
          </a:p>
          <a:p>
            <a:pPr eaLnBrk="1" hangingPunct="1">
              <a:spcBef>
                <a:spcPct val="0"/>
              </a:spcBef>
            </a:pPr>
            <a:r>
              <a:rPr lang="cs-CZ" sz="1400" dirty="0" smtClean="0">
                <a:solidFill>
                  <a:srgbClr val="003C69"/>
                </a:solidFill>
              </a:rPr>
              <a:t>SILVER </a:t>
            </a:r>
            <a:r>
              <a:rPr lang="cs-CZ" sz="1400" dirty="0">
                <a:solidFill>
                  <a:srgbClr val="003C69"/>
                </a:solidFill>
              </a:rPr>
              <a:t>B.C. / Shell </a:t>
            </a:r>
            <a:r>
              <a:rPr lang="cs-CZ" sz="1400" dirty="0" err="1">
                <a:solidFill>
                  <a:srgbClr val="003C69"/>
                </a:solidFill>
              </a:rPr>
              <a:t>Retailers</a:t>
            </a:r>
            <a:r>
              <a:rPr lang="cs-CZ" sz="1400" dirty="0">
                <a:solidFill>
                  <a:srgbClr val="003C69"/>
                </a:solidFill>
              </a:rPr>
              <a:t> </a:t>
            </a:r>
            <a:r>
              <a:rPr lang="cs-CZ" sz="1400" dirty="0" err="1" smtClean="0">
                <a:solidFill>
                  <a:srgbClr val="003C69"/>
                </a:solidFill>
              </a:rPr>
              <a:t>Conference</a:t>
            </a:r>
            <a:endParaRPr lang="cs-CZ" sz="1400" dirty="0">
              <a:solidFill>
                <a:srgbClr val="003C69"/>
              </a:solidFill>
            </a:endParaRPr>
          </a:p>
          <a:p>
            <a:pPr eaLnBrk="1" hangingPunct="1">
              <a:spcBef>
                <a:spcPct val="0"/>
              </a:spcBef>
            </a:pPr>
            <a:r>
              <a:rPr lang="cs-CZ" sz="1400" dirty="0" err="1" smtClean="0">
                <a:solidFill>
                  <a:srgbClr val="003C69"/>
                </a:solidFill>
              </a:rPr>
              <a:t>Finclub</a:t>
            </a:r>
            <a:r>
              <a:rPr lang="cs-CZ" sz="1400" dirty="0" smtClean="0">
                <a:solidFill>
                  <a:srgbClr val="003C69"/>
                </a:solidFill>
              </a:rPr>
              <a:t> </a:t>
            </a:r>
            <a:r>
              <a:rPr lang="cs-CZ" sz="1400" dirty="0">
                <a:solidFill>
                  <a:srgbClr val="003C69"/>
                </a:solidFill>
              </a:rPr>
              <a:t>plus a.s. </a:t>
            </a:r>
            <a:r>
              <a:rPr lang="cs-CZ" sz="1400" b="0" dirty="0" err="1" smtClean="0">
                <a:solidFill>
                  <a:srgbClr val="003C69"/>
                </a:solidFill>
              </a:rPr>
              <a:t>international</a:t>
            </a:r>
            <a:r>
              <a:rPr lang="cs-CZ" sz="1400" b="0" dirty="0" smtClean="0">
                <a:solidFill>
                  <a:srgbClr val="003C69"/>
                </a:solidFill>
              </a:rPr>
              <a:t> </a:t>
            </a:r>
            <a:r>
              <a:rPr lang="cs-CZ" sz="1400" b="0" dirty="0" err="1" smtClean="0">
                <a:solidFill>
                  <a:srgbClr val="003C69"/>
                </a:solidFill>
              </a:rPr>
              <a:t>conference</a:t>
            </a:r>
            <a:endParaRPr lang="cs-CZ" sz="1400" b="0" dirty="0">
              <a:solidFill>
                <a:srgbClr val="003C69"/>
              </a:solidFill>
            </a:endParaRPr>
          </a:p>
          <a:p>
            <a:pPr eaLnBrk="1" hangingPunct="1">
              <a:spcBef>
                <a:spcPct val="0"/>
              </a:spcBef>
            </a:pPr>
            <a:r>
              <a:rPr lang="cs-CZ" sz="1400" dirty="0" err="1" smtClean="0">
                <a:solidFill>
                  <a:srgbClr val="003C69"/>
                </a:solidFill>
              </a:rPr>
              <a:t>TEDx</a:t>
            </a:r>
            <a:r>
              <a:rPr lang="cs-CZ" sz="1400" dirty="0" smtClean="0">
                <a:solidFill>
                  <a:srgbClr val="003C69"/>
                </a:solidFill>
              </a:rPr>
              <a:t> </a:t>
            </a:r>
            <a:r>
              <a:rPr lang="cs-CZ" sz="1400" dirty="0" err="1" smtClean="0">
                <a:solidFill>
                  <a:srgbClr val="003C69"/>
                </a:solidFill>
              </a:rPr>
              <a:t>conference</a:t>
            </a:r>
            <a:r>
              <a:rPr lang="cs-CZ" sz="1400" dirty="0" smtClean="0">
                <a:solidFill>
                  <a:srgbClr val="003C69"/>
                </a:solidFill>
              </a:rPr>
              <a:t>  GALÉN </a:t>
            </a:r>
            <a:r>
              <a:rPr lang="cs-CZ" sz="1400" dirty="0">
                <a:solidFill>
                  <a:srgbClr val="003C69"/>
                </a:solidFill>
              </a:rPr>
              <a:t>- SYMPOSION s.r.o. </a:t>
            </a:r>
            <a:r>
              <a:rPr lang="cs-CZ" sz="1400" b="0" dirty="0" smtClean="0">
                <a:solidFill>
                  <a:srgbClr val="003C69"/>
                </a:solidFill>
              </a:rPr>
              <a:t> </a:t>
            </a:r>
            <a:r>
              <a:rPr lang="cs-CZ" sz="1400" b="0" dirty="0" err="1" smtClean="0">
                <a:solidFill>
                  <a:srgbClr val="003C69"/>
                </a:solidFill>
              </a:rPr>
              <a:t>medical</a:t>
            </a:r>
            <a:r>
              <a:rPr lang="cs-CZ" sz="1400" b="0" dirty="0" smtClean="0">
                <a:solidFill>
                  <a:srgbClr val="003C69"/>
                </a:solidFill>
              </a:rPr>
              <a:t> </a:t>
            </a:r>
            <a:r>
              <a:rPr lang="cs-CZ" sz="1400" b="0" dirty="0" err="1" smtClean="0">
                <a:solidFill>
                  <a:srgbClr val="003C69"/>
                </a:solidFill>
              </a:rPr>
              <a:t>congress</a:t>
            </a:r>
            <a:endParaRPr lang="cs-CZ" sz="1400" b="0" dirty="0">
              <a:solidFill>
                <a:srgbClr val="003C69"/>
              </a:solidFill>
            </a:endParaRPr>
          </a:p>
          <a:p>
            <a:pPr eaLnBrk="1" hangingPunct="1">
              <a:spcBef>
                <a:spcPct val="0"/>
              </a:spcBef>
            </a:pPr>
            <a:r>
              <a:rPr lang="cs-CZ" sz="1400" dirty="0" smtClean="0">
                <a:solidFill>
                  <a:srgbClr val="003C69"/>
                </a:solidFill>
              </a:rPr>
              <a:t>LESTO </a:t>
            </a:r>
            <a:r>
              <a:rPr lang="cs-CZ" sz="1400" dirty="0">
                <a:solidFill>
                  <a:srgbClr val="003C69"/>
                </a:solidFill>
              </a:rPr>
              <a:t>s.r.o. - 9th RE/MAX CONVENTION 2015  </a:t>
            </a:r>
            <a:endParaRPr lang="cs-CZ" sz="1400" dirty="0" smtClean="0">
              <a:solidFill>
                <a:srgbClr val="003C69"/>
              </a:solidFill>
            </a:endParaRPr>
          </a:p>
          <a:p>
            <a:pPr eaLnBrk="1" hangingPunct="1">
              <a:spcBef>
                <a:spcPct val="0"/>
              </a:spcBef>
            </a:pPr>
            <a:r>
              <a:rPr lang="cs-CZ" sz="1400" dirty="0" err="1" smtClean="0">
                <a:solidFill>
                  <a:srgbClr val="003C69"/>
                </a:solidFill>
              </a:rPr>
              <a:t>Jagello</a:t>
            </a:r>
            <a:r>
              <a:rPr lang="cs-CZ" sz="1400" dirty="0" smtClean="0">
                <a:solidFill>
                  <a:srgbClr val="003C69"/>
                </a:solidFill>
              </a:rPr>
              <a:t> </a:t>
            </a:r>
            <a:r>
              <a:rPr lang="cs-CZ" sz="1400" dirty="0">
                <a:solidFill>
                  <a:srgbClr val="003C69"/>
                </a:solidFill>
              </a:rPr>
              <a:t>2000 </a:t>
            </a:r>
            <a:r>
              <a:rPr lang="cs-CZ" sz="1400" dirty="0" smtClean="0">
                <a:solidFill>
                  <a:srgbClr val="003C69"/>
                </a:solidFill>
              </a:rPr>
              <a:t> </a:t>
            </a:r>
            <a:r>
              <a:rPr lang="cs-CZ" sz="1400" b="0" dirty="0" smtClean="0">
                <a:solidFill>
                  <a:srgbClr val="003C69"/>
                </a:solidFill>
              </a:rPr>
              <a:t>Galla </a:t>
            </a:r>
            <a:r>
              <a:rPr lang="cs-CZ" sz="1400" b="0" dirty="0" err="1">
                <a:solidFill>
                  <a:srgbClr val="003C69"/>
                </a:solidFill>
              </a:rPr>
              <a:t>Dinner</a:t>
            </a:r>
            <a:r>
              <a:rPr lang="cs-CZ" sz="1400" b="0" dirty="0">
                <a:solidFill>
                  <a:srgbClr val="003C69"/>
                </a:solidFill>
              </a:rPr>
              <a:t> Nato </a:t>
            </a:r>
            <a:r>
              <a:rPr lang="cs-CZ" sz="1400" b="0" dirty="0" err="1">
                <a:solidFill>
                  <a:srgbClr val="003C69"/>
                </a:solidFill>
              </a:rPr>
              <a:t>Days</a:t>
            </a:r>
            <a:r>
              <a:rPr lang="cs-CZ" sz="1400" b="0" dirty="0">
                <a:solidFill>
                  <a:srgbClr val="003C69"/>
                </a:solidFill>
              </a:rPr>
              <a:t> </a:t>
            </a:r>
          </a:p>
          <a:p>
            <a:pPr eaLnBrk="1" hangingPunct="1">
              <a:spcBef>
                <a:spcPct val="0"/>
              </a:spcBef>
            </a:pPr>
            <a:r>
              <a:rPr lang="cs-CZ" sz="1400" dirty="0" smtClean="0">
                <a:solidFill>
                  <a:srgbClr val="003C69"/>
                </a:solidFill>
              </a:rPr>
              <a:t>OMNIS </a:t>
            </a:r>
            <a:r>
              <a:rPr lang="cs-CZ" sz="1400" dirty="0">
                <a:solidFill>
                  <a:srgbClr val="003C69"/>
                </a:solidFill>
              </a:rPr>
              <a:t>OLOMOUC  </a:t>
            </a:r>
            <a:r>
              <a:rPr lang="cs-CZ" sz="1400" dirty="0" smtClean="0">
                <a:solidFill>
                  <a:srgbClr val="003C69"/>
                </a:solidFill>
              </a:rPr>
              <a:t> </a:t>
            </a:r>
            <a:r>
              <a:rPr lang="cs-CZ" sz="1400" b="0" dirty="0" err="1">
                <a:solidFill>
                  <a:srgbClr val="003C69"/>
                </a:solidFill>
              </a:rPr>
              <a:t>professional</a:t>
            </a:r>
            <a:r>
              <a:rPr lang="cs-CZ" sz="1400" b="0" dirty="0">
                <a:solidFill>
                  <a:srgbClr val="003C69"/>
                </a:solidFill>
              </a:rPr>
              <a:t> </a:t>
            </a:r>
            <a:r>
              <a:rPr lang="cs-CZ" sz="1400" b="0" dirty="0" err="1">
                <a:solidFill>
                  <a:srgbClr val="003C69"/>
                </a:solidFill>
              </a:rPr>
              <a:t>electronics</a:t>
            </a:r>
            <a:r>
              <a:rPr lang="cs-CZ" sz="1400" b="0" dirty="0">
                <a:solidFill>
                  <a:srgbClr val="003C69"/>
                </a:solidFill>
              </a:rPr>
              <a:t> </a:t>
            </a:r>
            <a:r>
              <a:rPr lang="cs-CZ" sz="1400" b="0" dirty="0" err="1">
                <a:solidFill>
                  <a:srgbClr val="003C69"/>
                </a:solidFill>
              </a:rPr>
              <a:t>exhibition</a:t>
            </a:r>
            <a:r>
              <a:rPr lang="cs-CZ" sz="1400" b="0" dirty="0">
                <a:solidFill>
                  <a:srgbClr val="003C69"/>
                </a:solidFill>
              </a:rPr>
              <a:t> ELFETEX  </a:t>
            </a:r>
            <a:endParaRPr lang="cs-CZ" sz="1400" b="0" dirty="0" smtClean="0">
              <a:solidFill>
                <a:srgbClr val="003C69"/>
              </a:solidFill>
            </a:endParaRPr>
          </a:p>
        </p:txBody>
      </p:sp>
      <p:pic>
        <p:nvPicPr>
          <p:cNvPr id="1028" name="Picture 4" descr="https://lh3.googleusercontent.com/-MZzAtIqp3aE/VXax-mvYZgI/AAAAAAAANiY/WCGEWUybg5kOsjevc8BfwTFe1cJIMmNoA/w990-h661-no/DSC_9903.jpg"/>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17000" contrast="-43000"/>
                    </a14:imgEffect>
                  </a14:imgLayer>
                </a14:imgProps>
              </a:ext>
              <a:ext uri="{28A0092B-C50C-407E-A947-70E740481C1C}">
                <a14:useLocalDpi xmlns:a14="http://schemas.microsoft.com/office/drawing/2010/main" val="0"/>
              </a:ext>
            </a:extLst>
          </a:blip>
          <a:srcRect/>
          <a:stretch>
            <a:fillRect/>
          </a:stretch>
        </p:blipFill>
        <p:spPr bwMode="auto">
          <a:xfrm>
            <a:off x="196410" y="3820107"/>
            <a:ext cx="4159566" cy="27772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4" name="Picture 10" descr="https://lh5.googleusercontent.com/-xvDNcNhN_uc/VXbschg9ooI/AAAAAAAAOA8/SCFpsRklesEpVJwKiVjU0dAkXT-vXLFlg/w515-h774-no/_ATE0312.JPG"/>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732240" y="-4800"/>
            <a:ext cx="2231537" cy="33538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231244" y="3347700"/>
            <a:ext cx="4104456" cy="369332"/>
          </a:xfrm>
          <a:prstGeom prst="rect">
            <a:avLst/>
          </a:prstGeom>
          <a:noFill/>
        </p:spPr>
        <p:txBody>
          <a:bodyPr wrap="square" rtlCol="0">
            <a:spAutoFit/>
          </a:bodyPr>
          <a:lstStyle/>
          <a:p>
            <a:r>
              <a:rPr lang="cs-CZ" dirty="0" smtClean="0"/>
              <a:t>www.convention.ostrava.cz</a:t>
            </a:r>
            <a:endParaRPr lang="cs-CZ" dirty="0"/>
          </a:p>
        </p:txBody>
      </p:sp>
    </p:spTree>
    <p:extLst>
      <p:ext uri="{BB962C8B-B14F-4D97-AF65-F5344CB8AC3E}">
        <p14:creationId xmlns:p14="http://schemas.microsoft.com/office/powerpoint/2010/main" val="1438518068"/>
      </p:ext>
    </p:extLst>
  </p:cSld>
  <p:clrMapOvr>
    <a:masterClrMapping/>
  </p:clrMapOvr>
  <p:transition spd="slow">
    <p:pull/>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http://static.asb-portal.cz/buxus/images/cache/650xXXX/fotogaleria/fotogalerie/architektura/forum_nova_karolina_fotoalbum/02-karolina-big-image.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7944" y="3469590"/>
            <a:ext cx="5082615" cy="3388410"/>
          </a:xfrm>
          <a:prstGeom prst="rect">
            <a:avLst/>
          </a:prstGeom>
          <a:noFill/>
          <a:extLst>
            <a:ext uri="{909E8E84-426E-40DD-AFC4-6F175D3DCCD1}">
              <a14:hiddenFill xmlns:a14="http://schemas.microsoft.com/office/drawing/2010/main">
                <a:solidFill>
                  <a:srgbClr val="FFFFFF"/>
                </a:solidFill>
              </a14:hiddenFill>
            </a:ext>
          </a:extLst>
        </p:spPr>
      </p:pic>
      <p:sp>
        <p:nvSpPr>
          <p:cNvPr id="37892" name="Rectangle 3"/>
          <p:cNvSpPr>
            <a:spLocks noChangeArrowheads="1"/>
          </p:cNvSpPr>
          <p:nvPr/>
        </p:nvSpPr>
        <p:spPr bwMode="auto">
          <a:xfrm>
            <a:off x="358775" y="274638"/>
            <a:ext cx="84264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spcBef>
                <a:spcPct val="0"/>
              </a:spcBef>
            </a:pPr>
            <a:endParaRPr lang="cs-CZ" sz="4000" b="0">
              <a:solidFill>
                <a:schemeClr val="tx2"/>
              </a:solidFill>
            </a:endParaRPr>
          </a:p>
        </p:txBody>
      </p:sp>
      <p:sp>
        <p:nvSpPr>
          <p:cNvPr id="37893" name="Text Box 4"/>
          <p:cNvSpPr txBox="1">
            <a:spLocks noChangeArrowheads="1"/>
          </p:cNvSpPr>
          <p:nvPr/>
        </p:nvSpPr>
        <p:spPr bwMode="auto">
          <a:xfrm>
            <a:off x="411163" y="19827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20000"/>
              </a:spcBef>
            </a:pPr>
            <a:endParaRPr lang="cs-CZ" sz="2000" b="0">
              <a:solidFill>
                <a:srgbClr val="003C69"/>
              </a:solidFill>
            </a:endParaRPr>
          </a:p>
        </p:txBody>
      </p:sp>
      <p:sp>
        <p:nvSpPr>
          <p:cNvPr id="37894" name="Text Box 5"/>
          <p:cNvSpPr txBox="1">
            <a:spLocks noChangeArrowheads="1"/>
          </p:cNvSpPr>
          <p:nvPr/>
        </p:nvSpPr>
        <p:spPr bwMode="auto">
          <a:xfrm>
            <a:off x="411163" y="257794"/>
            <a:ext cx="626427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cs-CZ" sz="3600" dirty="0"/>
              <a:t>Retail</a:t>
            </a:r>
            <a:endParaRPr lang="cs-CZ" sz="3600" b="0" dirty="0">
              <a:solidFill>
                <a:schemeClr val="tx1"/>
              </a:solidFill>
            </a:endParaRPr>
          </a:p>
        </p:txBody>
      </p:sp>
      <p:sp>
        <p:nvSpPr>
          <p:cNvPr id="37899" name="Rectangle 11"/>
          <p:cNvSpPr>
            <a:spLocks noChangeArrowheads="1"/>
          </p:cNvSpPr>
          <p:nvPr/>
        </p:nvSpPr>
        <p:spPr bwMode="auto">
          <a:xfrm>
            <a:off x="338574" y="3031200"/>
            <a:ext cx="23050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cs-CZ" sz="1400" dirty="0"/>
              <a:t>Futurum</a:t>
            </a:r>
            <a:endParaRPr lang="cs-CZ" sz="1400" b="0" dirty="0">
              <a:solidFill>
                <a:schemeClr val="tx1"/>
              </a:solidFill>
            </a:endParaRPr>
          </a:p>
        </p:txBody>
      </p:sp>
      <p:pic>
        <p:nvPicPr>
          <p:cNvPr id="21" name="Picture 3" descr="Ostrava_l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31153" y="6406594"/>
            <a:ext cx="2160000" cy="26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9" name="Tabulka 18"/>
          <p:cNvGraphicFramePr>
            <a:graphicFrameLocks noGrp="1"/>
          </p:cNvGraphicFramePr>
          <p:nvPr>
            <p:extLst>
              <p:ext uri="{D42A27DB-BD31-4B8C-83A1-F6EECF244321}">
                <p14:modId xmlns:p14="http://schemas.microsoft.com/office/powerpoint/2010/main" val="3925178870"/>
              </p:ext>
            </p:extLst>
          </p:nvPr>
        </p:nvGraphicFramePr>
        <p:xfrm>
          <a:off x="107504" y="4207633"/>
          <a:ext cx="5544616" cy="1947797"/>
        </p:xfrm>
        <a:graphic>
          <a:graphicData uri="http://schemas.openxmlformats.org/drawingml/2006/table">
            <a:tbl>
              <a:tblPr firstRow="1" bandRow="1">
                <a:tableStyleId>{5C22544A-7EE6-4342-B048-85BDC9FD1C3A}</a:tableStyleId>
              </a:tblPr>
              <a:tblGrid>
                <a:gridCol w="1052175"/>
                <a:gridCol w="918370"/>
                <a:gridCol w="730566"/>
                <a:gridCol w="995301"/>
                <a:gridCol w="924102"/>
                <a:gridCol w="924102"/>
              </a:tblGrid>
              <a:tr h="363149">
                <a:tc gridSpan="6">
                  <a:txBody>
                    <a:bodyPr/>
                    <a:lstStyle/>
                    <a:p>
                      <a:pPr algn="ctr"/>
                      <a:r>
                        <a:rPr lang="cs-CZ" sz="1600" b="1" kern="1200" dirty="0" smtClean="0">
                          <a:solidFill>
                            <a:srgbClr val="00ADD0"/>
                          </a:solidFill>
                          <a:latin typeface="Arial" charset="0"/>
                          <a:ea typeface="+mn-ea"/>
                          <a:cs typeface="+mn-cs"/>
                        </a:rPr>
                        <a:t>Prime </a:t>
                      </a:r>
                      <a:r>
                        <a:rPr lang="cs-CZ" sz="1600" b="1" kern="1200" dirty="0" err="1" smtClean="0">
                          <a:solidFill>
                            <a:srgbClr val="00ADD0"/>
                          </a:solidFill>
                          <a:latin typeface="Arial" charset="0"/>
                          <a:ea typeface="+mn-ea"/>
                          <a:cs typeface="+mn-cs"/>
                        </a:rPr>
                        <a:t>rents</a:t>
                      </a:r>
                      <a:r>
                        <a:rPr lang="cs-CZ" sz="1600" b="1" kern="1200" dirty="0" smtClean="0">
                          <a:solidFill>
                            <a:srgbClr val="00ADD0"/>
                          </a:solidFill>
                          <a:latin typeface="Arial" charset="0"/>
                          <a:ea typeface="+mn-ea"/>
                          <a:cs typeface="+mn-cs"/>
                        </a:rPr>
                        <a:t> (EUR/m</a:t>
                      </a:r>
                      <a:r>
                        <a:rPr lang="cs-CZ" sz="1600" b="1" kern="1200" baseline="30000" dirty="0" smtClean="0">
                          <a:solidFill>
                            <a:srgbClr val="00ADD0"/>
                          </a:solidFill>
                          <a:latin typeface="Arial" charset="0"/>
                          <a:ea typeface="+mn-ea"/>
                          <a:cs typeface="+mn-cs"/>
                        </a:rPr>
                        <a:t>2</a:t>
                      </a:r>
                      <a:r>
                        <a:rPr lang="cs-CZ" sz="1600" b="1" kern="1200" dirty="0" smtClean="0">
                          <a:solidFill>
                            <a:srgbClr val="00ADD0"/>
                          </a:solidFill>
                          <a:latin typeface="Arial" charset="0"/>
                          <a:ea typeface="+mn-ea"/>
                          <a:cs typeface="+mn-cs"/>
                        </a:rPr>
                        <a:t>/</a:t>
                      </a:r>
                      <a:r>
                        <a:rPr lang="cs-CZ" sz="1600" b="1" kern="1200" dirty="0" err="1" smtClean="0">
                          <a:solidFill>
                            <a:srgbClr val="00ADD0"/>
                          </a:solidFill>
                          <a:latin typeface="Arial" charset="0"/>
                          <a:ea typeface="+mn-ea"/>
                          <a:cs typeface="+mn-cs"/>
                        </a:rPr>
                        <a:t>month</a:t>
                      </a:r>
                      <a:r>
                        <a:rPr lang="cs-CZ" sz="1600" b="1" kern="1200" dirty="0" smtClean="0">
                          <a:solidFill>
                            <a:srgbClr val="00ADD0"/>
                          </a:solidFill>
                          <a:latin typeface="Arial" charset="0"/>
                          <a:ea typeface="+mn-ea"/>
                          <a:cs typeface="+mn-cs"/>
                        </a:rPr>
                        <a:t>) </a:t>
                      </a:r>
                      <a:endParaRPr lang="cs-CZ" sz="1600" b="1" kern="1200" dirty="0">
                        <a:solidFill>
                          <a:srgbClr val="00ADD0"/>
                        </a:solidFill>
                        <a:latin typeface="Arial" charset="0"/>
                        <a:ea typeface="+mn-ea"/>
                        <a:cs typeface="+mn-cs"/>
                      </a:endParaRPr>
                    </a:p>
                  </a:txBody>
                  <a:tcPr>
                    <a:solidFill>
                      <a:schemeClr val="accent1">
                        <a:lumMod val="90000"/>
                      </a:schemeClr>
                    </a:solidFill>
                  </a:tcPr>
                </a:tc>
                <a:tc hMerge="1">
                  <a:txBody>
                    <a:bodyPr/>
                    <a:lstStyle/>
                    <a:p>
                      <a:endParaRPr lang="cs-CZ" dirty="0"/>
                    </a:p>
                  </a:txBody>
                  <a:tcPr/>
                </a:tc>
                <a:tc hMerge="1">
                  <a:txBody>
                    <a:bodyPr/>
                    <a:lstStyle/>
                    <a:p>
                      <a:endParaRPr lang="cs-CZ" dirty="0"/>
                    </a:p>
                  </a:txBody>
                  <a:tcPr/>
                </a:tc>
                <a:tc hMerge="1">
                  <a:txBody>
                    <a:bodyPr/>
                    <a:lstStyle/>
                    <a:p>
                      <a:endParaRPr lang="cs-CZ" dirty="0"/>
                    </a:p>
                  </a:txBody>
                  <a:tcPr/>
                </a:tc>
                <a:tc hMerge="1">
                  <a:txBody>
                    <a:bodyPr/>
                    <a:lstStyle/>
                    <a:p>
                      <a:endParaRPr lang="cs-CZ" dirty="0"/>
                    </a:p>
                  </a:txBody>
                  <a:tcPr/>
                </a:tc>
                <a:tc hMerge="1">
                  <a:txBody>
                    <a:bodyPr/>
                    <a:lstStyle/>
                    <a:p>
                      <a:endParaRPr lang="cs-CZ" dirty="0"/>
                    </a:p>
                  </a:txBody>
                  <a:tcPr/>
                </a:tc>
              </a:tr>
              <a:tr h="528216">
                <a:tc>
                  <a:txBody>
                    <a:bodyPr/>
                    <a:lstStyle/>
                    <a:p>
                      <a:pPr marL="0" algn="l" defTabSz="914400" rtl="0" eaLnBrk="1" latinLnBrk="0" hangingPunct="1"/>
                      <a:endParaRPr lang="cs-CZ" sz="1800" b="1" kern="1200" dirty="0">
                        <a:solidFill>
                          <a:schemeClr val="lt1"/>
                        </a:solidFill>
                        <a:latin typeface="+mn-lt"/>
                        <a:ea typeface="+mn-ea"/>
                        <a:cs typeface="+mn-cs"/>
                      </a:endParaRPr>
                    </a:p>
                  </a:txBody>
                  <a:tcPr anchor="ctr">
                    <a:solidFill>
                      <a:srgbClr val="FFCCCC"/>
                    </a:solidFill>
                  </a:tcPr>
                </a:tc>
                <a:tc>
                  <a:txBody>
                    <a:bodyPr/>
                    <a:lstStyle/>
                    <a:p>
                      <a:pPr marL="0" algn="l" defTabSz="914400" rtl="0" eaLnBrk="1" latinLnBrk="0" hangingPunct="1"/>
                      <a:r>
                        <a:rPr lang="cs-CZ" sz="1300" b="1" kern="1200" dirty="0" smtClean="0">
                          <a:solidFill>
                            <a:srgbClr val="00ADD0"/>
                          </a:solidFill>
                          <a:latin typeface="Arial" charset="0"/>
                          <a:ea typeface="+mn-ea"/>
                          <a:cs typeface="+mn-cs"/>
                        </a:rPr>
                        <a:t>Prague</a:t>
                      </a:r>
                      <a:endParaRPr lang="cs-CZ" sz="1300" b="1" kern="1200" dirty="0">
                        <a:solidFill>
                          <a:srgbClr val="00ADD0"/>
                        </a:solidFill>
                        <a:latin typeface="Arial" charset="0"/>
                        <a:ea typeface="+mn-ea"/>
                        <a:cs typeface="+mn-cs"/>
                      </a:endParaRPr>
                    </a:p>
                  </a:txBody>
                  <a:tcPr anchor="ctr">
                    <a:solidFill>
                      <a:srgbClr val="FFCCCC"/>
                    </a:solidFill>
                  </a:tcPr>
                </a:tc>
                <a:tc>
                  <a:txBody>
                    <a:bodyPr/>
                    <a:lstStyle/>
                    <a:p>
                      <a:pPr marL="0" algn="l" defTabSz="914400" rtl="0" eaLnBrk="1" latinLnBrk="0" hangingPunct="1"/>
                      <a:r>
                        <a:rPr lang="cs-CZ" sz="1300" b="1" kern="1200" dirty="0" smtClean="0">
                          <a:solidFill>
                            <a:srgbClr val="00ADD0"/>
                          </a:solidFill>
                          <a:latin typeface="Arial" charset="0"/>
                          <a:ea typeface="+mn-ea"/>
                          <a:cs typeface="+mn-cs"/>
                        </a:rPr>
                        <a:t>Brno</a:t>
                      </a:r>
                      <a:endParaRPr lang="cs-CZ" sz="1300" b="1" kern="1200" dirty="0">
                        <a:solidFill>
                          <a:srgbClr val="00ADD0"/>
                        </a:solidFill>
                        <a:latin typeface="Arial" charset="0"/>
                        <a:ea typeface="+mn-ea"/>
                        <a:cs typeface="+mn-cs"/>
                      </a:endParaRPr>
                    </a:p>
                  </a:txBody>
                  <a:tcPr anchor="ctr">
                    <a:solidFill>
                      <a:srgbClr val="FFCCCC"/>
                    </a:solidFill>
                  </a:tcPr>
                </a:tc>
                <a:tc>
                  <a:txBody>
                    <a:bodyPr/>
                    <a:lstStyle/>
                    <a:p>
                      <a:pPr marL="0" algn="l" defTabSz="914400" rtl="0" eaLnBrk="1" latinLnBrk="0" hangingPunct="1"/>
                      <a:r>
                        <a:rPr lang="cs-CZ" sz="1300" b="1" kern="1200" dirty="0" smtClean="0">
                          <a:solidFill>
                            <a:srgbClr val="00ADD0"/>
                          </a:solidFill>
                          <a:latin typeface="Arial" charset="0"/>
                          <a:ea typeface="+mn-ea"/>
                          <a:cs typeface="+mn-cs"/>
                        </a:rPr>
                        <a:t>Ostrava</a:t>
                      </a:r>
                      <a:endParaRPr lang="cs-CZ" sz="1300" b="1" kern="1200" dirty="0">
                        <a:solidFill>
                          <a:srgbClr val="00ADD0"/>
                        </a:solidFill>
                        <a:latin typeface="Arial" charset="0"/>
                        <a:ea typeface="+mn-ea"/>
                        <a:cs typeface="+mn-cs"/>
                      </a:endParaRPr>
                    </a:p>
                  </a:txBody>
                  <a:tcPr anchor="ctr">
                    <a:solidFill>
                      <a:srgbClr val="FFCCCC"/>
                    </a:solidFill>
                  </a:tcPr>
                </a:tc>
                <a:tc>
                  <a:txBody>
                    <a:bodyPr/>
                    <a:lstStyle/>
                    <a:p>
                      <a:pPr marL="0" algn="l" defTabSz="914400" rtl="0" eaLnBrk="1" latinLnBrk="0" hangingPunct="1"/>
                      <a:r>
                        <a:rPr lang="cs-CZ" sz="1300" b="1" kern="1200" dirty="0" smtClean="0">
                          <a:solidFill>
                            <a:srgbClr val="00ADD0"/>
                          </a:solidFill>
                          <a:latin typeface="Arial" charset="0"/>
                          <a:ea typeface="+mn-ea"/>
                          <a:cs typeface="+mn-cs"/>
                        </a:rPr>
                        <a:t>Olomouc</a:t>
                      </a:r>
                      <a:endParaRPr lang="cs-CZ" sz="1300" b="1" kern="1200" dirty="0">
                        <a:solidFill>
                          <a:srgbClr val="00ADD0"/>
                        </a:solidFill>
                        <a:latin typeface="Arial" charset="0"/>
                        <a:ea typeface="+mn-ea"/>
                        <a:cs typeface="+mn-cs"/>
                      </a:endParaRPr>
                    </a:p>
                  </a:txBody>
                  <a:tcPr anchor="ctr">
                    <a:solidFill>
                      <a:srgbClr val="FFCCCC"/>
                    </a:solidFill>
                  </a:tcPr>
                </a:tc>
                <a:tc>
                  <a:txBody>
                    <a:bodyPr/>
                    <a:lstStyle/>
                    <a:p>
                      <a:pPr marL="0" algn="l" defTabSz="914400" rtl="0" eaLnBrk="1" latinLnBrk="0" hangingPunct="1"/>
                      <a:r>
                        <a:rPr lang="cs-CZ" sz="1300" b="1" kern="1200" dirty="0" smtClean="0">
                          <a:solidFill>
                            <a:srgbClr val="00ADD0"/>
                          </a:solidFill>
                          <a:latin typeface="Arial" charset="0"/>
                          <a:ea typeface="+mn-ea"/>
                          <a:cs typeface="+mn-cs"/>
                        </a:rPr>
                        <a:t>Liberec</a:t>
                      </a:r>
                      <a:endParaRPr lang="cs-CZ" sz="1300" b="1" kern="1200" dirty="0">
                        <a:solidFill>
                          <a:srgbClr val="00ADD0"/>
                        </a:solidFill>
                        <a:latin typeface="Arial" charset="0"/>
                        <a:ea typeface="+mn-ea"/>
                        <a:cs typeface="+mn-cs"/>
                      </a:endParaRPr>
                    </a:p>
                  </a:txBody>
                  <a:tcPr anchor="ctr">
                    <a:solidFill>
                      <a:srgbClr val="FFCCCC"/>
                    </a:solidFill>
                  </a:tcPr>
                </a:tc>
              </a:tr>
              <a:tr h="528216">
                <a:tc>
                  <a:txBody>
                    <a:bodyPr/>
                    <a:lstStyle/>
                    <a:p>
                      <a:r>
                        <a:rPr lang="cs-CZ" sz="1300" b="1" kern="1200" dirty="0" smtClean="0">
                          <a:solidFill>
                            <a:srgbClr val="00ADD0"/>
                          </a:solidFill>
                          <a:latin typeface="Arial" charset="0"/>
                          <a:ea typeface="+mn-ea"/>
                          <a:cs typeface="+mn-cs"/>
                        </a:rPr>
                        <a:t>Shopping </a:t>
                      </a:r>
                      <a:r>
                        <a:rPr lang="cs-CZ" sz="1300" b="1" kern="1200" dirty="0" err="1" smtClean="0">
                          <a:solidFill>
                            <a:srgbClr val="00ADD0"/>
                          </a:solidFill>
                          <a:latin typeface="Arial" charset="0"/>
                          <a:ea typeface="+mn-ea"/>
                          <a:cs typeface="+mn-cs"/>
                        </a:rPr>
                        <a:t>Malls</a:t>
                      </a:r>
                      <a:endParaRPr lang="cs-CZ" sz="1300" b="1" kern="1200" dirty="0">
                        <a:solidFill>
                          <a:srgbClr val="00ADD0"/>
                        </a:solidFill>
                        <a:latin typeface="Arial" charset="0"/>
                        <a:ea typeface="+mn-ea"/>
                        <a:cs typeface="+mn-cs"/>
                      </a:endParaRPr>
                    </a:p>
                  </a:txBody>
                  <a:tcPr>
                    <a:solidFill>
                      <a:srgbClr val="FFCCCC"/>
                    </a:solidFill>
                  </a:tcPr>
                </a:tc>
                <a:tc>
                  <a:txBody>
                    <a:bodyPr/>
                    <a:lstStyle/>
                    <a:p>
                      <a:r>
                        <a:rPr lang="cs-CZ" sz="1300" b="1" kern="1200" dirty="0" smtClean="0">
                          <a:solidFill>
                            <a:srgbClr val="00ADD0"/>
                          </a:solidFill>
                          <a:latin typeface="Arial" charset="0"/>
                          <a:ea typeface="+mn-ea"/>
                          <a:cs typeface="+mn-cs"/>
                        </a:rPr>
                        <a:t>100-</a:t>
                      </a:r>
                      <a:endParaRPr lang="cs-CZ" sz="1300" b="1" kern="1200" dirty="0">
                        <a:solidFill>
                          <a:srgbClr val="00ADD0"/>
                        </a:solidFill>
                        <a:latin typeface="Arial" charset="0"/>
                        <a:ea typeface="+mn-ea"/>
                        <a:cs typeface="+mn-cs"/>
                      </a:endParaRPr>
                    </a:p>
                  </a:txBody>
                  <a:tcPr anchor="ctr">
                    <a:solidFill>
                      <a:srgbClr val="FFCCCC"/>
                    </a:solidFill>
                  </a:tcPr>
                </a:tc>
                <a:tc>
                  <a:txBody>
                    <a:bodyPr/>
                    <a:lstStyle/>
                    <a:p>
                      <a:r>
                        <a:rPr lang="cs-CZ" sz="1300" b="1" kern="1200" dirty="0" smtClean="0">
                          <a:solidFill>
                            <a:srgbClr val="00ADD0"/>
                          </a:solidFill>
                          <a:latin typeface="Arial" charset="0"/>
                          <a:ea typeface="+mn-ea"/>
                          <a:cs typeface="+mn-cs"/>
                        </a:rPr>
                        <a:t>40-50</a:t>
                      </a:r>
                      <a:endParaRPr lang="cs-CZ" sz="1300" b="1" kern="1200" dirty="0">
                        <a:solidFill>
                          <a:srgbClr val="00ADD0"/>
                        </a:solidFill>
                        <a:latin typeface="Arial" charset="0"/>
                        <a:ea typeface="+mn-ea"/>
                        <a:cs typeface="+mn-cs"/>
                      </a:endParaRPr>
                    </a:p>
                  </a:txBody>
                  <a:tcPr anchor="ctr">
                    <a:solidFill>
                      <a:srgbClr val="FFCCCC"/>
                    </a:solidFill>
                  </a:tcPr>
                </a:tc>
                <a:tc>
                  <a:txBody>
                    <a:bodyPr/>
                    <a:lstStyle/>
                    <a:p>
                      <a:r>
                        <a:rPr lang="cs-CZ" sz="1300" b="1" kern="1200" dirty="0" smtClean="0">
                          <a:solidFill>
                            <a:srgbClr val="00ADD0"/>
                          </a:solidFill>
                          <a:latin typeface="Arial" charset="0"/>
                          <a:ea typeface="+mn-ea"/>
                          <a:cs typeface="+mn-cs"/>
                        </a:rPr>
                        <a:t>35-45</a:t>
                      </a:r>
                      <a:endParaRPr lang="cs-CZ" sz="1300" b="1" kern="1200" dirty="0">
                        <a:solidFill>
                          <a:srgbClr val="00ADD0"/>
                        </a:solidFill>
                        <a:latin typeface="Arial" charset="0"/>
                        <a:ea typeface="+mn-ea"/>
                        <a:cs typeface="+mn-cs"/>
                      </a:endParaRPr>
                    </a:p>
                  </a:txBody>
                  <a:tcPr anchor="ctr">
                    <a:solidFill>
                      <a:srgbClr val="FFCCCC"/>
                    </a:solidFill>
                  </a:tcPr>
                </a:tc>
                <a:tc>
                  <a:txBody>
                    <a:bodyPr/>
                    <a:lstStyle/>
                    <a:p>
                      <a:r>
                        <a:rPr lang="cs-CZ" sz="1300" b="1" kern="1200" dirty="0" smtClean="0">
                          <a:solidFill>
                            <a:srgbClr val="00ADD0"/>
                          </a:solidFill>
                          <a:latin typeface="Arial" charset="0"/>
                          <a:ea typeface="+mn-ea"/>
                          <a:cs typeface="+mn-cs"/>
                        </a:rPr>
                        <a:t>25-30</a:t>
                      </a:r>
                      <a:endParaRPr lang="cs-CZ" sz="1300" b="1" kern="1200" dirty="0">
                        <a:solidFill>
                          <a:srgbClr val="00ADD0"/>
                        </a:solidFill>
                        <a:latin typeface="Arial" charset="0"/>
                        <a:ea typeface="+mn-ea"/>
                        <a:cs typeface="+mn-cs"/>
                      </a:endParaRPr>
                    </a:p>
                  </a:txBody>
                  <a:tcPr anchor="ctr">
                    <a:solidFill>
                      <a:srgbClr val="FFCCCC"/>
                    </a:solidFill>
                  </a:tcPr>
                </a:tc>
                <a:tc>
                  <a:txBody>
                    <a:bodyPr/>
                    <a:lstStyle/>
                    <a:p>
                      <a:r>
                        <a:rPr lang="cs-CZ" sz="1300" b="1" kern="1200" dirty="0" smtClean="0">
                          <a:solidFill>
                            <a:srgbClr val="00ADD0"/>
                          </a:solidFill>
                          <a:latin typeface="Arial" charset="0"/>
                          <a:ea typeface="+mn-ea"/>
                          <a:cs typeface="+mn-cs"/>
                        </a:rPr>
                        <a:t>25-30</a:t>
                      </a:r>
                      <a:endParaRPr lang="cs-CZ" sz="1300" b="1" kern="1200" dirty="0">
                        <a:solidFill>
                          <a:srgbClr val="00ADD0"/>
                        </a:solidFill>
                        <a:latin typeface="Arial" charset="0"/>
                        <a:ea typeface="+mn-ea"/>
                        <a:cs typeface="+mn-cs"/>
                      </a:endParaRPr>
                    </a:p>
                  </a:txBody>
                  <a:tcPr anchor="ctr">
                    <a:solidFill>
                      <a:srgbClr val="FFCCCC"/>
                    </a:solidFill>
                  </a:tcPr>
                </a:tc>
              </a:tr>
              <a:tr h="528216">
                <a:tc>
                  <a:txBody>
                    <a:bodyPr/>
                    <a:lstStyle/>
                    <a:p>
                      <a:r>
                        <a:rPr lang="cs-CZ" sz="1300" b="1" kern="1200" dirty="0" smtClean="0">
                          <a:solidFill>
                            <a:srgbClr val="00ADD0"/>
                          </a:solidFill>
                          <a:latin typeface="Arial" charset="0"/>
                          <a:ea typeface="+mn-ea"/>
                          <a:cs typeface="+mn-cs"/>
                        </a:rPr>
                        <a:t>Retail </a:t>
                      </a:r>
                      <a:r>
                        <a:rPr lang="cs-CZ" sz="1300" b="1" kern="1200" dirty="0" err="1" smtClean="0">
                          <a:solidFill>
                            <a:srgbClr val="00ADD0"/>
                          </a:solidFill>
                          <a:latin typeface="Arial" charset="0"/>
                          <a:ea typeface="+mn-ea"/>
                          <a:cs typeface="+mn-cs"/>
                        </a:rPr>
                        <a:t>Parks</a:t>
                      </a:r>
                      <a:endParaRPr lang="cs-CZ" sz="1300" b="1" kern="1200" dirty="0">
                        <a:solidFill>
                          <a:srgbClr val="00ADD0"/>
                        </a:solidFill>
                        <a:latin typeface="Arial" charset="0"/>
                        <a:ea typeface="+mn-ea"/>
                        <a:cs typeface="+mn-cs"/>
                      </a:endParaRPr>
                    </a:p>
                  </a:txBody>
                  <a:tcPr>
                    <a:solidFill>
                      <a:srgbClr val="FFCCCC"/>
                    </a:solidFill>
                  </a:tcPr>
                </a:tc>
                <a:tc>
                  <a:txBody>
                    <a:bodyPr/>
                    <a:lstStyle/>
                    <a:p>
                      <a:r>
                        <a:rPr lang="cs-CZ" sz="1300" b="1" kern="1200" dirty="0" smtClean="0">
                          <a:solidFill>
                            <a:srgbClr val="00ADD0"/>
                          </a:solidFill>
                          <a:latin typeface="Arial" charset="0"/>
                          <a:ea typeface="+mn-ea"/>
                          <a:cs typeface="+mn-cs"/>
                        </a:rPr>
                        <a:t>10-15</a:t>
                      </a:r>
                      <a:endParaRPr lang="cs-CZ" sz="1300" b="1" kern="1200" dirty="0">
                        <a:solidFill>
                          <a:srgbClr val="00ADD0"/>
                        </a:solidFill>
                        <a:latin typeface="Arial" charset="0"/>
                        <a:ea typeface="+mn-ea"/>
                        <a:cs typeface="+mn-cs"/>
                      </a:endParaRPr>
                    </a:p>
                  </a:txBody>
                  <a:tcPr anchor="ctr">
                    <a:solidFill>
                      <a:srgbClr val="FFCCCC"/>
                    </a:solidFill>
                  </a:tcPr>
                </a:tc>
                <a:tc>
                  <a:txBody>
                    <a:bodyPr/>
                    <a:lstStyle/>
                    <a:p>
                      <a:r>
                        <a:rPr lang="cs-CZ" sz="1300" b="1" kern="1200" dirty="0" smtClean="0">
                          <a:solidFill>
                            <a:srgbClr val="00ADD0"/>
                          </a:solidFill>
                          <a:latin typeface="Arial" charset="0"/>
                          <a:ea typeface="+mn-ea"/>
                          <a:cs typeface="+mn-cs"/>
                        </a:rPr>
                        <a:t>10-12</a:t>
                      </a:r>
                      <a:endParaRPr lang="cs-CZ" sz="1300" b="1" kern="1200" dirty="0">
                        <a:solidFill>
                          <a:srgbClr val="00ADD0"/>
                        </a:solidFill>
                        <a:latin typeface="Arial" charset="0"/>
                        <a:ea typeface="+mn-ea"/>
                        <a:cs typeface="+mn-cs"/>
                      </a:endParaRPr>
                    </a:p>
                  </a:txBody>
                  <a:tcPr anchor="ctr">
                    <a:solidFill>
                      <a:srgbClr val="FFCCCC"/>
                    </a:solidFill>
                  </a:tcPr>
                </a:tc>
                <a:tc>
                  <a:txBody>
                    <a:bodyPr/>
                    <a:lstStyle/>
                    <a:p>
                      <a:r>
                        <a:rPr lang="cs-CZ" sz="1300" b="1" kern="1200" dirty="0" smtClean="0">
                          <a:solidFill>
                            <a:srgbClr val="00ADD0"/>
                          </a:solidFill>
                          <a:latin typeface="Arial" charset="0"/>
                          <a:ea typeface="+mn-ea"/>
                          <a:cs typeface="+mn-cs"/>
                        </a:rPr>
                        <a:t>10-12</a:t>
                      </a:r>
                      <a:endParaRPr lang="cs-CZ" sz="1300" b="1" kern="1200" dirty="0">
                        <a:solidFill>
                          <a:srgbClr val="00ADD0"/>
                        </a:solidFill>
                        <a:latin typeface="Arial" charset="0"/>
                        <a:ea typeface="+mn-ea"/>
                        <a:cs typeface="+mn-cs"/>
                      </a:endParaRPr>
                    </a:p>
                  </a:txBody>
                  <a:tcPr anchor="ctr">
                    <a:solidFill>
                      <a:srgbClr val="FFCCCC"/>
                    </a:solidFill>
                  </a:tcPr>
                </a:tc>
                <a:tc>
                  <a:txBody>
                    <a:bodyPr/>
                    <a:lstStyle/>
                    <a:p>
                      <a:r>
                        <a:rPr lang="cs-CZ" sz="1300" b="1" kern="1200" dirty="0" smtClean="0">
                          <a:solidFill>
                            <a:srgbClr val="00ADD0"/>
                          </a:solidFill>
                          <a:latin typeface="Arial" charset="0"/>
                          <a:ea typeface="+mn-ea"/>
                          <a:cs typeface="+mn-cs"/>
                        </a:rPr>
                        <a:t>6-10</a:t>
                      </a:r>
                      <a:endParaRPr lang="cs-CZ" sz="1300" b="1" kern="1200" dirty="0">
                        <a:solidFill>
                          <a:srgbClr val="00ADD0"/>
                        </a:solidFill>
                        <a:latin typeface="Arial" charset="0"/>
                        <a:ea typeface="+mn-ea"/>
                        <a:cs typeface="+mn-cs"/>
                      </a:endParaRPr>
                    </a:p>
                  </a:txBody>
                  <a:tcPr anchor="ctr">
                    <a:solidFill>
                      <a:srgbClr val="FFCCCC"/>
                    </a:solidFill>
                  </a:tcPr>
                </a:tc>
                <a:tc>
                  <a:txBody>
                    <a:bodyPr/>
                    <a:lstStyle/>
                    <a:p>
                      <a:r>
                        <a:rPr lang="cs-CZ" sz="1300" b="1" kern="1200" dirty="0" smtClean="0">
                          <a:solidFill>
                            <a:srgbClr val="00ADD0"/>
                          </a:solidFill>
                          <a:latin typeface="Arial" charset="0"/>
                          <a:ea typeface="+mn-ea"/>
                          <a:cs typeface="+mn-cs"/>
                        </a:rPr>
                        <a:t>6-10</a:t>
                      </a:r>
                      <a:endParaRPr lang="cs-CZ" sz="1300" b="1" kern="1200" dirty="0">
                        <a:solidFill>
                          <a:srgbClr val="00ADD0"/>
                        </a:solidFill>
                        <a:latin typeface="Arial" charset="0"/>
                        <a:ea typeface="+mn-ea"/>
                        <a:cs typeface="+mn-cs"/>
                      </a:endParaRPr>
                    </a:p>
                  </a:txBody>
                  <a:tcPr anchor="ctr">
                    <a:solidFill>
                      <a:srgbClr val="FFCCCC"/>
                    </a:solidFill>
                  </a:tcPr>
                </a:tc>
              </a:tr>
            </a:tbl>
          </a:graphicData>
        </a:graphic>
      </p:graphicFrame>
      <p:sp>
        <p:nvSpPr>
          <p:cNvPr id="20" name="Rectangle 13"/>
          <p:cNvSpPr>
            <a:spLocks noChangeArrowheads="1"/>
          </p:cNvSpPr>
          <p:nvPr/>
        </p:nvSpPr>
        <p:spPr bwMode="auto">
          <a:xfrm>
            <a:off x="73144" y="6191726"/>
            <a:ext cx="2835909"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r>
              <a:rPr lang="cs-CZ" sz="1050" dirty="0" smtClean="0"/>
              <a:t>Source: DTZ, Q2/2016</a:t>
            </a:r>
            <a:endParaRPr lang="cs-CZ" sz="1050" b="0" dirty="0">
              <a:solidFill>
                <a:schemeClr val="tx1"/>
              </a:solidFill>
            </a:endParaRPr>
          </a:p>
        </p:txBody>
      </p:sp>
      <p:pic>
        <p:nvPicPr>
          <p:cNvPr id="2050" name="Picture 2" descr="I obchodní centrum Futurum se stará o zábavu svých návštěvníků."/>
          <p:cNvPicPr>
            <a:picLocks noChangeAspect="1" noChangeArrowheads="1"/>
          </p:cNvPicPr>
          <p:nvPr/>
        </p:nvPicPr>
        <p:blipFill rotWithShape="1">
          <a:blip r:embed="rId6">
            <a:extLst>
              <a:ext uri="{BEBA8EAE-BF5A-486C-A8C5-ECC9F3942E4B}">
                <a14:imgProps xmlns:a14="http://schemas.microsoft.com/office/drawing/2010/main">
                  <a14:imgLayer r:embed="rId7">
                    <a14:imgEffect>
                      <a14:brightnessContrast bright="9000" contrast="9000"/>
                    </a14:imgEffect>
                  </a14:imgLayer>
                </a14:imgProps>
              </a:ext>
              <a:ext uri="{28A0092B-C50C-407E-A947-70E740481C1C}">
                <a14:useLocalDpi xmlns:a14="http://schemas.microsoft.com/office/drawing/2010/main" val="0"/>
              </a:ext>
            </a:extLst>
          </a:blip>
          <a:srcRect l="30184" t="-8736" b="8736"/>
          <a:stretch/>
        </p:blipFill>
        <p:spPr bwMode="auto">
          <a:xfrm>
            <a:off x="338574" y="835644"/>
            <a:ext cx="2678568" cy="216130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k4.cz/data/images/thumb/851_b59a2371fc.jpg">
            <a:hlinkClick r:id="rId8"/>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3568" r="5646"/>
          <a:stretch/>
        </p:blipFill>
        <p:spPr bwMode="auto">
          <a:xfrm>
            <a:off x="5955198" y="1032992"/>
            <a:ext cx="2865274" cy="194479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tescoma.cz/photogallery/900_pc_tescoma_avion_ostrava1.jpg?1383298331">
            <a:hlinkClick r:id="rId10"/>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5399" t="-1636" r="6810" b="1"/>
          <a:stretch/>
        </p:blipFill>
        <p:spPr bwMode="auto">
          <a:xfrm>
            <a:off x="3133865" y="1002389"/>
            <a:ext cx="2692023" cy="1975399"/>
          </a:xfrm>
          <a:prstGeom prst="rect">
            <a:avLst/>
          </a:prstGeom>
          <a:noFill/>
          <a:extLst>
            <a:ext uri="{909E8E84-426E-40DD-AFC4-6F175D3DCCD1}">
              <a14:hiddenFill xmlns:a14="http://schemas.microsoft.com/office/drawing/2010/main">
                <a:solidFill>
                  <a:srgbClr val="FFFFFF"/>
                </a:solidFill>
              </a14:hiddenFill>
            </a:ext>
          </a:extLst>
        </p:spPr>
      </p:pic>
      <p:sp>
        <p:nvSpPr>
          <p:cNvPr id="37902" name="Rectangle 14"/>
          <p:cNvSpPr>
            <a:spLocks noChangeArrowheads="1"/>
          </p:cNvSpPr>
          <p:nvPr/>
        </p:nvSpPr>
        <p:spPr bwMode="auto">
          <a:xfrm>
            <a:off x="3133865" y="2996952"/>
            <a:ext cx="251825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r>
              <a:rPr lang="cs-CZ" sz="1400" dirty="0" smtClean="0"/>
              <a:t>Avion Shopping </a:t>
            </a:r>
            <a:r>
              <a:rPr lang="cs-CZ" sz="1400" dirty="0"/>
              <a:t>Park</a:t>
            </a:r>
            <a:endParaRPr lang="cs-CZ" sz="1400" b="0" dirty="0">
              <a:solidFill>
                <a:schemeClr val="tx1"/>
              </a:solidFill>
            </a:endParaRPr>
          </a:p>
        </p:txBody>
      </p:sp>
      <p:sp>
        <p:nvSpPr>
          <p:cNvPr id="37905" name="Rectangle 12"/>
          <p:cNvSpPr>
            <a:spLocks noChangeArrowheads="1"/>
          </p:cNvSpPr>
          <p:nvPr/>
        </p:nvSpPr>
        <p:spPr bwMode="auto">
          <a:xfrm>
            <a:off x="5955265" y="2990840"/>
            <a:ext cx="216535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cs-CZ" sz="1400" dirty="0" err="1"/>
              <a:t>Forum</a:t>
            </a:r>
            <a:r>
              <a:rPr lang="cs-CZ" sz="1400" dirty="0"/>
              <a:t> Nová Karolina</a:t>
            </a:r>
            <a:endParaRPr lang="cs-CZ" sz="1400" b="0" dirty="0">
              <a:solidFill>
                <a:schemeClr val="tx1"/>
              </a:solidFill>
            </a:endParaRPr>
          </a:p>
        </p:txBody>
      </p:sp>
    </p:spTree>
    <p:extLst>
      <p:ext uri="{BB962C8B-B14F-4D97-AF65-F5344CB8AC3E}">
        <p14:creationId xmlns:p14="http://schemas.microsoft.com/office/powerpoint/2010/main" val="1067599370"/>
      </p:ext>
    </p:extLst>
  </p:cSld>
  <p:clrMapOvr>
    <a:masterClrMapping/>
  </p:clrMapOvr>
  <p:transition spd="slow">
    <p:pull/>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C:\Users\novotnaan\Desktop\REN_0781.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b="6856"/>
          <a:stretch/>
        </p:blipFill>
        <p:spPr bwMode="auto">
          <a:xfrm>
            <a:off x="563863" y="1286114"/>
            <a:ext cx="3366917" cy="20907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9939" name="Rectangle 3"/>
          <p:cNvSpPr>
            <a:spLocks noChangeArrowheads="1"/>
          </p:cNvSpPr>
          <p:nvPr/>
        </p:nvSpPr>
        <p:spPr bwMode="auto">
          <a:xfrm>
            <a:off x="358775" y="274638"/>
            <a:ext cx="84264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spcBef>
                <a:spcPct val="0"/>
              </a:spcBef>
            </a:pPr>
            <a:endParaRPr lang="cs-CZ" sz="4000" b="0">
              <a:solidFill>
                <a:schemeClr val="tx2"/>
              </a:solidFill>
            </a:endParaRPr>
          </a:p>
        </p:txBody>
      </p:sp>
      <p:sp>
        <p:nvSpPr>
          <p:cNvPr id="39940" name="Text Box 5"/>
          <p:cNvSpPr txBox="1">
            <a:spLocks noChangeArrowheads="1"/>
          </p:cNvSpPr>
          <p:nvPr/>
        </p:nvSpPr>
        <p:spPr bwMode="auto">
          <a:xfrm>
            <a:off x="411163" y="19827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20000"/>
              </a:spcBef>
            </a:pPr>
            <a:endParaRPr lang="cs-CZ" sz="2000" b="0">
              <a:solidFill>
                <a:srgbClr val="003C69"/>
              </a:solidFill>
            </a:endParaRPr>
          </a:p>
        </p:txBody>
      </p:sp>
      <p:sp>
        <p:nvSpPr>
          <p:cNvPr id="39944" name="Text Box 10"/>
          <p:cNvSpPr txBox="1">
            <a:spLocks noChangeArrowheads="1"/>
          </p:cNvSpPr>
          <p:nvPr/>
        </p:nvSpPr>
        <p:spPr bwMode="auto">
          <a:xfrm>
            <a:off x="338020" y="921212"/>
            <a:ext cx="35290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cs-CZ" sz="1400" dirty="0" err="1"/>
              <a:t>Tulipan</a:t>
            </a:r>
            <a:r>
              <a:rPr lang="cs-CZ" sz="1400" dirty="0"/>
              <a:t> Park Ostrava</a:t>
            </a:r>
          </a:p>
        </p:txBody>
      </p:sp>
      <p:sp>
        <p:nvSpPr>
          <p:cNvPr id="39945" name="Text Box 11"/>
          <p:cNvSpPr txBox="1">
            <a:spLocks noChangeArrowheads="1"/>
          </p:cNvSpPr>
          <p:nvPr/>
        </p:nvSpPr>
        <p:spPr bwMode="auto">
          <a:xfrm>
            <a:off x="4964392" y="836712"/>
            <a:ext cx="2124075" cy="30777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cs-CZ" sz="1400" dirty="0" err="1" smtClean="0"/>
              <a:t>Logistic</a:t>
            </a:r>
            <a:r>
              <a:rPr lang="cs-CZ" sz="1400" dirty="0" smtClean="0"/>
              <a:t> Park Ostrava</a:t>
            </a:r>
            <a:endParaRPr lang="cs-CZ" sz="1400" dirty="0"/>
          </a:p>
        </p:txBody>
      </p:sp>
      <p:sp>
        <p:nvSpPr>
          <p:cNvPr id="39946" name="Text Box 12"/>
          <p:cNvSpPr txBox="1">
            <a:spLocks noChangeArrowheads="1"/>
          </p:cNvSpPr>
          <p:nvPr/>
        </p:nvSpPr>
        <p:spPr bwMode="auto">
          <a:xfrm>
            <a:off x="383946" y="3513500"/>
            <a:ext cx="15843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cs-CZ" sz="1400" dirty="0" err="1"/>
              <a:t>CTPark</a:t>
            </a:r>
            <a:r>
              <a:rPr lang="cs-CZ" sz="1400" dirty="0"/>
              <a:t> Ostrava</a:t>
            </a:r>
            <a:endParaRPr lang="cs-CZ" sz="1400" b="0" dirty="0">
              <a:solidFill>
                <a:schemeClr val="tx1"/>
              </a:solidFill>
            </a:endParaRPr>
          </a:p>
        </p:txBody>
      </p:sp>
      <p:sp>
        <p:nvSpPr>
          <p:cNvPr id="39947" name="Text Box 13"/>
          <p:cNvSpPr txBox="1">
            <a:spLocks noChangeArrowheads="1"/>
          </p:cNvSpPr>
          <p:nvPr/>
        </p:nvSpPr>
        <p:spPr bwMode="auto">
          <a:xfrm>
            <a:off x="358775" y="6064260"/>
            <a:ext cx="6805513"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cs-CZ" sz="2000" dirty="0"/>
              <a:t> </a:t>
            </a:r>
            <a:r>
              <a:rPr lang="cs-CZ" sz="1600" dirty="0" err="1" smtClean="0"/>
              <a:t>Overall</a:t>
            </a:r>
            <a:r>
              <a:rPr lang="cs-CZ" sz="1600" dirty="0" smtClean="0"/>
              <a:t> Area in Ostrava:</a:t>
            </a:r>
            <a:r>
              <a:rPr lang="cs-CZ" sz="1600" dirty="0"/>
              <a:t> </a:t>
            </a:r>
            <a:r>
              <a:rPr lang="cs-CZ" sz="1600" dirty="0" smtClean="0"/>
              <a:t>476,700 </a:t>
            </a:r>
            <a:r>
              <a:rPr lang="cs-CZ" sz="1600" dirty="0"/>
              <a:t>m</a:t>
            </a:r>
            <a:r>
              <a:rPr lang="cs-CZ" sz="1600" baseline="30000" dirty="0"/>
              <a:t>2</a:t>
            </a:r>
            <a:r>
              <a:rPr lang="cs-CZ" sz="1600" dirty="0"/>
              <a:t> </a:t>
            </a:r>
            <a:r>
              <a:rPr lang="cs-CZ" sz="1600" dirty="0" smtClean="0"/>
              <a:t>in H1/2017</a:t>
            </a:r>
          </a:p>
          <a:p>
            <a:pPr eaLnBrk="1" hangingPunct="1"/>
            <a:r>
              <a:rPr lang="cs-CZ" sz="1200" b="0" dirty="0" smtClean="0">
                <a:solidFill>
                  <a:srgbClr val="003C69"/>
                </a:solidFill>
              </a:rPr>
              <a:t>  Source: JLL</a:t>
            </a:r>
            <a:endParaRPr lang="cs-CZ" sz="1200" b="0" dirty="0">
              <a:solidFill>
                <a:srgbClr val="003C69"/>
              </a:solidFill>
            </a:endParaRPr>
          </a:p>
        </p:txBody>
      </p:sp>
      <p:sp>
        <p:nvSpPr>
          <p:cNvPr id="39948" name="Text Box 14"/>
          <p:cNvSpPr txBox="1">
            <a:spLocks noChangeArrowheads="1"/>
          </p:cNvSpPr>
          <p:nvPr/>
        </p:nvSpPr>
        <p:spPr bwMode="auto">
          <a:xfrm>
            <a:off x="395288" y="260350"/>
            <a:ext cx="468153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cs-CZ" sz="3600" dirty="0" err="1"/>
              <a:t>Logistic</a:t>
            </a:r>
            <a:r>
              <a:rPr lang="cs-CZ" sz="3600" dirty="0"/>
              <a:t> </a:t>
            </a:r>
            <a:r>
              <a:rPr lang="cs-CZ" sz="3600" dirty="0" err="1"/>
              <a:t>parks</a:t>
            </a:r>
            <a:endParaRPr lang="cs-CZ" sz="3600" b="0" dirty="0">
              <a:solidFill>
                <a:schemeClr val="tx1"/>
              </a:solidFill>
            </a:endParaRPr>
          </a:p>
        </p:txBody>
      </p:sp>
      <p:pic>
        <p:nvPicPr>
          <p:cNvPr id="26626" name="Picture 2" descr="C:\Users\novotnaan\Desktop\Prologis Park Ostrava - leden 2013.jp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5076825" y="1209244"/>
            <a:ext cx="3252174" cy="21667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Picture 6" descr="C:\oer34 - dokumenty\REAL ESTATE REPORT\Projekty + vizualizace RER\Průmyslové zóny + logistika\Hrabová\CTP_Ostrava_03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3863" y="3872070"/>
            <a:ext cx="3360065" cy="20606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9" name="Picture 3" descr="Ostrava_l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31153" y="6406594"/>
            <a:ext cx="2160000" cy="26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 descr="C:\Documents and Settings\novotnaan\Plocha\Zeleznicni_cargo_nove.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63" r="18229" b="13652"/>
          <a:stretch/>
        </p:blipFill>
        <p:spPr bwMode="auto">
          <a:xfrm>
            <a:off x="5148064" y="3872070"/>
            <a:ext cx="3300336" cy="2050811"/>
          </a:xfrm>
          <a:prstGeom prst="rect">
            <a:avLst/>
          </a:prstGeom>
          <a:ln>
            <a:noFill/>
          </a:ln>
          <a:effectLst>
            <a:outerShdw blurRad="292100" dist="139700" dir="2700000" algn="tl" rotWithShape="0">
              <a:srgbClr val="333333">
                <a:alpha val="65000"/>
              </a:srgbClr>
            </a:outerShdw>
          </a:effectLst>
          <a:extLst/>
        </p:spPr>
      </p:pic>
      <p:sp>
        <p:nvSpPr>
          <p:cNvPr id="18" name="Text Box 11"/>
          <p:cNvSpPr txBox="1">
            <a:spLocks noChangeArrowheads="1"/>
          </p:cNvSpPr>
          <p:nvPr/>
        </p:nvSpPr>
        <p:spPr bwMode="auto">
          <a:xfrm>
            <a:off x="4964392" y="3507805"/>
            <a:ext cx="3371575" cy="30777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cs-CZ" sz="1400" dirty="0" err="1" smtClean="0"/>
              <a:t>Multimodal</a:t>
            </a:r>
            <a:r>
              <a:rPr lang="cs-CZ" sz="1400" dirty="0" smtClean="0"/>
              <a:t> </a:t>
            </a:r>
            <a:r>
              <a:rPr lang="cs-CZ" sz="1400" dirty="0" err="1" smtClean="0"/>
              <a:t>logistic</a:t>
            </a:r>
            <a:r>
              <a:rPr lang="cs-CZ" sz="1400" dirty="0" smtClean="0"/>
              <a:t> centre Mošnov</a:t>
            </a:r>
            <a:endParaRPr lang="cs-CZ" sz="1400" dirty="0"/>
          </a:p>
        </p:txBody>
      </p:sp>
    </p:spTree>
    <p:extLst>
      <p:ext uri="{BB962C8B-B14F-4D97-AF65-F5344CB8AC3E}">
        <p14:creationId xmlns:p14="http://schemas.microsoft.com/office/powerpoint/2010/main" val="4062541929"/>
      </p:ext>
    </p:extLst>
  </p:cSld>
  <p:clrMapOvr>
    <a:masterClrMapping/>
  </p:clrMapOvr>
  <p:transition spd="slow">
    <p:pull/>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ChangeArrowheads="1"/>
          </p:cNvSpPr>
          <p:nvPr/>
        </p:nvSpPr>
        <p:spPr bwMode="auto">
          <a:xfrm>
            <a:off x="358775" y="274638"/>
            <a:ext cx="84264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spcBef>
                <a:spcPct val="0"/>
              </a:spcBef>
            </a:pPr>
            <a:endParaRPr lang="cs-CZ" sz="4000" b="0">
              <a:solidFill>
                <a:schemeClr val="tx2"/>
              </a:solidFill>
            </a:endParaRPr>
          </a:p>
        </p:txBody>
      </p:sp>
      <p:sp>
        <p:nvSpPr>
          <p:cNvPr id="6148" name="Text Box 5"/>
          <p:cNvSpPr txBox="1">
            <a:spLocks noChangeArrowheads="1"/>
          </p:cNvSpPr>
          <p:nvPr/>
        </p:nvSpPr>
        <p:spPr bwMode="auto">
          <a:xfrm>
            <a:off x="411163" y="19827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20000"/>
              </a:spcBef>
            </a:pPr>
            <a:endParaRPr lang="cs-CZ" sz="2000" b="0">
              <a:solidFill>
                <a:srgbClr val="003C69"/>
              </a:solidFill>
            </a:endParaRPr>
          </a:p>
        </p:txBody>
      </p:sp>
      <p:sp>
        <p:nvSpPr>
          <p:cNvPr id="6149" name="Rectangle 6"/>
          <p:cNvSpPr>
            <a:spLocks noChangeArrowheads="1"/>
          </p:cNvSpPr>
          <p:nvPr/>
        </p:nvSpPr>
        <p:spPr bwMode="auto">
          <a:xfrm>
            <a:off x="395536" y="1293813"/>
            <a:ext cx="5832475" cy="3138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357188" indent="-357188">
              <a:lnSpc>
                <a:spcPct val="70000"/>
              </a:lnSpc>
              <a:buClr>
                <a:srgbClr val="00ADD0"/>
              </a:buClr>
              <a:buFontTx/>
              <a:buChar char="•"/>
            </a:pPr>
            <a:endParaRPr lang="cs-CZ" b="0" dirty="0">
              <a:solidFill>
                <a:srgbClr val="003C69"/>
              </a:solidFill>
            </a:endParaRPr>
          </a:p>
          <a:p>
            <a:pPr marL="357188" indent="-357188">
              <a:spcBef>
                <a:spcPct val="40000"/>
              </a:spcBef>
              <a:buClr>
                <a:srgbClr val="00ADD0"/>
              </a:buClr>
              <a:buFontTx/>
              <a:buChar char="•"/>
            </a:pPr>
            <a:r>
              <a:rPr lang="en-US" dirty="0">
                <a:solidFill>
                  <a:srgbClr val="003C69"/>
                </a:solidFill>
              </a:rPr>
              <a:t>Metropolis of the Moravian-Silesian Region</a:t>
            </a:r>
            <a:endParaRPr lang="cs-CZ" dirty="0">
              <a:solidFill>
                <a:srgbClr val="003C69"/>
              </a:solidFill>
            </a:endParaRPr>
          </a:p>
          <a:p>
            <a:pPr marL="357188" indent="-357188">
              <a:spcBef>
                <a:spcPct val="40000"/>
              </a:spcBef>
              <a:buClr>
                <a:srgbClr val="00ADD0"/>
              </a:buClr>
              <a:buFontTx/>
              <a:buChar char="•"/>
            </a:pPr>
            <a:r>
              <a:rPr lang="en-US" dirty="0" smtClean="0">
                <a:solidFill>
                  <a:srgbClr val="003C69"/>
                </a:solidFill>
              </a:rPr>
              <a:t>Area</a:t>
            </a:r>
            <a:r>
              <a:rPr lang="en-US" dirty="0">
                <a:solidFill>
                  <a:srgbClr val="003C69"/>
                </a:solidFill>
              </a:rPr>
              <a:t>: 214 km</a:t>
            </a:r>
            <a:r>
              <a:rPr lang="en-US" baseline="30000" dirty="0">
                <a:solidFill>
                  <a:srgbClr val="003C69"/>
                </a:solidFill>
              </a:rPr>
              <a:t>2</a:t>
            </a:r>
            <a:endParaRPr lang="cs-CZ" baseline="30000" dirty="0">
              <a:solidFill>
                <a:srgbClr val="003C69"/>
              </a:solidFill>
            </a:endParaRPr>
          </a:p>
          <a:p>
            <a:pPr marL="357188" indent="-357188">
              <a:spcBef>
                <a:spcPct val="40000"/>
              </a:spcBef>
              <a:buClr>
                <a:srgbClr val="00ADD0"/>
              </a:buClr>
              <a:buFontTx/>
              <a:buChar char="•"/>
            </a:pPr>
            <a:r>
              <a:rPr lang="cs-CZ" dirty="0" smtClean="0">
                <a:solidFill>
                  <a:srgbClr val="003C69"/>
                </a:solidFill>
              </a:rPr>
              <a:t>299,483 </a:t>
            </a:r>
            <a:r>
              <a:rPr lang="en-US" dirty="0" smtClean="0">
                <a:solidFill>
                  <a:srgbClr val="003C69"/>
                </a:solidFill>
              </a:rPr>
              <a:t>inhabitants</a:t>
            </a:r>
            <a:r>
              <a:rPr lang="cs-CZ" dirty="0" smtClean="0">
                <a:solidFill>
                  <a:srgbClr val="003C69"/>
                </a:solidFill>
              </a:rPr>
              <a:t> </a:t>
            </a:r>
            <a:r>
              <a:rPr lang="cs-CZ" dirty="0">
                <a:solidFill>
                  <a:srgbClr val="003C69"/>
                </a:solidFill>
              </a:rPr>
              <a:t>(</a:t>
            </a:r>
            <a:r>
              <a:rPr lang="cs-CZ" dirty="0" smtClean="0">
                <a:solidFill>
                  <a:srgbClr val="003C69"/>
                </a:solidFill>
              </a:rPr>
              <a:t>1. 1. 2018)</a:t>
            </a:r>
            <a:endParaRPr lang="cs-CZ" dirty="0">
              <a:solidFill>
                <a:srgbClr val="003C69"/>
              </a:solidFill>
            </a:endParaRPr>
          </a:p>
          <a:p>
            <a:pPr marL="357188" indent="-357188">
              <a:spcBef>
                <a:spcPct val="40000"/>
              </a:spcBef>
              <a:buClr>
                <a:srgbClr val="00ADD0"/>
              </a:buClr>
              <a:buFontTx/>
              <a:buChar char="•"/>
            </a:pPr>
            <a:r>
              <a:rPr lang="en-US" dirty="0">
                <a:solidFill>
                  <a:srgbClr val="003C69"/>
                </a:solidFill>
              </a:rPr>
              <a:t>Strategic location between Poland (15 km to the  </a:t>
            </a:r>
            <a:r>
              <a:rPr lang="cs-CZ" dirty="0">
                <a:solidFill>
                  <a:srgbClr val="003C69"/>
                </a:solidFill>
              </a:rPr>
              <a:t> </a:t>
            </a:r>
            <a:r>
              <a:rPr lang="en-US" dirty="0">
                <a:solidFill>
                  <a:srgbClr val="003C69"/>
                </a:solidFill>
              </a:rPr>
              <a:t>border) and Slovakia (50 km to the border)</a:t>
            </a:r>
            <a:endParaRPr lang="cs-CZ" dirty="0">
              <a:solidFill>
                <a:srgbClr val="003C69"/>
              </a:solidFill>
            </a:endParaRPr>
          </a:p>
          <a:p>
            <a:pPr marL="357188" indent="-357188">
              <a:spcBef>
                <a:spcPct val="40000"/>
              </a:spcBef>
              <a:buClr>
                <a:srgbClr val="00ADD0"/>
              </a:buClr>
              <a:buFontTx/>
              <a:buChar char="•"/>
            </a:pPr>
            <a:r>
              <a:rPr lang="en-US" dirty="0">
                <a:solidFill>
                  <a:srgbClr val="003C69"/>
                </a:solidFill>
              </a:rPr>
              <a:t>International Airport 25 km from the city </a:t>
            </a:r>
            <a:r>
              <a:rPr lang="en-US" dirty="0" err="1">
                <a:solidFill>
                  <a:srgbClr val="003C69"/>
                </a:solidFill>
              </a:rPr>
              <a:t>centre</a:t>
            </a:r>
            <a:endParaRPr lang="cs-CZ" dirty="0">
              <a:solidFill>
                <a:srgbClr val="003C69"/>
              </a:solidFill>
            </a:endParaRPr>
          </a:p>
          <a:p>
            <a:pPr marL="357188" indent="-357188">
              <a:spcBef>
                <a:spcPct val="40000"/>
              </a:spcBef>
              <a:buClr>
                <a:srgbClr val="00ADD0"/>
              </a:buClr>
              <a:buFontTx/>
              <a:buChar char="•"/>
            </a:pPr>
            <a:r>
              <a:rPr lang="en-US" dirty="0">
                <a:solidFill>
                  <a:srgbClr val="003C69"/>
                </a:solidFill>
              </a:rPr>
              <a:t>D</a:t>
            </a:r>
            <a:r>
              <a:rPr lang="cs-CZ" dirty="0">
                <a:solidFill>
                  <a:srgbClr val="003C69"/>
                </a:solidFill>
              </a:rPr>
              <a:t>1</a:t>
            </a:r>
            <a:r>
              <a:rPr lang="en-US" dirty="0">
                <a:solidFill>
                  <a:srgbClr val="003C69"/>
                </a:solidFill>
              </a:rPr>
              <a:t> highway and railway corridor</a:t>
            </a:r>
            <a:endParaRPr lang="cs-CZ" b="0" dirty="0">
              <a:solidFill>
                <a:srgbClr val="003C69"/>
              </a:solidFill>
            </a:endParaRPr>
          </a:p>
          <a:p>
            <a:pPr marL="536575" lvl="1">
              <a:spcBef>
                <a:spcPct val="0"/>
              </a:spcBef>
            </a:pPr>
            <a:r>
              <a:rPr lang="en-GB" b="0" dirty="0">
                <a:solidFill>
                  <a:srgbClr val="003C69"/>
                </a:solidFill>
              </a:rPr>
              <a:t> </a:t>
            </a:r>
            <a:endParaRPr lang="cs-CZ" b="0" dirty="0">
              <a:solidFill>
                <a:srgbClr val="003C69"/>
              </a:solidFill>
            </a:endParaRPr>
          </a:p>
        </p:txBody>
      </p:sp>
      <p:sp>
        <p:nvSpPr>
          <p:cNvPr id="6150" name="Text Box 7"/>
          <p:cNvSpPr txBox="1">
            <a:spLocks noChangeArrowheads="1"/>
          </p:cNvSpPr>
          <p:nvPr/>
        </p:nvSpPr>
        <p:spPr bwMode="auto">
          <a:xfrm>
            <a:off x="611188" y="404813"/>
            <a:ext cx="5832475" cy="88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lnSpc>
                <a:spcPct val="80000"/>
              </a:lnSpc>
            </a:pPr>
            <a:r>
              <a:rPr lang="cs-CZ" sz="3600"/>
              <a:t>City of Ostrava</a:t>
            </a:r>
          </a:p>
          <a:p>
            <a:pPr eaLnBrk="1" hangingPunct="1">
              <a:lnSpc>
                <a:spcPct val="80000"/>
              </a:lnSpc>
            </a:pPr>
            <a:r>
              <a:rPr lang="cs-CZ" sz="1600"/>
              <a:t> </a:t>
            </a:r>
            <a:r>
              <a:rPr lang="en-US"/>
              <a:t>3rd largest city in the Czech Republic</a:t>
            </a:r>
            <a:r>
              <a:rPr lang="cs-CZ"/>
              <a:t> </a:t>
            </a:r>
          </a:p>
        </p:txBody>
      </p:sp>
      <p:pic>
        <p:nvPicPr>
          <p:cNvPr id="11" name="Picture 2" descr="C:\Documents and Settings\novotnaan\Plocha\oer34 - dokumenty\Cestovní ruch\FILM OSTRAVA\bannery_AJ\FO_real.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971600" y="4375687"/>
            <a:ext cx="4680000" cy="1717609"/>
          </a:xfrm>
          <a:prstGeom prst="rect">
            <a:avLst/>
          </a:prstGeom>
          <a:noFill/>
          <a:extLst>
            <a:ext uri="{909E8E84-426E-40DD-AFC4-6F175D3DCCD1}">
              <a14:hiddenFill xmlns:a14="http://schemas.microsoft.com/office/drawing/2010/main">
                <a:solidFill>
                  <a:srgbClr val="FFFFFF"/>
                </a:solidFill>
              </a14:hiddenFill>
            </a:ext>
          </a:extLst>
        </p:spPr>
      </p:pic>
      <p:sp>
        <p:nvSpPr>
          <p:cNvPr id="14" name="Text Box 5"/>
          <p:cNvSpPr txBox="1">
            <a:spLocks noChangeArrowheads="1"/>
          </p:cNvSpPr>
          <p:nvPr/>
        </p:nvSpPr>
        <p:spPr bwMode="auto">
          <a:xfrm>
            <a:off x="210708" y="6383598"/>
            <a:ext cx="17575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0"/>
              </a:spcBef>
            </a:pPr>
            <a:r>
              <a:rPr lang="cs-CZ" sz="1400" dirty="0"/>
              <a:t>www.ostrava.cz</a:t>
            </a:r>
          </a:p>
        </p:txBody>
      </p:sp>
      <p:pic>
        <p:nvPicPr>
          <p:cNvPr id="15" name="Picture 3" descr="Ostrava_l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31153" y="6406594"/>
            <a:ext cx="2160000" cy="26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5" descr="54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23422" y="2461284"/>
            <a:ext cx="2569057" cy="1713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6" descr="Masarykac 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23423" y="4379957"/>
            <a:ext cx="2569056" cy="1713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0782" t="10278" r="22822" b="16666"/>
          <a:stretch/>
        </p:blipFill>
        <p:spPr bwMode="auto">
          <a:xfrm>
            <a:off x="6323422" y="404813"/>
            <a:ext cx="2569058" cy="18719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push dir="u"/>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38" y="2275343"/>
            <a:ext cx="6230937" cy="449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795" name="Rectangle 3"/>
          <p:cNvSpPr>
            <a:spLocks noChangeArrowheads="1"/>
          </p:cNvSpPr>
          <p:nvPr/>
        </p:nvSpPr>
        <p:spPr bwMode="auto">
          <a:xfrm>
            <a:off x="358775" y="274638"/>
            <a:ext cx="84264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spcBef>
                <a:spcPct val="0"/>
              </a:spcBef>
            </a:pPr>
            <a:endParaRPr lang="cs-CZ" sz="4000" b="0">
              <a:solidFill>
                <a:schemeClr val="tx2"/>
              </a:solidFill>
            </a:endParaRPr>
          </a:p>
        </p:txBody>
      </p:sp>
      <p:sp>
        <p:nvSpPr>
          <p:cNvPr id="33796" name="Text Box 4"/>
          <p:cNvSpPr txBox="1">
            <a:spLocks noChangeArrowheads="1"/>
          </p:cNvSpPr>
          <p:nvPr/>
        </p:nvSpPr>
        <p:spPr bwMode="auto">
          <a:xfrm>
            <a:off x="411163" y="19827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342900" indent="-342900"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20000"/>
              </a:spcBef>
            </a:pPr>
            <a:endParaRPr lang="cs-CZ" sz="2000" b="0">
              <a:solidFill>
                <a:srgbClr val="003C69"/>
              </a:solidFill>
            </a:endParaRPr>
          </a:p>
        </p:txBody>
      </p:sp>
      <p:sp>
        <p:nvSpPr>
          <p:cNvPr id="33797" name="Text Box 5"/>
          <p:cNvSpPr txBox="1">
            <a:spLocks noChangeArrowheads="1"/>
          </p:cNvSpPr>
          <p:nvPr/>
        </p:nvSpPr>
        <p:spPr bwMode="auto">
          <a:xfrm>
            <a:off x="395288" y="188913"/>
            <a:ext cx="8569325"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cs-CZ" sz="3600" dirty="0" err="1" smtClean="0"/>
              <a:t>Industrial</a:t>
            </a:r>
            <a:r>
              <a:rPr lang="cs-CZ" sz="3600" dirty="0" smtClean="0"/>
              <a:t> </a:t>
            </a:r>
            <a:r>
              <a:rPr lang="cs-CZ" sz="3600" dirty="0" err="1" smtClean="0"/>
              <a:t>property</a:t>
            </a:r>
            <a:r>
              <a:rPr lang="cs-CZ" sz="3600" dirty="0" smtClean="0"/>
              <a:t> </a:t>
            </a:r>
          </a:p>
          <a:p>
            <a:pPr eaLnBrk="1" hangingPunct="1">
              <a:spcBef>
                <a:spcPts val="600"/>
              </a:spcBef>
            </a:pPr>
            <a:endParaRPr lang="cs-CZ" b="0" dirty="0" smtClean="0"/>
          </a:p>
          <a:p>
            <a:pPr eaLnBrk="1" hangingPunct="1">
              <a:spcBef>
                <a:spcPts val="600"/>
              </a:spcBef>
            </a:pPr>
            <a:r>
              <a:rPr lang="cs-CZ" b="0" dirty="0" err="1" smtClean="0">
                <a:solidFill>
                  <a:srgbClr val="003C69"/>
                </a:solidFill>
              </a:rPr>
              <a:t>Overall</a:t>
            </a:r>
            <a:r>
              <a:rPr lang="cs-CZ" b="0" dirty="0" smtClean="0">
                <a:solidFill>
                  <a:srgbClr val="003C69"/>
                </a:solidFill>
              </a:rPr>
              <a:t> </a:t>
            </a:r>
            <a:r>
              <a:rPr lang="cs-CZ" b="0" dirty="0" err="1" smtClean="0">
                <a:solidFill>
                  <a:srgbClr val="003C69"/>
                </a:solidFill>
              </a:rPr>
              <a:t>rentable</a:t>
            </a:r>
            <a:r>
              <a:rPr lang="cs-CZ" b="0" dirty="0" smtClean="0">
                <a:solidFill>
                  <a:srgbClr val="003C69"/>
                </a:solidFill>
              </a:rPr>
              <a:t> area </a:t>
            </a:r>
            <a:r>
              <a:rPr lang="cs-CZ" b="0" dirty="0">
                <a:solidFill>
                  <a:srgbClr val="003C69"/>
                </a:solidFill>
              </a:rPr>
              <a:t>in Ostrava: </a:t>
            </a:r>
            <a:r>
              <a:rPr lang="cs-CZ" b="0" dirty="0" smtClean="0">
                <a:solidFill>
                  <a:srgbClr val="003C69"/>
                </a:solidFill>
              </a:rPr>
              <a:t>76,700 m</a:t>
            </a:r>
            <a:r>
              <a:rPr lang="cs-CZ" b="0" baseline="30000" dirty="0" smtClean="0">
                <a:solidFill>
                  <a:srgbClr val="003C69"/>
                </a:solidFill>
              </a:rPr>
              <a:t>2</a:t>
            </a:r>
          </a:p>
          <a:p>
            <a:pPr>
              <a:spcBef>
                <a:spcPts val="600"/>
              </a:spcBef>
            </a:pPr>
            <a:r>
              <a:rPr lang="cs-CZ" b="0" dirty="0" err="1" smtClean="0">
                <a:solidFill>
                  <a:srgbClr val="003C69"/>
                </a:solidFill>
              </a:rPr>
              <a:t>The</a:t>
            </a:r>
            <a:r>
              <a:rPr lang="cs-CZ" b="0" dirty="0" smtClean="0">
                <a:solidFill>
                  <a:srgbClr val="003C69"/>
                </a:solidFill>
              </a:rPr>
              <a:t> </a:t>
            </a:r>
            <a:r>
              <a:rPr lang="cs-CZ" b="0" dirty="0" err="1">
                <a:solidFill>
                  <a:srgbClr val="003C69"/>
                </a:solidFill>
              </a:rPr>
              <a:t>vacancy</a:t>
            </a:r>
            <a:r>
              <a:rPr lang="cs-CZ" b="0" dirty="0">
                <a:solidFill>
                  <a:srgbClr val="003C69"/>
                </a:solidFill>
              </a:rPr>
              <a:t> </a:t>
            </a:r>
            <a:r>
              <a:rPr lang="cs-CZ" b="0" dirty="0" err="1" smtClean="0">
                <a:solidFill>
                  <a:srgbClr val="003C69"/>
                </a:solidFill>
              </a:rPr>
              <a:t>rate</a:t>
            </a:r>
            <a:r>
              <a:rPr lang="cs-CZ" b="0" dirty="0">
                <a:solidFill>
                  <a:srgbClr val="003C69"/>
                </a:solidFill>
              </a:rPr>
              <a:t>: </a:t>
            </a:r>
            <a:r>
              <a:rPr lang="cs-CZ" b="0" dirty="0" smtClean="0">
                <a:solidFill>
                  <a:srgbClr val="003C69"/>
                </a:solidFill>
              </a:rPr>
              <a:t>2,34 %</a:t>
            </a:r>
            <a:endParaRPr lang="cs-CZ" b="0" dirty="0">
              <a:solidFill>
                <a:srgbClr val="003C69"/>
              </a:solidFill>
            </a:endParaRPr>
          </a:p>
        </p:txBody>
      </p:sp>
      <p:sp>
        <p:nvSpPr>
          <p:cNvPr id="33798" name="Text Box 19"/>
          <p:cNvSpPr txBox="1">
            <a:spLocks noChangeArrowheads="1"/>
          </p:cNvSpPr>
          <p:nvPr/>
        </p:nvSpPr>
        <p:spPr bwMode="auto">
          <a:xfrm>
            <a:off x="503238" y="6531058"/>
            <a:ext cx="25923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0"/>
              </a:spcBef>
            </a:pPr>
            <a:r>
              <a:rPr lang="cs-CZ" sz="1200" b="0" dirty="0" smtClean="0">
                <a:solidFill>
                  <a:srgbClr val="003C69"/>
                </a:solidFill>
              </a:rPr>
              <a:t>Source: JLL, 2017</a:t>
            </a:r>
            <a:endParaRPr lang="cs-CZ" sz="1200" b="0" dirty="0">
              <a:solidFill>
                <a:srgbClr val="003C69"/>
              </a:solidFill>
            </a:endParaRPr>
          </a:p>
        </p:txBody>
      </p:sp>
      <p:pic>
        <p:nvPicPr>
          <p:cNvPr id="10" name="Picture 3" descr="Ostrava_l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31153" y="6406594"/>
            <a:ext cx="2160000" cy="26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bdélník 1"/>
          <p:cNvSpPr/>
          <p:nvPr/>
        </p:nvSpPr>
        <p:spPr>
          <a:xfrm>
            <a:off x="411163" y="1979548"/>
            <a:ext cx="4572000" cy="369332"/>
          </a:xfrm>
          <a:prstGeom prst="rect">
            <a:avLst/>
          </a:prstGeom>
        </p:spPr>
        <p:txBody>
          <a:bodyPr>
            <a:spAutoFit/>
          </a:bodyPr>
          <a:lstStyle/>
          <a:p>
            <a:pPr eaLnBrk="1" hangingPunct="1"/>
            <a:r>
              <a:rPr lang="cs-CZ" dirty="0" err="1"/>
              <a:t>comparison</a:t>
            </a:r>
            <a:r>
              <a:rPr lang="cs-CZ" dirty="0"/>
              <a:t> </a:t>
            </a:r>
            <a:r>
              <a:rPr lang="cs-CZ" dirty="0" err="1"/>
              <a:t>of</a:t>
            </a:r>
            <a:r>
              <a:rPr lang="cs-CZ" dirty="0"/>
              <a:t> </a:t>
            </a:r>
            <a:r>
              <a:rPr lang="cs-CZ" dirty="0" err="1"/>
              <a:t>rents</a:t>
            </a:r>
            <a:r>
              <a:rPr lang="cs-CZ" dirty="0"/>
              <a:t>/</a:t>
            </a:r>
            <a:r>
              <a:rPr lang="cs-CZ" dirty="0" err="1"/>
              <a:t>month</a:t>
            </a:r>
            <a:r>
              <a:rPr lang="cs-CZ" dirty="0"/>
              <a:t> </a:t>
            </a:r>
            <a:r>
              <a:rPr lang="cs-CZ" dirty="0" smtClean="0"/>
              <a:t>(</a:t>
            </a:r>
            <a:r>
              <a:rPr lang="cs-CZ" dirty="0"/>
              <a:t>H1/2017</a:t>
            </a:r>
            <a:r>
              <a:rPr lang="cs-CZ" dirty="0" smtClean="0"/>
              <a:t>): </a:t>
            </a:r>
            <a:endParaRPr lang="cs-CZ" dirty="0"/>
          </a:p>
        </p:txBody>
      </p:sp>
    </p:spTree>
    <p:extLst>
      <p:ext uri="{BB962C8B-B14F-4D97-AF65-F5344CB8AC3E}">
        <p14:creationId xmlns:p14="http://schemas.microsoft.com/office/powerpoint/2010/main" val="2101696957"/>
      </p:ext>
    </p:extLst>
  </p:cSld>
  <p:clrMapOvr>
    <a:masterClrMapping/>
  </p:clrMapOvr>
  <p:transition spd="slow">
    <p:push dir="u"/>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3"/>
          <p:cNvSpPr>
            <a:spLocks noChangeArrowheads="1"/>
          </p:cNvSpPr>
          <p:nvPr/>
        </p:nvSpPr>
        <p:spPr bwMode="auto">
          <a:xfrm>
            <a:off x="358775" y="274638"/>
            <a:ext cx="84264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spcBef>
                <a:spcPct val="0"/>
              </a:spcBef>
            </a:pPr>
            <a:endParaRPr lang="cs-CZ" sz="4000" b="0">
              <a:solidFill>
                <a:schemeClr val="tx2"/>
              </a:solidFill>
            </a:endParaRPr>
          </a:p>
        </p:txBody>
      </p:sp>
      <p:sp>
        <p:nvSpPr>
          <p:cNvPr id="43012" name="Text Box 4"/>
          <p:cNvSpPr txBox="1">
            <a:spLocks noChangeArrowheads="1"/>
          </p:cNvSpPr>
          <p:nvPr/>
        </p:nvSpPr>
        <p:spPr bwMode="auto">
          <a:xfrm>
            <a:off x="411163" y="19827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20000"/>
              </a:spcBef>
            </a:pPr>
            <a:endParaRPr lang="cs-CZ" sz="2000" b="0">
              <a:solidFill>
                <a:srgbClr val="003C69"/>
              </a:solidFill>
            </a:endParaRPr>
          </a:p>
        </p:txBody>
      </p:sp>
      <p:sp>
        <p:nvSpPr>
          <p:cNvPr id="43015" name="Text Box 9"/>
          <p:cNvSpPr txBox="1">
            <a:spLocks noChangeArrowheads="1"/>
          </p:cNvSpPr>
          <p:nvPr/>
        </p:nvSpPr>
        <p:spPr bwMode="auto">
          <a:xfrm>
            <a:off x="7103314" y="4402990"/>
            <a:ext cx="172819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cs-CZ" sz="1600" dirty="0"/>
              <a:t>Technology Centre </a:t>
            </a:r>
            <a:r>
              <a:rPr lang="cs-CZ" sz="1600" dirty="0" err="1"/>
              <a:t>for</a:t>
            </a:r>
            <a:r>
              <a:rPr lang="cs-CZ" sz="1600" dirty="0"/>
              <a:t> </a:t>
            </a:r>
            <a:r>
              <a:rPr lang="cs-CZ" sz="1600" dirty="0" err="1"/>
              <a:t>Energetics</a:t>
            </a:r>
            <a:endParaRPr lang="cs-CZ" sz="1600" dirty="0"/>
          </a:p>
        </p:txBody>
      </p:sp>
      <p:pic>
        <p:nvPicPr>
          <p:cNvPr id="43016" name="Picture 10" descr="hala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8825" y="4375150"/>
            <a:ext cx="2289175" cy="17176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8" name="Picture 12" descr="131011-top_foto2-bk51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722301"/>
            <a:ext cx="2286000" cy="12858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9" name="Text Box 13"/>
          <p:cNvSpPr txBox="1">
            <a:spLocks noChangeArrowheads="1"/>
          </p:cNvSpPr>
          <p:nvPr/>
        </p:nvSpPr>
        <p:spPr bwMode="auto">
          <a:xfrm>
            <a:off x="396876" y="260350"/>
            <a:ext cx="777557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cs-CZ" sz="3600" dirty="0"/>
              <a:t>Science, </a:t>
            </a:r>
            <a:r>
              <a:rPr lang="cs-CZ" sz="3600" dirty="0" err="1"/>
              <a:t>Research</a:t>
            </a:r>
            <a:r>
              <a:rPr lang="cs-CZ" sz="3600" dirty="0"/>
              <a:t>, </a:t>
            </a:r>
            <a:r>
              <a:rPr lang="cs-CZ" sz="3600" dirty="0" err="1"/>
              <a:t>Innovation</a:t>
            </a:r>
            <a:endParaRPr lang="cs-CZ" sz="3600" b="0" dirty="0">
              <a:solidFill>
                <a:schemeClr val="tx1"/>
              </a:solidFill>
            </a:endParaRPr>
          </a:p>
        </p:txBody>
      </p:sp>
      <p:sp>
        <p:nvSpPr>
          <p:cNvPr id="43021" name="Text Box 15"/>
          <p:cNvSpPr txBox="1">
            <a:spLocks noChangeArrowheads="1"/>
          </p:cNvSpPr>
          <p:nvPr/>
        </p:nvSpPr>
        <p:spPr bwMode="auto">
          <a:xfrm>
            <a:off x="210708" y="5517232"/>
            <a:ext cx="371322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cs-CZ" sz="1600" dirty="0" err="1" smtClean="0"/>
              <a:t>Moravian-Silesian</a:t>
            </a:r>
            <a:r>
              <a:rPr lang="cs-CZ" sz="1600" dirty="0" smtClean="0"/>
              <a:t> </a:t>
            </a:r>
            <a:r>
              <a:rPr lang="cs-CZ" sz="1600" dirty="0" err="1" smtClean="0"/>
              <a:t>Innovation</a:t>
            </a:r>
            <a:r>
              <a:rPr lang="cs-CZ" sz="1600" dirty="0" smtClean="0"/>
              <a:t> Centre</a:t>
            </a:r>
            <a:endParaRPr lang="cs-CZ" sz="1600" b="0" dirty="0"/>
          </a:p>
        </p:txBody>
      </p:sp>
      <p:sp>
        <p:nvSpPr>
          <p:cNvPr id="43022" name="Text Box 16"/>
          <p:cNvSpPr txBox="1">
            <a:spLocks noChangeArrowheads="1"/>
          </p:cNvSpPr>
          <p:nvPr/>
        </p:nvSpPr>
        <p:spPr bwMode="auto">
          <a:xfrm>
            <a:off x="7020272" y="2708920"/>
            <a:ext cx="1872208"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15000"/>
              </a:spcBef>
            </a:pPr>
            <a:r>
              <a:rPr lang="cs-CZ" sz="1600" dirty="0"/>
              <a:t>VŠB – </a:t>
            </a:r>
            <a:r>
              <a:rPr lang="cs-CZ" sz="1600" dirty="0" err="1"/>
              <a:t>Technical</a:t>
            </a:r>
            <a:r>
              <a:rPr lang="cs-CZ" sz="1600" dirty="0"/>
              <a:t> University </a:t>
            </a:r>
            <a:r>
              <a:rPr lang="cs-CZ" sz="1600" dirty="0" err="1"/>
              <a:t>of</a:t>
            </a:r>
            <a:r>
              <a:rPr lang="cs-CZ" sz="1600" dirty="0"/>
              <a:t> Ostrava Business </a:t>
            </a:r>
            <a:r>
              <a:rPr lang="cs-CZ" sz="1600" dirty="0" err="1"/>
              <a:t>Incubator</a:t>
            </a:r>
            <a:r>
              <a:rPr lang="cs-CZ" sz="1600" dirty="0"/>
              <a:t> </a:t>
            </a:r>
          </a:p>
        </p:txBody>
      </p:sp>
      <p:sp>
        <p:nvSpPr>
          <p:cNvPr id="43023" name="Text Box 17"/>
          <p:cNvSpPr txBox="1">
            <a:spLocks noChangeArrowheads="1"/>
          </p:cNvSpPr>
          <p:nvPr/>
        </p:nvSpPr>
        <p:spPr bwMode="auto">
          <a:xfrm>
            <a:off x="6948264" y="974338"/>
            <a:ext cx="1944216"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cs-CZ" sz="1600" dirty="0"/>
              <a:t>CAIT - </a:t>
            </a:r>
            <a:r>
              <a:rPr lang="cs-CZ" sz="1600" dirty="0" err="1"/>
              <a:t>the</a:t>
            </a:r>
            <a:r>
              <a:rPr lang="cs-CZ" sz="1600" dirty="0"/>
              <a:t> Centre </a:t>
            </a:r>
            <a:r>
              <a:rPr lang="cs-CZ" sz="1600" dirty="0" err="1"/>
              <a:t>for</a:t>
            </a:r>
            <a:r>
              <a:rPr lang="cs-CZ" sz="1600" dirty="0"/>
              <a:t> </a:t>
            </a:r>
            <a:r>
              <a:rPr lang="cs-CZ" sz="1600" dirty="0" err="1"/>
              <a:t>Advanced</a:t>
            </a:r>
            <a:r>
              <a:rPr lang="cs-CZ" sz="1600" dirty="0"/>
              <a:t> and </a:t>
            </a:r>
            <a:r>
              <a:rPr lang="cs-CZ" sz="1600" dirty="0" err="1"/>
              <a:t>Innovative</a:t>
            </a:r>
            <a:r>
              <a:rPr lang="cs-CZ" sz="1600" dirty="0"/>
              <a:t> Technologies </a:t>
            </a:r>
            <a:endParaRPr lang="en-US" sz="1600" dirty="0">
              <a:solidFill>
                <a:srgbClr val="003366"/>
              </a:solidFill>
            </a:endParaRPr>
          </a:p>
          <a:p>
            <a:pPr algn="ctr" eaLnBrk="1" hangingPunct="1"/>
            <a:endParaRPr lang="cs-CZ" sz="1600" dirty="0"/>
          </a:p>
        </p:txBody>
      </p:sp>
      <p:pic>
        <p:nvPicPr>
          <p:cNvPr id="18" name="Picture 3" descr="C:\Users\novotnaan\Desktop\Budova Centra pokročilých inovačních technologií.bm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0" y="1008446"/>
            <a:ext cx="2286000" cy="14512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2" name="Picture 3" descr="Ostrava_l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31153" y="6406594"/>
            <a:ext cx="2160000" cy="26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C:\Users\novotnaan\Desktop\it4i.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1864" y="1068387"/>
            <a:ext cx="3100786" cy="20005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 name="Picture 2" descr="C:\oer34 - dokumenty\REAL ESTATE REPORT\Projekty + vizualizace\Věda, výzkum, ostatní typy projektů\IT4 Innovations\logo\02 EN narodni\02 EN narodni 4 radky\it4i_en_narodni_4_radky.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87824" y="1366838"/>
            <a:ext cx="1395413" cy="814387"/>
          </a:xfrm>
          <a:prstGeom prst="rect">
            <a:avLst/>
          </a:prstGeom>
          <a:noFill/>
          <a:extLst>
            <a:ext uri="{909E8E84-426E-40DD-AFC4-6F175D3DCCD1}">
              <a14:hiddenFill xmlns:a14="http://schemas.microsoft.com/office/drawing/2010/main">
                <a:solidFill>
                  <a:srgbClr val="FFFFFF"/>
                </a:solidFill>
              </a14:hiddenFill>
            </a:ext>
          </a:extLst>
        </p:spPr>
      </p:pic>
      <p:sp>
        <p:nvSpPr>
          <p:cNvPr id="16" name="Text Box 5"/>
          <p:cNvSpPr txBox="1">
            <a:spLocks noChangeArrowheads="1"/>
          </p:cNvSpPr>
          <p:nvPr/>
        </p:nvSpPr>
        <p:spPr bwMode="auto">
          <a:xfrm>
            <a:off x="210708" y="6383598"/>
            <a:ext cx="17575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0"/>
              </a:spcBef>
            </a:pPr>
            <a:r>
              <a:rPr lang="cs-CZ" sz="1400" dirty="0"/>
              <a:t>www.ostrava.cz</a:t>
            </a:r>
          </a:p>
        </p:txBody>
      </p:sp>
      <p:pic>
        <p:nvPicPr>
          <p:cNvPr id="17" name="Picture 2" descr="C:\oer34 - dokumenty\REAL ESTATE REPORT\Projekty + vizualizace\Věda, výzkum, ostatní typy projektů\VTPO\VTP_foto_srpen_2015\foto9.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2257" y="3752934"/>
            <a:ext cx="3427438" cy="14810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9137576"/>
      </p:ext>
    </p:extLst>
  </p:cSld>
  <p:clrMapOvr>
    <a:masterClrMapping/>
  </p:clrMapOvr>
  <p:transition spd="slow">
    <p:pull/>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5"/>
          <p:cNvSpPr>
            <a:spLocks noChangeArrowheads="1"/>
          </p:cNvSpPr>
          <p:nvPr/>
        </p:nvSpPr>
        <p:spPr bwMode="auto">
          <a:xfrm>
            <a:off x="395536" y="1040752"/>
            <a:ext cx="6698987" cy="461665"/>
          </a:xfrm>
          <a:prstGeom prst="rect">
            <a:avLst/>
          </a:prstGeom>
          <a:noFill/>
          <a:ln w="9525">
            <a:noFill/>
            <a:miter lim="800000"/>
            <a:headEnd/>
            <a:tailEnd/>
          </a:ln>
        </p:spPr>
        <p:txBody>
          <a:bodyPr wrap="square">
            <a:spAutoFit/>
          </a:bodyPr>
          <a:lstStyle/>
          <a:p>
            <a:pPr>
              <a:spcBef>
                <a:spcPct val="50000"/>
              </a:spcBef>
            </a:pPr>
            <a:r>
              <a:rPr lang="cs-CZ" sz="2400" dirty="0" err="1" smtClean="0"/>
              <a:t>Moravian-Silesian</a:t>
            </a:r>
            <a:r>
              <a:rPr lang="cs-CZ" sz="2400" dirty="0" smtClean="0"/>
              <a:t> </a:t>
            </a:r>
            <a:r>
              <a:rPr lang="cs-CZ" sz="2400" dirty="0" err="1" smtClean="0"/>
              <a:t>Innovation</a:t>
            </a:r>
            <a:r>
              <a:rPr lang="cs-CZ" sz="2400" dirty="0" smtClean="0"/>
              <a:t> Centre</a:t>
            </a:r>
            <a:endParaRPr lang="en-GB" sz="2400" dirty="0"/>
          </a:p>
        </p:txBody>
      </p:sp>
      <p:sp>
        <p:nvSpPr>
          <p:cNvPr id="31747" name="Text Box 6"/>
          <p:cNvSpPr txBox="1">
            <a:spLocks noChangeArrowheads="1"/>
          </p:cNvSpPr>
          <p:nvPr/>
        </p:nvSpPr>
        <p:spPr bwMode="auto">
          <a:xfrm>
            <a:off x="545298" y="1685707"/>
            <a:ext cx="8275174" cy="2763834"/>
          </a:xfrm>
          <a:prstGeom prst="rect">
            <a:avLst/>
          </a:prstGeom>
          <a:noFill/>
          <a:ln w="9525">
            <a:noFill/>
            <a:miter lim="800000"/>
            <a:headEnd/>
            <a:tailEnd/>
          </a:ln>
        </p:spPr>
        <p:txBody>
          <a:bodyPr wrap="square">
            <a:spAutoFit/>
          </a:bodyPr>
          <a:lstStyle/>
          <a:p>
            <a:pPr marL="185738" indent="-185738">
              <a:spcBef>
                <a:spcPct val="40000"/>
              </a:spcBef>
              <a:buClr>
                <a:srgbClr val="00ADD0"/>
              </a:buClr>
              <a:buFontTx/>
              <a:buChar char="•"/>
            </a:pPr>
            <a:r>
              <a:rPr lang="en-US" sz="1400" dirty="0">
                <a:solidFill>
                  <a:srgbClr val="003C69"/>
                </a:solidFill>
              </a:rPr>
              <a:t>The MSIC works closely with its partners to create and implement projects, services, collaborative networks and other activities with the aim of improving the environment for enterprise and innovation in the Moravian-Silesian Region</a:t>
            </a:r>
            <a:r>
              <a:rPr lang="en-US" sz="1400" dirty="0">
                <a:solidFill>
                  <a:srgbClr val="003C69"/>
                </a:solidFill>
              </a:rPr>
              <a:t>.</a:t>
            </a:r>
            <a:endParaRPr lang="cs-CZ" sz="1400" dirty="0">
              <a:solidFill>
                <a:srgbClr val="003C69"/>
              </a:solidFill>
            </a:endParaRPr>
          </a:p>
          <a:p>
            <a:pPr marL="185738" indent="-185738">
              <a:spcBef>
                <a:spcPct val="40000"/>
              </a:spcBef>
              <a:buClr>
                <a:srgbClr val="00ADD0"/>
              </a:buClr>
              <a:buFontTx/>
              <a:buChar char="•"/>
            </a:pPr>
            <a:r>
              <a:rPr lang="en-US" sz="1400" dirty="0" smtClean="0">
                <a:solidFill>
                  <a:srgbClr val="003C69"/>
                </a:solidFill>
              </a:rPr>
              <a:t>Located </a:t>
            </a:r>
            <a:r>
              <a:rPr lang="cs-CZ" sz="1400" dirty="0" err="1" smtClean="0">
                <a:solidFill>
                  <a:srgbClr val="003C69"/>
                </a:solidFill>
              </a:rPr>
              <a:t>at</a:t>
            </a:r>
            <a:r>
              <a:rPr lang="en-US" sz="1400" dirty="0" smtClean="0">
                <a:solidFill>
                  <a:srgbClr val="003C69"/>
                </a:solidFill>
              </a:rPr>
              <a:t> </a:t>
            </a:r>
            <a:r>
              <a:rPr lang="en-US" sz="1400" dirty="0">
                <a:solidFill>
                  <a:srgbClr val="003C69"/>
                </a:solidFill>
              </a:rPr>
              <a:t>the campus of the </a:t>
            </a:r>
            <a:r>
              <a:rPr lang="cs-CZ" sz="1400" dirty="0">
                <a:solidFill>
                  <a:srgbClr val="003C69"/>
                </a:solidFill>
              </a:rPr>
              <a:t>VŠB</a:t>
            </a:r>
            <a:r>
              <a:rPr lang="en-US" sz="1400" dirty="0">
                <a:solidFill>
                  <a:srgbClr val="003C69"/>
                </a:solidFill>
              </a:rPr>
              <a:t>-Technical  University of Ostrava</a:t>
            </a:r>
          </a:p>
          <a:p>
            <a:pPr marL="185738" indent="-185738">
              <a:spcBef>
                <a:spcPct val="40000"/>
              </a:spcBef>
              <a:buClr>
                <a:srgbClr val="00ADD0"/>
              </a:buClr>
              <a:buFontTx/>
              <a:buChar char="•"/>
            </a:pPr>
            <a:r>
              <a:rPr lang="en-US" sz="1400" dirty="0">
                <a:solidFill>
                  <a:srgbClr val="003C69"/>
                </a:solidFill>
              </a:rPr>
              <a:t>Current area of the park: 10 ha</a:t>
            </a:r>
          </a:p>
          <a:p>
            <a:pPr marL="185738" indent="-185738">
              <a:spcBef>
                <a:spcPct val="40000"/>
              </a:spcBef>
              <a:buClr>
                <a:srgbClr val="00ADD0"/>
              </a:buClr>
              <a:buFontTx/>
              <a:buChar char="•"/>
            </a:pPr>
            <a:r>
              <a:rPr lang="en-US" sz="1400" dirty="0" smtClean="0">
                <a:solidFill>
                  <a:srgbClr val="003C69"/>
                </a:solidFill>
              </a:rPr>
              <a:t>Enables </a:t>
            </a:r>
            <a:r>
              <a:rPr lang="en-US" sz="1400" dirty="0">
                <a:solidFill>
                  <a:srgbClr val="003C69"/>
                </a:solidFill>
              </a:rPr>
              <a:t>commercial activities to be interlinked with scientific research facilities, with a strong focus on technology transfer</a:t>
            </a:r>
          </a:p>
          <a:p>
            <a:pPr marL="185738" indent="-185738">
              <a:spcBef>
                <a:spcPct val="40000"/>
              </a:spcBef>
              <a:buClr>
                <a:srgbClr val="00ADD0"/>
              </a:buClr>
              <a:buFontTx/>
              <a:buChar char="•"/>
            </a:pPr>
            <a:r>
              <a:rPr lang="en-US" sz="1400" dirty="0">
                <a:solidFill>
                  <a:srgbClr val="003C69"/>
                </a:solidFill>
              </a:rPr>
              <a:t>Land for </a:t>
            </a:r>
            <a:r>
              <a:rPr lang="cs-CZ" sz="1400" dirty="0" err="1" smtClean="0">
                <a:solidFill>
                  <a:srgbClr val="003C69"/>
                </a:solidFill>
              </a:rPr>
              <a:t>lease</a:t>
            </a:r>
            <a:r>
              <a:rPr lang="en-US" sz="1400" dirty="0" smtClean="0">
                <a:solidFill>
                  <a:srgbClr val="003C69"/>
                </a:solidFill>
              </a:rPr>
              <a:t> </a:t>
            </a:r>
            <a:r>
              <a:rPr lang="en-US" sz="1400" dirty="0">
                <a:solidFill>
                  <a:srgbClr val="003C69"/>
                </a:solidFill>
              </a:rPr>
              <a:t>(</a:t>
            </a:r>
            <a:r>
              <a:rPr lang="en-US" sz="1400" dirty="0" smtClean="0">
                <a:solidFill>
                  <a:srgbClr val="003C69"/>
                </a:solidFill>
              </a:rPr>
              <a:t>PIANO</a:t>
            </a:r>
            <a:r>
              <a:rPr lang="cs-CZ" sz="1400" dirty="0" smtClean="0">
                <a:solidFill>
                  <a:srgbClr val="003C69"/>
                </a:solidFill>
              </a:rPr>
              <a:t>, </a:t>
            </a:r>
            <a:r>
              <a:rPr lang="en-US" sz="1400" dirty="0" smtClean="0">
                <a:solidFill>
                  <a:srgbClr val="003C69"/>
                </a:solidFill>
              </a:rPr>
              <a:t>TANDEM</a:t>
            </a:r>
            <a:r>
              <a:rPr lang="cs-CZ" sz="1400" dirty="0" smtClean="0">
                <a:solidFill>
                  <a:srgbClr val="003C69"/>
                </a:solidFill>
              </a:rPr>
              <a:t>, VIVA, TRIDENT </a:t>
            </a:r>
            <a:r>
              <a:rPr lang="en-US" sz="1400" dirty="0" smtClean="0">
                <a:solidFill>
                  <a:srgbClr val="003C69"/>
                </a:solidFill>
              </a:rPr>
              <a:t>multi-purpose </a:t>
            </a:r>
            <a:r>
              <a:rPr lang="en-US" sz="1400" dirty="0">
                <a:solidFill>
                  <a:srgbClr val="003C69"/>
                </a:solidFill>
              </a:rPr>
              <a:t>buildings</a:t>
            </a:r>
            <a:r>
              <a:rPr lang="en-US" sz="1400" dirty="0" smtClean="0">
                <a:solidFill>
                  <a:srgbClr val="003C69"/>
                </a:solidFill>
              </a:rPr>
              <a:t>)</a:t>
            </a:r>
            <a:endParaRPr lang="cs-CZ" sz="1400" dirty="0" smtClean="0">
              <a:solidFill>
                <a:srgbClr val="003C69"/>
              </a:solidFill>
            </a:endParaRPr>
          </a:p>
          <a:p>
            <a:pPr>
              <a:spcBef>
                <a:spcPct val="40000"/>
              </a:spcBef>
              <a:buClr>
                <a:srgbClr val="00ADD0"/>
              </a:buClr>
            </a:pPr>
            <a:r>
              <a:rPr lang="en-US" sz="1400" dirty="0"/>
              <a:t>Companies at site:</a:t>
            </a:r>
            <a:r>
              <a:rPr lang="cs-CZ" sz="1400" dirty="0"/>
              <a:t> </a:t>
            </a:r>
            <a:r>
              <a:rPr lang="en-US" sz="1400" dirty="0">
                <a:solidFill>
                  <a:srgbClr val="003C69"/>
                </a:solidFill>
              </a:rPr>
              <a:t>ING</a:t>
            </a:r>
            <a:r>
              <a:rPr lang="cs-CZ" sz="1400" dirty="0">
                <a:solidFill>
                  <a:srgbClr val="003C69"/>
                </a:solidFill>
              </a:rPr>
              <a:t>E</a:t>
            </a:r>
            <a:r>
              <a:rPr lang="en-US" sz="1400" dirty="0">
                <a:solidFill>
                  <a:srgbClr val="003C69"/>
                </a:solidFill>
              </a:rPr>
              <a:t>TEAM</a:t>
            </a:r>
            <a:r>
              <a:rPr lang="cs-CZ" sz="1400" dirty="0">
                <a:solidFill>
                  <a:srgbClr val="003C69"/>
                </a:solidFill>
              </a:rPr>
              <a:t>, HELLA AUTOTECHNIK, </a:t>
            </a:r>
            <a:r>
              <a:rPr lang="en-US" sz="1400" dirty="0">
                <a:solidFill>
                  <a:srgbClr val="003C69"/>
                </a:solidFill>
              </a:rPr>
              <a:t>ELCOM</a:t>
            </a:r>
            <a:r>
              <a:rPr lang="cs-CZ" sz="1400" dirty="0" smtClean="0">
                <a:solidFill>
                  <a:srgbClr val="003C69"/>
                </a:solidFill>
              </a:rPr>
              <a:t>, </a:t>
            </a:r>
            <a:r>
              <a:rPr lang="cs-CZ" sz="1400" dirty="0" err="1" smtClean="0">
                <a:solidFill>
                  <a:srgbClr val="003C69"/>
                </a:solidFill>
              </a:rPr>
              <a:t>Invent</a:t>
            </a:r>
            <a:r>
              <a:rPr lang="cs-CZ" sz="1400" dirty="0" smtClean="0">
                <a:solidFill>
                  <a:srgbClr val="003C69"/>
                </a:solidFill>
              </a:rPr>
              <a:t> </a:t>
            </a:r>
            <a:r>
              <a:rPr lang="cs-CZ" sz="1400" dirty="0" err="1" smtClean="0">
                <a:solidFill>
                  <a:srgbClr val="003C69"/>
                </a:solidFill>
              </a:rPr>
              <a:t>Medical</a:t>
            </a:r>
            <a:r>
              <a:rPr lang="cs-CZ" sz="1400" dirty="0" smtClean="0">
                <a:solidFill>
                  <a:srgbClr val="003C69"/>
                </a:solidFill>
              </a:rPr>
              <a:t> Group, </a:t>
            </a:r>
            <a:r>
              <a:rPr lang="cs-CZ" sz="1400" dirty="0">
                <a:solidFill>
                  <a:srgbClr val="003C69"/>
                </a:solidFill>
              </a:rPr>
              <a:t>CGI  … </a:t>
            </a:r>
            <a:endParaRPr lang="cs-CZ" sz="1400" dirty="0" smtClean="0">
              <a:solidFill>
                <a:srgbClr val="003C69"/>
              </a:solidFill>
            </a:endParaRPr>
          </a:p>
          <a:p>
            <a:pPr>
              <a:spcBef>
                <a:spcPct val="40000"/>
              </a:spcBef>
              <a:buClr>
                <a:srgbClr val="00ADD0"/>
              </a:buClr>
            </a:pPr>
            <a:r>
              <a:rPr lang="cs-CZ" sz="1400" dirty="0" smtClean="0">
                <a:solidFill>
                  <a:srgbClr val="003C69"/>
                </a:solidFill>
              </a:rPr>
              <a:t>	              </a:t>
            </a:r>
            <a:r>
              <a:rPr lang="en-US" sz="1400" dirty="0" smtClean="0">
                <a:solidFill>
                  <a:srgbClr val="003C69"/>
                </a:solidFill>
              </a:rPr>
              <a:t>→</a:t>
            </a:r>
            <a:r>
              <a:rPr lang="cs-CZ" sz="1400" dirty="0" smtClean="0">
                <a:solidFill>
                  <a:srgbClr val="003C69"/>
                </a:solidFill>
              </a:rPr>
              <a:t> 58</a:t>
            </a:r>
            <a:r>
              <a:rPr lang="en-US" sz="1400" dirty="0" smtClean="0">
                <a:solidFill>
                  <a:srgbClr val="003C69"/>
                </a:solidFill>
              </a:rPr>
              <a:t> </a:t>
            </a:r>
            <a:r>
              <a:rPr lang="en-US" sz="1400" dirty="0">
                <a:solidFill>
                  <a:srgbClr val="003C69"/>
                </a:solidFill>
              </a:rPr>
              <a:t>companies in </a:t>
            </a:r>
            <a:r>
              <a:rPr lang="en-US" sz="1400" dirty="0" smtClean="0">
                <a:solidFill>
                  <a:srgbClr val="003C69"/>
                </a:solidFill>
              </a:rPr>
              <a:t>total</a:t>
            </a:r>
            <a:endParaRPr lang="cs-CZ" sz="1400" dirty="0">
              <a:solidFill>
                <a:srgbClr val="003C69"/>
              </a:solidFill>
            </a:endParaRPr>
          </a:p>
        </p:txBody>
      </p:sp>
      <p:sp>
        <p:nvSpPr>
          <p:cNvPr id="31748" name="Text Box 8"/>
          <p:cNvSpPr txBox="1">
            <a:spLocks noChangeArrowheads="1"/>
          </p:cNvSpPr>
          <p:nvPr/>
        </p:nvSpPr>
        <p:spPr bwMode="auto">
          <a:xfrm>
            <a:off x="355982" y="244648"/>
            <a:ext cx="7775575" cy="646331"/>
          </a:xfrm>
          <a:prstGeom prst="rect">
            <a:avLst/>
          </a:prstGeom>
          <a:noFill/>
          <a:ln w="9525">
            <a:noFill/>
            <a:miter lim="800000"/>
            <a:headEnd/>
            <a:tailEnd/>
          </a:ln>
        </p:spPr>
        <p:txBody>
          <a:bodyPr>
            <a:spAutoFit/>
          </a:bodyPr>
          <a:lstStyle/>
          <a:p>
            <a:pPr>
              <a:spcBef>
                <a:spcPct val="50000"/>
              </a:spcBef>
            </a:pPr>
            <a:r>
              <a:rPr lang="en-US" sz="3600" dirty="0"/>
              <a:t>Science, Research, Innovation</a:t>
            </a:r>
            <a:endParaRPr lang="en-US" sz="3600" b="0" dirty="0">
              <a:solidFill>
                <a:schemeClr val="tx1"/>
              </a:solidFill>
            </a:endParaRPr>
          </a:p>
        </p:txBody>
      </p:sp>
      <p:pic>
        <p:nvPicPr>
          <p:cNvPr id="13" name="Picture 2" descr="C:\oer34 - dokumenty\REAL ESTATE REPORT\Projekty + vizualizace\Věda, výzkum, ostatní typy projektů\VTPO\VTP_foto_srpen_2015\VTPO_mapa.jpg"/>
          <p:cNvPicPr>
            <a:picLocks noChangeAspect="1" noChangeArrowheads="1"/>
          </p:cNvPicPr>
          <p:nvPr/>
        </p:nvPicPr>
        <p:blipFill rotWithShape="1">
          <a:blip r:embed="rId3">
            <a:extLst>
              <a:ext uri="{28A0092B-C50C-407E-A947-70E740481C1C}">
                <a14:useLocalDpi xmlns:a14="http://schemas.microsoft.com/office/drawing/2010/main" val="0"/>
              </a:ext>
            </a:extLst>
          </a:blip>
          <a:srcRect b="10156"/>
          <a:stretch/>
        </p:blipFill>
        <p:spPr bwMode="auto">
          <a:xfrm>
            <a:off x="1178109" y="4103680"/>
            <a:ext cx="6131319" cy="275432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2500" t="28426" r="18333" b="40370"/>
          <a:stretch/>
        </p:blipFill>
        <p:spPr bwMode="auto">
          <a:xfrm>
            <a:off x="7272771" y="238298"/>
            <a:ext cx="1717572" cy="1033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délník 1"/>
          <p:cNvSpPr/>
          <p:nvPr/>
        </p:nvSpPr>
        <p:spPr>
          <a:xfrm>
            <a:off x="7511075" y="6251623"/>
            <a:ext cx="1611082" cy="307777"/>
          </a:xfrm>
          <a:prstGeom prst="rect">
            <a:avLst/>
          </a:prstGeom>
        </p:spPr>
        <p:txBody>
          <a:bodyPr wrap="none">
            <a:spAutoFit/>
          </a:bodyPr>
          <a:lstStyle/>
          <a:p>
            <a:r>
              <a:rPr lang="cs-CZ" sz="1400" dirty="0" smtClean="0"/>
              <a:t>www.ms-ic.cz/en</a:t>
            </a:r>
            <a:endParaRPr lang="cs-CZ" sz="1400" dirty="0"/>
          </a:p>
        </p:txBody>
      </p:sp>
    </p:spTree>
    <p:extLst>
      <p:ext uri="{BB962C8B-B14F-4D97-AF65-F5344CB8AC3E}">
        <p14:creationId xmlns:p14="http://schemas.microsoft.com/office/powerpoint/2010/main" val="2204396186"/>
      </p:ext>
    </p:extLst>
  </p:cSld>
  <p:clrMapOvr>
    <a:masterClrMapping/>
  </p:clrMapOvr>
  <p:transition spd="slow">
    <p:push dir="u"/>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5"/>
          <p:cNvSpPr>
            <a:spLocks noChangeArrowheads="1"/>
          </p:cNvSpPr>
          <p:nvPr/>
        </p:nvSpPr>
        <p:spPr bwMode="auto">
          <a:xfrm>
            <a:off x="250825" y="981075"/>
            <a:ext cx="8893175" cy="396875"/>
          </a:xfrm>
          <a:prstGeom prst="rect">
            <a:avLst/>
          </a:prstGeom>
          <a:noFill/>
          <a:ln w="9525">
            <a:noFill/>
            <a:miter lim="800000"/>
            <a:headEnd/>
            <a:tailEnd/>
          </a:ln>
        </p:spPr>
        <p:txBody>
          <a:bodyPr>
            <a:spAutoFit/>
          </a:bodyPr>
          <a:lstStyle/>
          <a:p>
            <a:pPr>
              <a:spcBef>
                <a:spcPct val="50000"/>
              </a:spcBef>
            </a:pPr>
            <a:r>
              <a:rPr lang="en-US" sz="2000"/>
              <a:t>National Centre of  Excellence for IT Research</a:t>
            </a:r>
          </a:p>
        </p:txBody>
      </p:sp>
      <p:sp>
        <p:nvSpPr>
          <p:cNvPr id="35843" name="Text Box 5"/>
          <p:cNvSpPr txBox="1">
            <a:spLocks noChangeArrowheads="1"/>
          </p:cNvSpPr>
          <p:nvPr/>
        </p:nvSpPr>
        <p:spPr bwMode="auto">
          <a:xfrm>
            <a:off x="211138" y="6383338"/>
            <a:ext cx="1757362" cy="307975"/>
          </a:xfrm>
          <a:prstGeom prst="rect">
            <a:avLst/>
          </a:prstGeom>
          <a:noFill/>
          <a:ln w="9525">
            <a:noFill/>
            <a:miter lim="800000"/>
            <a:headEnd/>
            <a:tailEnd/>
          </a:ln>
        </p:spPr>
        <p:txBody>
          <a:bodyPr>
            <a:spAutoFit/>
          </a:bodyPr>
          <a:lstStyle/>
          <a:p>
            <a:r>
              <a:rPr lang="cs-CZ" sz="1400"/>
              <a:t>www.it4i.cz</a:t>
            </a:r>
          </a:p>
        </p:txBody>
      </p:sp>
      <p:pic>
        <p:nvPicPr>
          <p:cNvPr id="35844" name="Picture 3" descr="Ostrava_lg"/>
          <p:cNvPicPr>
            <a:picLocks noChangeAspect="1" noChangeArrowheads="1"/>
          </p:cNvPicPr>
          <p:nvPr/>
        </p:nvPicPr>
        <p:blipFill>
          <a:blip r:embed="rId3"/>
          <a:srcRect/>
          <a:stretch>
            <a:fillRect/>
          </a:stretch>
        </p:blipFill>
        <p:spPr bwMode="auto">
          <a:xfrm>
            <a:off x="6630988" y="6407150"/>
            <a:ext cx="2160587" cy="261938"/>
          </a:xfrm>
          <a:prstGeom prst="rect">
            <a:avLst/>
          </a:prstGeom>
          <a:noFill/>
          <a:ln w="9525">
            <a:noFill/>
            <a:miter lim="800000"/>
            <a:headEnd/>
            <a:tailEnd/>
          </a:ln>
        </p:spPr>
      </p:pic>
      <p:sp>
        <p:nvSpPr>
          <p:cNvPr id="35845" name="Obdélník 2"/>
          <p:cNvSpPr>
            <a:spLocks noChangeArrowheads="1"/>
          </p:cNvSpPr>
          <p:nvPr/>
        </p:nvSpPr>
        <p:spPr bwMode="auto">
          <a:xfrm>
            <a:off x="344488" y="3933056"/>
            <a:ext cx="8559800" cy="2277547"/>
          </a:xfrm>
          <a:prstGeom prst="rect">
            <a:avLst/>
          </a:prstGeom>
          <a:noFill/>
          <a:ln w="9525">
            <a:noFill/>
            <a:miter lim="800000"/>
            <a:headEnd/>
            <a:tailEnd/>
          </a:ln>
        </p:spPr>
        <p:txBody>
          <a:bodyPr>
            <a:spAutoFit/>
          </a:bodyPr>
          <a:lstStyle/>
          <a:p>
            <a:pPr marL="285750" indent="-285750">
              <a:spcBef>
                <a:spcPts val="1200"/>
              </a:spcBef>
              <a:buClr>
                <a:srgbClr val="00ADD0"/>
              </a:buClr>
              <a:buFont typeface="Arial" charset="0"/>
              <a:buChar char="•"/>
            </a:pPr>
            <a:r>
              <a:rPr lang="en-US" sz="1400" b="0" dirty="0">
                <a:solidFill>
                  <a:srgbClr val="003C69"/>
                </a:solidFill>
              </a:rPr>
              <a:t>The project includes the acquisition of a </a:t>
            </a:r>
            <a:r>
              <a:rPr lang="en-US" sz="1400" dirty="0">
                <a:solidFill>
                  <a:srgbClr val="003C69"/>
                </a:solidFill>
              </a:rPr>
              <a:t>supercomputer</a:t>
            </a:r>
            <a:r>
              <a:rPr lang="en-US" sz="1400" b="0" dirty="0">
                <a:solidFill>
                  <a:srgbClr val="003C69"/>
                </a:solidFill>
              </a:rPr>
              <a:t>.</a:t>
            </a:r>
          </a:p>
          <a:p>
            <a:pPr marL="285750" lvl="0" indent="-285750">
              <a:spcBef>
                <a:spcPts val="1200"/>
              </a:spcBef>
              <a:buClr>
                <a:srgbClr val="00ADD0"/>
              </a:buClr>
              <a:buFont typeface="Arial" charset="0"/>
              <a:buChar char="•"/>
            </a:pPr>
            <a:r>
              <a:rPr lang="en-US" sz="1400" b="0" dirty="0" smtClean="0">
                <a:solidFill>
                  <a:srgbClr val="003C69"/>
                </a:solidFill>
              </a:rPr>
              <a:t>The </a:t>
            </a:r>
            <a:r>
              <a:rPr lang="en-US" sz="1400" b="0" dirty="0">
                <a:solidFill>
                  <a:srgbClr val="003C69"/>
                </a:solidFill>
              </a:rPr>
              <a:t>large cluster of the supercomputer </a:t>
            </a:r>
            <a:r>
              <a:rPr lang="cs-CZ" sz="1400" b="0" dirty="0" err="1">
                <a:solidFill>
                  <a:srgbClr val="003C69"/>
                </a:solidFill>
              </a:rPr>
              <a:t>was</a:t>
            </a:r>
            <a:r>
              <a:rPr lang="cs-CZ" sz="1400" b="0" dirty="0">
                <a:solidFill>
                  <a:srgbClr val="003C69"/>
                </a:solidFill>
              </a:rPr>
              <a:t> </a:t>
            </a:r>
            <a:r>
              <a:rPr lang="cs-CZ" sz="1400" b="0" dirty="0" err="1">
                <a:solidFill>
                  <a:srgbClr val="003C69"/>
                </a:solidFill>
              </a:rPr>
              <a:t>launched</a:t>
            </a:r>
            <a:r>
              <a:rPr lang="cs-CZ" sz="1400" b="0" dirty="0">
                <a:solidFill>
                  <a:srgbClr val="003C69"/>
                </a:solidFill>
              </a:rPr>
              <a:t> in </a:t>
            </a:r>
            <a:r>
              <a:rPr lang="cs-CZ" sz="1400" b="0" dirty="0" err="1">
                <a:solidFill>
                  <a:srgbClr val="003C69"/>
                </a:solidFill>
              </a:rPr>
              <a:t>operation</a:t>
            </a:r>
            <a:r>
              <a:rPr lang="cs-CZ" sz="1400" b="0" dirty="0">
                <a:solidFill>
                  <a:srgbClr val="003C69"/>
                </a:solidFill>
              </a:rPr>
              <a:t> in 2015 as </a:t>
            </a:r>
            <a:r>
              <a:rPr lang="en-US" sz="1400" b="0" dirty="0">
                <a:solidFill>
                  <a:srgbClr val="003C69"/>
                </a:solidFill>
              </a:rPr>
              <a:t>the </a:t>
            </a:r>
            <a:r>
              <a:rPr lang="cs-CZ" sz="1400" dirty="0">
                <a:solidFill>
                  <a:srgbClr val="9E792E"/>
                </a:solidFill>
              </a:rPr>
              <a:t>40</a:t>
            </a:r>
            <a:r>
              <a:rPr lang="en-US" sz="1400" baseline="30000" dirty="0" err="1">
                <a:solidFill>
                  <a:srgbClr val="9E792E"/>
                </a:solidFill>
              </a:rPr>
              <a:t>th</a:t>
            </a:r>
            <a:r>
              <a:rPr lang="en-US" sz="1400" dirty="0">
                <a:solidFill>
                  <a:srgbClr val="9E792E"/>
                </a:solidFill>
              </a:rPr>
              <a:t> most powerful supercomputer in the world</a:t>
            </a:r>
            <a:r>
              <a:rPr lang="cs-CZ" sz="1400" dirty="0">
                <a:solidFill>
                  <a:srgbClr val="9E792E"/>
                </a:solidFill>
              </a:rPr>
              <a:t> </a:t>
            </a:r>
            <a:r>
              <a:rPr lang="cs-CZ" sz="1400" dirty="0" err="1">
                <a:solidFill>
                  <a:srgbClr val="9E792E"/>
                </a:solidFill>
              </a:rPr>
              <a:t>with</a:t>
            </a:r>
            <a:r>
              <a:rPr lang="cs-CZ" sz="1400" dirty="0">
                <a:solidFill>
                  <a:srgbClr val="9E792E"/>
                </a:solidFill>
              </a:rPr>
              <a:t> </a:t>
            </a:r>
            <a:r>
              <a:rPr lang="cs-CZ" sz="1400" dirty="0" err="1">
                <a:solidFill>
                  <a:srgbClr val="9E792E"/>
                </a:solidFill>
              </a:rPr>
              <a:t>the</a:t>
            </a:r>
            <a:r>
              <a:rPr lang="cs-CZ" sz="1400" dirty="0">
                <a:solidFill>
                  <a:srgbClr val="9E792E"/>
                </a:solidFill>
              </a:rPr>
              <a:t> </a:t>
            </a:r>
            <a:r>
              <a:rPr lang="cs-CZ" sz="1400" dirty="0" err="1">
                <a:solidFill>
                  <a:srgbClr val="9E792E"/>
                </a:solidFill>
              </a:rPr>
              <a:t>power</a:t>
            </a:r>
            <a:r>
              <a:rPr lang="cs-CZ" sz="1400" dirty="0">
                <a:solidFill>
                  <a:srgbClr val="9E792E"/>
                </a:solidFill>
              </a:rPr>
              <a:t> </a:t>
            </a:r>
            <a:r>
              <a:rPr lang="cs-CZ" sz="1400" dirty="0" err="1">
                <a:solidFill>
                  <a:srgbClr val="9E792E"/>
                </a:solidFill>
              </a:rPr>
              <a:t>of</a:t>
            </a:r>
            <a:r>
              <a:rPr lang="cs-CZ" sz="1400" dirty="0">
                <a:solidFill>
                  <a:srgbClr val="9E792E"/>
                </a:solidFill>
              </a:rPr>
              <a:t> 94,000 </a:t>
            </a:r>
            <a:r>
              <a:rPr lang="cs-CZ" sz="1400" dirty="0" err="1">
                <a:solidFill>
                  <a:srgbClr val="9E792E"/>
                </a:solidFill>
              </a:rPr>
              <a:t>average</a:t>
            </a:r>
            <a:r>
              <a:rPr lang="cs-CZ" sz="1400" dirty="0">
                <a:solidFill>
                  <a:srgbClr val="9E792E"/>
                </a:solidFill>
              </a:rPr>
              <a:t> </a:t>
            </a:r>
            <a:r>
              <a:rPr lang="cs-CZ" sz="1400" dirty="0" err="1" smtClean="0">
                <a:solidFill>
                  <a:srgbClr val="9E792E"/>
                </a:solidFill>
              </a:rPr>
              <a:t>laptops</a:t>
            </a:r>
            <a:r>
              <a:rPr lang="cs-CZ" sz="1400" dirty="0" smtClean="0">
                <a:solidFill>
                  <a:srgbClr val="9E792E"/>
                </a:solidFill>
              </a:rPr>
              <a:t>.</a:t>
            </a:r>
            <a:endParaRPr lang="cs-CZ" sz="1400" dirty="0">
              <a:solidFill>
                <a:srgbClr val="9E792E"/>
              </a:solidFill>
            </a:endParaRPr>
          </a:p>
          <a:p>
            <a:pPr marL="285750" indent="-285750">
              <a:spcBef>
                <a:spcPts val="1200"/>
              </a:spcBef>
              <a:buClr>
                <a:srgbClr val="00ADD0"/>
              </a:buClr>
              <a:buFont typeface="Arial" charset="0"/>
              <a:buChar char="•"/>
            </a:pPr>
            <a:r>
              <a:rPr lang="en-US" sz="1400" b="0" dirty="0" smtClean="0">
                <a:solidFill>
                  <a:srgbClr val="003C69"/>
                </a:solidFill>
              </a:rPr>
              <a:t>Run </a:t>
            </a:r>
            <a:r>
              <a:rPr lang="en-US" sz="1400" b="0" dirty="0">
                <a:solidFill>
                  <a:srgbClr val="003C69"/>
                </a:solidFill>
              </a:rPr>
              <a:t>by the</a:t>
            </a:r>
            <a:r>
              <a:rPr lang="en-US" sz="1400" dirty="0">
                <a:solidFill>
                  <a:srgbClr val="003C69"/>
                </a:solidFill>
              </a:rPr>
              <a:t> VŠB-Technical University of Ostrava </a:t>
            </a:r>
            <a:r>
              <a:rPr lang="en-US" sz="1400" b="0" dirty="0">
                <a:solidFill>
                  <a:srgbClr val="003C69"/>
                </a:solidFill>
              </a:rPr>
              <a:t>– in conjunction with the University of Ostrava, the Silesian University and the Institute of </a:t>
            </a:r>
            <a:r>
              <a:rPr lang="en-US" sz="1400" b="0" dirty="0" err="1">
                <a:solidFill>
                  <a:srgbClr val="003C69"/>
                </a:solidFill>
              </a:rPr>
              <a:t>Geonics</a:t>
            </a:r>
            <a:r>
              <a:rPr lang="en-US" sz="1400" b="0" dirty="0">
                <a:solidFill>
                  <a:srgbClr val="003C69"/>
                </a:solidFill>
              </a:rPr>
              <a:t>.</a:t>
            </a:r>
          </a:p>
          <a:p>
            <a:pPr marL="285750" indent="-285750">
              <a:spcBef>
                <a:spcPts val="1200"/>
              </a:spcBef>
              <a:buClr>
                <a:srgbClr val="00ADD0"/>
              </a:buClr>
              <a:buFont typeface="Arial" charset="0"/>
              <a:buChar char="•"/>
            </a:pPr>
            <a:r>
              <a:rPr lang="en-US" sz="1400" b="0" dirty="0">
                <a:solidFill>
                  <a:srgbClr val="003C69"/>
                </a:solidFill>
              </a:rPr>
              <a:t>The supercomputer centre will bring a wide range of benefits, enabling researchers to carry out extensive research calculations and increasing the competitiveness of institutions and companies using this state-of-the-art infrastructure.</a:t>
            </a:r>
            <a:endParaRPr lang="en-US" sz="1400" b="0" dirty="0"/>
          </a:p>
        </p:txBody>
      </p:sp>
      <p:pic>
        <p:nvPicPr>
          <p:cNvPr id="35846" name="Picture 2" descr="C:\oer34 - dokumenty\REAL ESTATE REPORT\Projekty + vizualizace\Věda, výzkum, ostatní typy projektů\IT4 Innovations\Fotky budovy nové\foto - muzeme pouzivat - 15.9.2015.jpg"/>
          <p:cNvPicPr>
            <a:picLocks noChangeAspect="1" noChangeArrowheads="1"/>
          </p:cNvPicPr>
          <p:nvPr/>
        </p:nvPicPr>
        <p:blipFill>
          <a:blip r:embed="rId4"/>
          <a:srcRect/>
          <a:stretch>
            <a:fillRect/>
          </a:stretch>
        </p:blipFill>
        <p:spPr bwMode="auto">
          <a:xfrm>
            <a:off x="4618211" y="1446212"/>
            <a:ext cx="3408189" cy="2270819"/>
          </a:xfrm>
          <a:prstGeom prst="rect">
            <a:avLst/>
          </a:prstGeom>
          <a:noFill/>
          <a:ln w="9525">
            <a:noFill/>
            <a:miter lim="800000"/>
            <a:headEnd/>
            <a:tailEnd/>
          </a:ln>
        </p:spPr>
      </p:pic>
      <p:pic>
        <p:nvPicPr>
          <p:cNvPr id="35847" name="Picture 3" descr="C:\oer34 - dokumenty\REAL ESTATE REPORT\Projekty + vizualizace\Věda, výzkum, ostatní typy projektů\IT4 Innovations\logo\02 EN narodni\02 EN narodni 4 radky\it4i_en_narodni_4_radky.jpg"/>
          <p:cNvPicPr>
            <a:picLocks noChangeAspect="1" noChangeArrowheads="1"/>
          </p:cNvPicPr>
          <p:nvPr/>
        </p:nvPicPr>
        <p:blipFill>
          <a:blip r:embed="rId5"/>
          <a:srcRect/>
          <a:stretch>
            <a:fillRect/>
          </a:stretch>
        </p:blipFill>
        <p:spPr bwMode="auto">
          <a:xfrm>
            <a:off x="1259632" y="1861689"/>
            <a:ext cx="2466975" cy="1439863"/>
          </a:xfrm>
          <a:prstGeom prst="rect">
            <a:avLst/>
          </a:prstGeom>
          <a:noFill/>
          <a:ln w="9525">
            <a:noFill/>
            <a:miter lim="800000"/>
            <a:headEnd/>
            <a:tailEnd/>
          </a:ln>
        </p:spPr>
      </p:pic>
      <p:sp>
        <p:nvSpPr>
          <p:cNvPr id="9" name="Text Box 7"/>
          <p:cNvSpPr txBox="1">
            <a:spLocks noChangeArrowheads="1"/>
          </p:cNvSpPr>
          <p:nvPr/>
        </p:nvSpPr>
        <p:spPr bwMode="auto">
          <a:xfrm>
            <a:off x="250825" y="260350"/>
            <a:ext cx="77755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cs-CZ" sz="3600" dirty="0"/>
              <a:t>Science, </a:t>
            </a:r>
            <a:r>
              <a:rPr lang="cs-CZ" sz="3600" dirty="0" err="1"/>
              <a:t>Research</a:t>
            </a:r>
            <a:r>
              <a:rPr lang="cs-CZ" sz="3600" dirty="0"/>
              <a:t>, </a:t>
            </a:r>
            <a:r>
              <a:rPr lang="cs-CZ" sz="3600" dirty="0" err="1"/>
              <a:t>Innovation</a:t>
            </a:r>
            <a:endParaRPr lang="cs-CZ" sz="3600" b="0" dirty="0">
              <a:solidFill>
                <a:schemeClr val="tx1"/>
              </a:solidFill>
            </a:endParaRPr>
          </a:p>
        </p:txBody>
      </p:sp>
    </p:spTree>
    <p:extLst>
      <p:ext uri="{BB962C8B-B14F-4D97-AF65-F5344CB8AC3E}">
        <p14:creationId xmlns:p14="http://schemas.microsoft.com/office/powerpoint/2010/main" val="3216976251"/>
      </p:ext>
    </p:extLst>
  </p:cSld>
  <p:clrMapOvr>
    <a:masterClrMapping/>
  </p:clrMapOvr>
  <p:transition spd="slow">
    <p:push dir="u"/>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obrázek 6" descr="continental_logo_yellow_srgb_png-data"/>
          <p:cNvPicPr/>
          <p:nvPr/>
        </p:nvPicPr>
        <p:blipFill>
          <a:blip r:embed="rId2" cstate="print"/>
          <a:srcRect/>
          <a:stretch>
            <a:fillRect/>
          </a:stretch>
        </p:blipFill>
        <p:spPr bwMode="auto">
          <a:xfrm>
            <a:off x="3900038" y="4904165"/>
            <a:ext cx="1790135" cy="624278"/>
          </a:xfrm>
          <a:prstGeom prst="rect">
            <a:avLst/>
          </a:prstGeom>
          <a:noFill/>
          <a:ln w="9525">
            <a:noFill/>
            <a:miter lim="800000"/>
            <a:headEnd/>
            <a:tailEnd/>
          </a:ln>
        </p:spPr>
      </p:pic>
      <p:pic>
        <p:nvPicPr>
          <p:cNvPr id="26628" name="Picture 4" descr="C:\oer34 - dokumenty\Pobídky Investoři, Podnikatelé\Investoři\loga investorů a firem\CTP\logo CT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8481" y="3107355"/>
            <a:ext cx="2160000" cy="1541498"/>
          </a:xfrm>
          <a:prstGeom prst="rect">
            <a:avLst/>
          </a:prstGeom>
          <a:noFill/>
          <a:extLst>
            <a:ext uri="{909E8E84-426E-40DD-AFC4-6F175D3DCCD1}">
              <a14:hiddenFill xmlns:a14="http://schemas.microsoft.com/office/drawing/2010/main">
                <a:solidFill>
                  <a:srgbClr val="FFFFFF"/>
                </a:solidFill>
              </a14:hiddenFill>
            </a:ext>
          </a:extLst>
        </p:spPr>
      </p:pic>
      <p:pic>
        <p:nvPicPr>
          <p:cNvPr id="26626" name="Picture 2" descr="C:\oer34 - dokumenty\Pobídky Investoři, Podnikatelé\Investoři\loga investorů a firem\Cromodora\Logo nad sebou.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88261" y="2181225"/>
            <a:ext cx="2268000" cy="1185269"/>
          </a:xfrm>
          <a:prstGeom prst="rect">
            <a:avLst/>
          </a:prstGeom>
          <a:noFill/>
          <a:extLst>
            <a:ext uri="{909E8E84-426E-40DD-AFC4-6F175D3DCCD1}">
              <a14:hiddenFill xmlns:a14="http://schemas.microsoft.com/office/drawing/2010/main">
                <a:solidFill>
                  <a:srgbClr val="FFFFFF"/>
                </a:solidFill>
              </a14:hiddenFill>
            </a:ext>
          </a:extLst>
        </p:spPr>
      </p:pic>
      <p:sp>
        <p:nvSpPr>
          <p:cNvPr id="40963" name="Rectangle 3"/>
          <p:cNvSpPr>
            <a:spLocks noChangeArrowheads="1"/>
          </p:cNvSpPr>
          <p:nvPr/>
        </p:nvSpPr>
        <p:spPr bwMode="auto">
          <a:xfrm>
            <a:off x="358775" y="274638"/>
            <a:ext cx="84264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spcBef>
                <a:spcPct val="0"/>
              </a:spcBef>
            </a:pPr>
            <a:endParaRPr lang="cs-CZ" sz="4000" b="0">
              <a:solidFill>
                <a:schemeClr val="tx2"/>
              </a:solidFill>
              <a:latin typeface="Calibri" pitchFamily="34" charset="0"/>
            </a:endParaRPr>
          </a:p>
        </p:txBody>
      </p:sp>
      <p:sp>
        <p:nvSpPr>
          <p:cNvPr id="40964" name="Text Box 4"/>
          <p:cNvSpPr txBox="1">
            <a:spLocks noChangeArrowheads="1"/>
          </p:cNvSpPr>
          <p:nvPr/>
        </p:nvSpPr>
        <p:spPr bwMode="auto">
          <a:xfrm>
            <a:off x="411163" y="19827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342900" indent="-342900"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20000"/>
              </a:spcBef>
            </a:pPr>
            <a:endParaRPr lang="cs-CZ" sz="2000" b="0">
              <a:solidFill>
                <a:srgbClr val="003C69"/>
              </a:solidFill>
              <a:latin typeface="Calibri" pitchFamily="34" charset="0"/>
            </a:endParaRPr>
          </a:p>
        </p:txBody>
      </p:sp>
      <p:pic>
        <p:nvPicPr>
          <p:cNvPr id="40966" name="Picture 9" descr="Obrázek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25" y="826655"/>
            <a:ext cx="3213100"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7" name="Picture 10" descr="ProLogi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56261" y="2802818"/>
            <a:ext cx="182880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8" name="Picture 11" descr="Pegatr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0177" y="2681237"/>
            <a:ext cx="1980000" cy="2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9" name="Picture 12" descr="logo RED GROUP_vetsi"/>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17904" y="5029038"/>
            <a:ext cx="1524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2" name="Picture 15" descr="Segro"/>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452320" y="4963826"/>
            <a:ext cx="1440000" cy="6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3" name="Picture 16" descr="Siemen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12869" y="5827669"/>
            <a:ext cx="1980000" cy="30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4" name="Picture 17" descr="Sungwoo"/>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900948" y="4531957"/>
            <a:ext cx="1980000" cy="308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6" name="Picture 19" descr="skanska logo-top"/>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232941" y="2090342"/>
            <a:ext cx="140970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7" name="Picture 57" descr="Tieto"/>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341904" y="835025"/>
            <a:ext cx="104775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9" name="Picture 29" descr="verizon-wireless-logo"/>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277949" y="3953031"/>
            <a:ext cx="1438275"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0" name="Picture 28" descr="logo_okin"/>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484949" y="1306513"/>
            <a:ext cx="11430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2" name="TextovéPole 24"/>
          <p:cNvSpPr txBox="1">
            <a:spLocks noChangeArrowheads="1"/>
          </p:cNvSpPr>
          <p:nvPr/>
        </p:nvSpPr>
        <p:spPr bwMode="auto">
          <a:xfrm>
            <a:off x="3114675" y="6275028"/>
            <a:ext cx="30003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0"/>
              </a:spcBef>
            </a:pPr>
            <a:r>
              <a:rPr lang="en-US" sz="2000" dirty="0">
                <a:latin typeface="Calibri" pitchFamily="34" charset="0"/>
              </a:rPr>
              <a:t>… </a:t>
            </a:r>
            <a:r>
              <a:rPr lang="en-US" sz="2000" dirty="0" smtClean="0">
                <a:latin typeface="Calibri" pitchFamily="34" charset="0"/>
              </a:rPr>
              <a:t>a</a:t>
            </a:r>
            <a:r>
              <a:rPr lang="cs-CZ" sz="2000" dirty="0" err="1" smtClean="0">
                <a:latin typeface="Calibri" pitchFamily="34" charset="0"/>
              </a:rPr>
              <a:t>nd</a:t>
            </a:r>
            <a:r>
              <a:rPr lang="cs-CZ" sz="2000" dirty="0" smtClean="0">
                <a:latin typeface="Calibri" pitchFamily="34" charset="0"/>
              </a:rPr>
              <a:t> many </a:t>
            </a:r>
            <a:r>
              <a:rPr lang="cs-CZ" sz="2000" dirty="0" err="1" smtClean="0">
                <a:latin typeface="Calibri" pitchFamily="34" charset="0"/>
              </a:rPr>
              <a:t>others</a:t>
            </a:r>
            <a:endParaRPr lang="en-US" sz="2000" dirty="0">
              <a:latin typeface="Calibri" pitchFamily="34" charset="0"/>
            </a:endParaRPr>
          </a:p>
        </p:txBody>
      </p:sp>
      <p:pic>
        <p:nvPicPr>
          <p:cNvPr id="26627" name="Picture 3" descr="C:\Users\novotnaan\Desktop\loga_IanDerson\Takenaka\TAK-SignboardLogo.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31156" y="4210474"/>
            <a:ext cx="2340000" cy="546814"/>
          </a:xfrm>
          <a:prstGeom prst="rect">
            <a:avLst/>
          </a:prstGeom>
          <a:noFill/>
          <a:extLst>
            <a:ext uri="{909E8E84-426E-40DD-AFC4-6F175D3DCCD1}">
              <a14:hiddenFill xmlns:a14="http://schemas.microsoft.com/office/drawing/2010/main">
                <a:solidFill>
                  <a:srgbClr val="FFFFFF"/>
                </a:solidFill>
              </a14:hiddenFill>
            </a:ext>
          </a:extLst>
        </p:spPr>
      </p:pic>
      <p:pic>
        <p:nvPicPr>
          <p:cNvPr id="26629" name="Picture 5" descr="C:\oer34 - dokumenty\Pobídky Investoři, Podnikatelé\Investoři\loga investorů a firem\Plakor\logo Plakor v krivkach.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00038" y="5749763"/>
            <a:ext cx="3600000" cy="155812"/>
          </a:xfrm>
          <a:prstGeom prst="rect">
            <a:avLst/>
          </a:prstGeom>
          <a:noFill/>
          <a:extLst>
            <a:ext uri="{909E8E84-426E-40DD-AFC4-6F175D3DCCD1}">
              <a14:hiddenFill xmlns:a14="http://schemas.microsoft.com/office/drawing/2010/main">
                <a:solidFill>
                  <a:srgbClr val="FFFFFF"/>
                </a:solidFill>
              </a14:hiddenFill>
            </a:ext>
          </a:extLst>
        </p:spPr>
      </p:pic>
      <p:pic>
        <p:nvPicPr>
          <p:cNvPr id="26630" name="Picture 6" descr="C:\oer34 - dokumenty\Pobídky Investoři, Podnikatelé\Investoři\loga investorů a firem\CTS\CTS logo_small.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489565" y="3480991"/>
            <a:ext cx="1257300" cy="476250"/>
          </a:xfrm>
          <a:prstGeom prst="rect">
            <a:avLst/>
          </a:prstGeom>
          <a:noFill/>
          <a:extLst>
            <a:ext uri="{909E8E84-426E-40DD-AFC4-6F175D3DCCD1}">
              <a14:hiddenFill xmlns:a14="http://schemas.microsoft.com/office/drawing/2010/main">
                <a:solidFill>
                  <a:srgbClr val="FFFFFF"/>
                </a:solidFill>
              </a14:hiddenFill>
            </a:ext>
          </a:extLst>
        </p:spPr>
      </p:pic>
      <p:pic>
        <p:nvPicPr>
          <p:cNvPr id="26631" name="Picture 7" descr="C:\oer34 - dokumenty\Pobídky Investoři, Podnikatelé\Investoři\loga investorů a firem\Ingeteam\logo červené-manual.jp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11159" y="3581300"/>
            <a:ext cx="1867668" cy="540000"/>
          </a:xfrm>
          <a:prstGeom prst="rect">
            <a:avLst/>
          </a:prstGeom>
          <a:noFill/>
          <a:extLst>
            <a:ext uri="{909E8E84-426E-40DD-AFC4-6F175D3DCCD1}">
              <a14:hiddenFill xmlns:a14="http://schemas.microsoft.com/office/drawing/2010/main">
                <a:solidFill>
                  <a:srgbClr val="FFFFFF"/>
                </a:solidFill>
              </a14:hiddenFill>
            </a:ext>
          </a:extLst>
        </p:spPr>
      </p:pic>
      <p:pic>
        <p:nvPicPr>
          <p:cNvPr id="26632" name="Picture 8" descr="C:\oer34 - dokumenty\Pobídky Investoři, Podnikatelé\Investoři\loga investorů a firem\SCHENKER\db_schenker_logo.jp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654175" y="4934805"/>
            <a:ext cx="1800000" cy="306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novotnaan\Desktop\barevné logo.jp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3141156" y="3857460"/>
            <a:ext cx="1260000" cy="93910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oer34 - dokumenty\Pobídky Investoři, Podnikatelé\Investoři\loga investorů a firem\MAHLE Behr\logo modré jednoduché.jp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971156" y="3153656"/>
            <a:ext cx="1800000" cy="42764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C:\oer34 - dokumenty\Pobídky Investoři, Podnikatelé\LOGA investorů a firem\ABB\ABB1_rgb300_100mm.pn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5455387" y="1379934"/>
            <a:ext cx="1080000" cy="42465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C:\Users\novotnaan\Desktop\MOŠNOV\HYUNDAI MOBIS\MOBIS_CI_Big.jpg"/>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2636784" y="2042226"/>
            <a:ext cx="2019672" cy="100983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C:\oer34 - dokumenty\Pobídky, Investoři, Podnikatelé\INVESTOŘI\CGI\CGI-Logo2012-color-jpg\logo_cgi_color_jpg.jpg"/>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0" y="4735742"/>
            <a:ext cx="1295376" cy="77224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oer34 - dokumenty\Pobídky Investoři, Podnikatelé\LOGA investorů a firem\Brembo\Brembo_logo.jpg"/>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561832" y="1977888"/>
            <a:ext cx="1778045" cy="434458"/>
          </a:xfrm>
          <a:prstGeom prst="rect">
            <a:avLst/>
          </a:prstGeom>
          <a:noFill/>
          <a:extLst>
            <a:ext uri="{909E8E84-426E-40DD-AFC4-6F175D3DCCD1}">
              <a14:hiddenFill xmlns:a14="http://schemas.microsoft.com/office/drawing/2010/main">
                <a:solidFill>
                  <a:srgbClr val="FFFFFF"/>
                </a:solidFill>
              </a14:hiddenFill>
            </a:ext>
          </a:extLst>
        </p:spPr>
      </p:pic>
      <p:sp>
        <p:nvSpPr>
          <p:cNvPr id="33" name="Text Box 25"/>
          <p:cNvSpPr txBox="1">
            <a:spLocks noChangeArrowheads="1"/>
          </p:cNvSpPr>
          <p:nvPr/>
        </p:nvSpPr>
        <p:spPr bwMode="auto">
          <a:xfrm>
            <a:off x="300038" y="168690"/>
            <a:ext cx="87487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cs-CZ" sz="3600" dirty="0" smtClean="0"/>
              <a:t>International </a:t>
            </a:r>
            <a:r>
              <a:rPr lang="cs-CZ" sz="3600" dirty="0" err="1" smtClean="0"/>
              <a:t>companies</a:t>
            </a:r>
            <a:r>
              <a:rPr lang="cs-CZ" sz="3600" dirty="0" smtClean="0"/>
              <a:t> in Ostrava</a:t>
            </a:r>
            <a:endParaRPr lang="cs-CZ" sz="3600" b="0" dirty="0">
              <a:solidFill>
                <a:schemeClr val="tx1"/>
              </a:solidFill>
            </a:endParaRPr>
          </a:p>
        </p:txBody>
      </p:sp>
    </p:spTree>
    <p:extLst>
      <p:ext uri="{BB962C8B-B14F-4D97-AF65-F5344CB8AC3E}">
        <p14:creationId xmlns:p14="http://schemas.microsoft.com/office/powerpoint/2010/main" val="3278440151"/>
      </p:ext>
    </p:extLst>
  </p:cSld>
  <p:clrMapOvr>
    <a:masterClrMapping/>
  </p:clrMapOvr>
  <p:transition spd="slow">
    <p:push dir="u"/>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ChangeArrowheads="1"/>
          </p:cNvSpPr>
          <p:nvPr/>
        </p:nvSpPr>
        <p:spPr bwMode="auto">
          <a:xfrm>
            <a:off x="358775" y="274638"/>
            <a:ext cx="84264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spcBef>
                <a:spcPct val="0"/>
              </a:spcBef>
            </a:pPr>
            <a:endParaRPr lang="cs-CZ" sz="4000" b="0">
              <a:solidFill>
                <a:schemeClr val="tx2"/>
              </a:solidFill>
              <a:latin typeface="Calibri" pitchFamily="34" charset="0"/>
            </a:endParaRPr>
          </a:p>
        </p:txBody>
      </p:sp>
      <p:sp>
        <p:nvSpPr>
          <p:cNvPr id="41988" name="Text Box 4"/>
          <p:cNvSpPr txBox="1">
            <a:spLocks noChangeArrowheads="1"/>
          </p:cNvSpPr>
          <p:nvPr/>
        </p:nvSpPr>
        <p:spPr bwMode="auto">
          <a:xfrm>
            <a:off x="411163" y="19827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342900" indent="-342900"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20000"/>
              </a:spcBef>
            </a:pPr>
            <a:endParaRPr lang="cs-CZ" sz="2000" b="0">
              <a:solidFill>
                <a:srgbClr val="003C69"/>
              </a:solidFill>
              <a:latin typeface="Calibri" pitchFamily="34" charset="0"/>
            </a:endParaRPr>
          </a:p>
        </p:txBody>
      </p:sp>
      <p:pic>
        <p:nvPicPr>
          <p:cNvPr id="41996" name="Picture 29" descr="KB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 y="1970088"/>
            <a:ext cx="104775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7" name="Picture 24" descr="logo_oberban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5143" y="3838576"/>
            <a:ext cx="2097087"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8" name="Picture 23" descr="RB_logo-solo_inspira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3687" y="868363"/>
            <a:ext cx="12573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9" name="Picture 21" descr="UNICREDITBAN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8426" y="4667384"/>
            <a:ext cx="2227262"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01" name="Rectangle 39"/>
          <p:cNvSpPr>
            <a:spLocks noChangeArrowheads="1"/>
          </p:cNvSpPr>
          <p:nvPr/>
        </p:nvSpPr>
        <p:spPr bwMode="auto">
          <a:xfrm>
            <a:off x="0" y="-25146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spcBef>
                <a:spcPct val="0"/>
              </a:spcBef>
            </a:pPr>
            <a:endParaRPr lang="cs-CZ" b="0">
              <a:solidFill>
                <a:schemeClr val="tx1"/>
              </a:solidFill>
              <a:latin typeface="Calibri" pitchFamily="34" charset="0"/>
            </a:endParaRPr>
          </a:p>
        </p:txBody>
      </p:sp>
      <p:sp>
        <p:nvSpPr>
          <p:cNvPr id="42002" name="Rectangle 40"/>
          <p:cNvSpPr>
            <a:spLocks noChangeArrowheads="1"/>
          </p:cNvSpPr>
          <p:nvPr/>
        </p:nvSpPr>
        <p:spPr bwMode="auto">
          <a:xfrm>
            <a:off x="0" y="-21336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spcBef>
                <a:spcPct val="0"/>
              </a:spcBef>
            </a:pPr>
            <a:endParaRPr lang="cs-CZ" b="0">
              <a:solidFill>
                <a:schemeClr val="tx1"/>
              </a:solidFill>
              <a:latin typeface="Calibri" pitchFamily="34" charset="0"/>
            </a:endParaRPr>
          </a:p>
        </p:txBody>
      </p:sp>
      <p:sp>
        <p:nvSpPr>
          <p:cNvPr id="42003" name="Rectangle 41"/>
          <p:cNvSpPr>
            <a:spLocks noChangeArrowheads="1"/>
          </p:cNvSpPr>
          <p:nvPr/>
        </p:nvSpPr>
        <p:spPr bwMode="auto">
          <a:xfrm>
            <a:off x="4572000" y="-11080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spcBef>
                <a:spcPct val="0"/>
              </a:spcBef>
            </a:pPr>
            <a:endParaRPr lang="cs-CZ" b="0">
              <a:solidFill>
                <a:schemeClr val="tx1"/>
              </a:solidFill>
              <a:latin typeface="Calibri" pitchFamily="34" charset="0"/>
            </a:endParaRPr>
          </a:p>
        </p:txBody>
      </p:sp>
      <p:sp>
        <p:nvSpPr>
          <p:cNvPr id="42004" name="Rectangle 42"/>
          <p:cNvSpPr>
            <a:spLocks noChangeArrowheads="1"/>
          </p:cNvSpPr>
          <p:nvPr/>
        </p:nvSpPr>
        <p:spPr bwMode="auto">
          <a:xfrm>
            <a:off x="0" y="-11795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spcBef>
                <a:spcPct val="0"/>
              </a:spcBef>
            </a:pPr>
            <a:endParaRPr lang="cs-CZ" b="0">
              <a:solidFill>
                <a:schemeClr val="tx1"/>
              </a:solidFill>
              <a:latin typeface="Calibri" pitchFamily="34" charset="0"/>
            </a:endParaRPr>
          </a:p>
        </p:txBody>
      </p:sp>
      <p:sp>
        <p:nvSpPr>
          <p:cNvPr id="42005" name="Rectangle 43"/>
          <p:cNvSpPr>
            <a:spLocks noChangeArrowheads="1"/>
          </p:cNvSpPr>
          <p:nvPr/>
        </p:nvSpPr>
        <p:spPr bwMode="auto">
          <a:xfrm>
            <a:off x="0" y="-857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spcBef>
                <a:spcPct val="0"/>
              </a:spcBef>
            </a:pPr>
            <a:endParaRPr lang="cs-CZ" b="0">
              <a:solidFill>
                <a:schemeClr val="tx1"/>
              </a:solidFill>
              <a:latin typeface="Calibri" pitchFamily="34" charset="0"/>
            </a:endParaRPr>
          </a:p>
        </p:txBody>
      </p:sp>
      <p:sp>
        <p:nvSpPr>
          <p:cNvPr id="42006" name="Rectangle 44"/>
          <p:cNvSpPr>
            <a:spLocks noChangeArrowheads="1"/>
          </p:cNvSpPr>
          <p:nvPr/>
        </p:nvSpPr>
        <p:spPr bwMode="auto">
          <a:xfrm>
            <a:off x="0" y="6000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spcBef>
                <a:spcPct val="0"/>
              </a:spcBef>
            </a:pPr>
            <a:endParaRPr lang="cs-CZ" b="0">
              <a:solidFill>
                <a:schemeClr val="tx1"/>
              </a:solidFill>
              <a:latin typeface="Calibri" pitchFamily="34" charset="0"/>
            </a:endParaRPr>
          </a:p>
        </p:txBody>
      </p:sp>
      <p:sp>
        <p:nvSpPr>
          <p:cNvPr id="42007" name="Rectangle 45"/>
          <p:cNvSpPr>
            <a:spLocks noChangeArrowheads="1"/>
          </p:cNvSpPr>
          <p:nvPr/>
        </p:nvSpPr>
        <p:spPr bwMode="auto">
          <a:xfrm>
            <a:off x="0" y="13414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spcBef>
                <a:spcPct val="0"/>
              </a:spcBef>
            </a:pPr>
            <a:endParaRPr lang="cs-CZ" b="0">
              <a:solidFill>
                <a:schemeClr val="tx1"/>
              </a:solidFill>
              <a:latin typeface="Calibri" pitchFamily="34" charset="0"/>
            </a:endParaRPr>
          </a:p>
        </p:txBody>
      </p:sp>
      <p:sp>
        <p:nvSpPr>
          <p:cNvPr id="42008" name="Rectangle 46"/>
          <p:cNvSpPr>
            <a:spLocks noChangeArrowheads="1"/>
          </p:cNvSpPr>
          <p:nvPr/>
        </p:nvSpPr>
        <p:spPr bwMode="auto">
          <a:xfrm>
            <a:off x="0" y="17621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spcBef>
                <a:spcPct val="0"/>
              </a:spcBef>
            </a:pPr>
            <a:endParaRPr lang="cs-CZ" b="0">
              <a:solidFill>
                <a:schemeClr val="tx1"/>
              </a:solidFill>
              <a:latin typeface="Calibri" pitchFamily="34" charset="0"/>
            </a:endParaRPr>
          </a:p>
        </p:txBody>
      </p:sp>
      <p:sp>
        <p:nvSpPr>
          <p:cNvPr id="42009" name="Rectangle 48"/>
          <p:cNvSpPr>
            <a:spLocks noChangeArrowheads="1"/>
          </p:cNvSpPr>
          <p:nvPr/>
        </p:nvSpPr>
        <p:spPr bwMode="auto">
          <a:xfrm>
            <a:off x="539750" y="20939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spcBef>
                <a:spcPct val="0"/>
              </a:spcBef>
            </a:pPr>
            <a:endParaRPr lang="cs-CZ" b="0">
              <a:solidFill>
                <a:schemeClr val="tx1"/>
              </a:solidFill>
              <a:latin typeface="Calibri" pitchFamily="34" charset="0"/>
            </a:endParaRPr>
          </a:p>
        </p:txBody>
      </p:sp>
      <p:sp>
        <p:nvSpPr>
          <p:cNvPr id="42010" name="Rectangle 49"/>
          <p:cNvSpPr>
            <a:spLocks noChangeArrowheads="1"/>
          </p:cNvSpPr>
          <p:nvPr/>
        </p:nvSpPr>
        <p:spPr bwMode="auto">
          <a:xfrm>
            <a:off x="0" y="32670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spcBef>
                <a:spcPct val="0"/>
              </a:spcBef>
            </a:pPr>
            <a:endParaRPr lang="cs-CZ" b="0">
              <a:solidFill>
                <a:schemeClr val="tx1"/>
              </a:solidFill>
              <a:latin typeface="Calibri" pitchFamily="34" charset="0"/>
            </a:endParaRPr>
          </a:p>
        </p:txBody>
      </p:sp>
      <p:sp>
        <p:nvSpPr>
          <p:cNvPr id="42011" name="Rectangle 50"/>
          <p:cNvSpPr>
            <a:spLocks noChangeArrowheads="1"/>
          </p:cNvSpPr>
          <p:nvPr/>
        </p:nvSpPr>
        <p:spPr bwMode="auto">
          <a:xfrm>
            <a:off x="0" y="44100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spcBef>
                <a:spcPct val="0"/>
              </a:spcBef>
            </a:pPr>
            <a:endParaRPr lang="cs-CZ" b="0">
              <a:solidFill>
                <a:schemeClr val="tx1"/>
              </a:solidFill>
              <a:latin typeface="Calibri" pitchFamily="34" charset="0"/>
            </a:endParaRPr>
          </a:p>
        </p:txBody>
      </p:sp>
      <p:sp>
        <p:nvSpPr>
          <p:cNvPr id="42012" name="Rectangle 51"/>
          <p:cNvSpPr>
            <a:spLocks noChangeArrowheads="1"/>
          </p:cNvSpPr>
          <p:nvPr/>
        </p:nvSpPr>
        <p:spPr bwMode="auto">
          <a:xfrm>
            <a:off x="-468313" y="5229225"/>
            <a:ext cx="9144001"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spcBef>
                <a:spcPct val="0"/>
              </a:spcBef>
            </a:pPr>
            <a:endParaRPr lang="cs-CZ" b="0">
              <a:solidFill>
                <a:schemeClr val="tx1"/>
              </a:solidFill>
              <a:latin typeface="Calibri" pitchFamily="34" charset="0"/>
            </a:endParaRPr>
          </a:p>
        </p:txBody>
      </p:sp>
      <p:sp>
        <p:nvSpPr>
          <p:cNvPr id="42013" name="Rectangle 52"/>
          <p:cNvSpPr>
            <a:spLocks noChangeArrowheads="1"/>
          </p:cNvSpPr>
          <p:nvPr/>
        </p:nvSpPr>
        <p:spPr bwMode="auto">
          <a:xfrm>
            <a:off x="0" y="59150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spcBef>
                <a:spcPct val="0"/>
              </a:spcBef>
            </a:pPr>
            <a:endParaRPr lang="cs-CZ" b="0">
              <a:solidFill>
                <a:schemeClr val="tx1"/>
              </a:solidFill>
              <a:latin typeface="Calibri" pitchFamily="34" charset="0"/>
            </a:endParaRPr>
          </a:p>
        </p:txBody>
      </p:sp>
      <p:sp>
        <p:nvSpPr>
          <p:cNvPr id="42014" name="Rectangle 53"/>
          <p:cNvSpPr>
            <a:spLocks noChangeArrowheads="1"/>
          </p:cNvSpPr>
          <p:nvPr/>
        </p:nvSpPr>
        <p:spPr bwMode="auto">
          <a:xfrm>
            <a:off x="0" y="64770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spcBef>
                <a:spcPct val="0"/>
              </a:spcBef>
            </a:pPr>
            <a:endParaRPr lang="cs-CZ" b="0">
              <a:solidFill>
                <a:schemeClr val="tx1"/>
              </a:solidFill>
              <a:latin typeface="Calibri" pitchFamily="34" charset="0"/>
            </a:endParaRPr>
          </a:p>
        </p:txBody>
      </p:sp>
      <p:sp>
        <p:nvSpPr>
          <p:cNvPr id="42015" name="Rectangle 54"/>
          <p:cNvSpPr>
            <a:spLocks noChangeArrowheads="1"/>
          </p:cNvSpPr>
          <p:nvPr/>
        </p:nvSpPr>
        <p:spPr bwMode="auto">
          <a:xfrm>
            <a:off x="0" y="68389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spcBef>
                <a:spcPct val="0"/>
              </a:spcBef>
            </a:pPr>
            <a:endParaRPr lang="cs-CZ" b="0">
              <a:solidFill>
                <a:schemeClr val="tx1"/>
              </a:solidFill>
              <a:latin typeface="Calibri" pitchFamily="34" charset="0"/>
            </a:endParaRPr>
          </a:p>
        </p:txBody>
      </p:sp>
      <p:sp>
        <p:nvSpPr>
          <p:cNvPr id="42016" name="Rectangle 55"/>
          <p:cNvSpPr>
            <a:spLocks noChangeArrowheads="1"/>
          </p:cNvSpPr>
          <p:nvPr/>
        </p:nvSpPr>
        <p:spPr bwMode="auto">
          <a:xfrm>
            <a:off x="0" y="75628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spcBef>
                <a:spcPct val="0"/>
              </a:spcBef>
            </a:pPr>
            <a:endParaRPr lang="cs-CZ" b="0">
              <a:solidFill>
                <a:schemeClr val="tx1"/>
              </a:solidFill>
              <a:latin typeface="Calibri" pitchFamily="34" charset="0"/>
            </a:endParaRPr>
          </a:p>
        </p:txBody>
      </p:sp>
      <p:sp>
        <p:nvSpPr>
          <p:cNvPr id="42017" name="Rectangle 56"/>
          <p:cNvSpPr>
            <a:spLocks noChangeArrowheads="1"/>
          </p:cNvSpPr>
          <p:nvPr/>
        </p:nvSpPr>
        <p:spPr bwMode="auto">
          <a:xfrm>
            <a:off x="0" y="8515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spcBef>
                <a:spcPct val="0"/>
              </a:spcBef>
            </a:pPr>
            <a:endParaRPr lang="cs-CZ" b="0">
              <a:solidFill>
                <a:schemeClr val="tx1"/>
              </a:solidFill>
              <a:latin typeface="Calibri" pitchFamily="34" charset="0"/>
            </a:endParaRPr>
          </a:p>
        </p:txBody>
      </p:sp>
      <p:sp>
        <p:nvSpPr>
          <p:cNvPr id="42018" name="Rectangle 57"/>
          <p:cNvSpPr>
            <a:spLocks noChangeArrowheads="1"/>
          </p:cNvSpPr>
          <p:nvPr/>
        </p:nvSpPr>
        <p:spPr bwMode="auto">
          <a:xfrm>
            <a:off x="0" y="89249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spcBef>
                <a:spcPct val="0"/>
              </a:spcBef>
            </a:pPr>
            <a:endParaRPr lang="cs-CZ" b="0">
              <a:solidFill>
                <a:schemeClr val="tx1"/>
              </a:solidFill>
              <a:latin typeface="Calibri" pitchFamily="34" charset="0"/>
            </a:endParaRPr>
          </a:p>
        </p:txBody>
      </p:sp>
      <p:sp>
        <p:nvSpPr>
          <p:cNvPr id="41" name="Text Box 5"/>
          <p:cNvSpPr txBox="1">
            <a:spLocks noChangeArrowheads="1"/>
          </p:cNvSpPr>
          <p:nvPr/>
        </p:nvSpPr>
        <p:spPr bwMode="auto">
          <a:xfrm>
            <a:off x="179512" y="6367603"/>
            <a:ext cx="223224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0"/>
              </a:spcBef>
            </a:pPr>
            <a:r>
              <a:rPr lang="cs-CZ" sz="1400" dirty="0"/>
              <a:t>www.ostrava.cz</a:t>
            </a:r>
          </a:p>
        </p:txBody>
      </p:sp>
      <p:pic>
        <p:nvPicPr>
          <p:cNvPr id="42" name="Picture 2" descr="Ostrava_l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32240" y="6390599"/>
            <a:ext cx="2160000" cy="26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C:\Users\novotnaan\Desktop\loga_IanDerson\Home Credit\home_credit_logo_640px.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08938" y="1321063"/>
            <a:ext cx="1440000" cy="86175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novotnaan\Desktop\loga_IanDerson\ING Bank\ing_logo\ING_RGB.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72200" y="1104900"/>
            <a:ext cx="1905000" cy="4730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novotnaan\Desktop\loga_IanDerson\mBank (dříve BRE Bank)\mBank logo osobni bankovnictvi.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64740" y="2539564"/>
            <a:ext cx="1800000" cy="81017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oer34 - dokumenty\Pobídky Investoři, Podnikatelé\Investoři\loga investorů a firem\CITIBANK\citibank_2Pantone_Blue_special.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485391" y="4956876"/>
            <a:ext cx="1800000" cy="82016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oer34 - dokumenty\Pobídky Investoři, Podnikatelé\Investoři\loga investorů a firem\Commerzbank\CB_barevne s prechodem_61-120mm.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103687" y="1961357"/>
            <a:ext cx="2520000" cy="33666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oer34 - dokumenty\Pobídky Investoři, Podnikatelé\Investoři\loga investorů a firem\Korea Exchange Bank\KoreaExchBank.gif"/>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229200" y="2539564"/>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oer34 - dokumenty\Pobídky Investoři, Podnikatelé\Investoři\loga investorů a firem\LBBW bank\lbbw_barevne_logo_na_bile_pozadi.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55776" y="4819139"/>
            <a:ext cx="1800000" cy="733159"/>
          </a:xfrm>
          <a:prstGeom prst="rect">
            <a:avLst/>
          </a:prstGeom>
          <a:noFill/>
          <a:extLst>
            <a:ext uri="{909E8E84-426E-40DD-AFC4-6F175D3DCCD1}">
              <a14:hiddenFill xmlns:a14="http://schemas.microsoft.com/office/drawing/2010/main">
                <a:solidFill>
                  <a:srgbClr val="FFFFFF"/>
                </a:solidFill>
              </a14:hiddenFill>
            </a:ext>
          </a:extLst>
        </p:spPr>
      </p:pic>
      <p:sp>
        <p:nvSpPr>
          <p:cNvPr id="40" name="Text Box 42"/>
          <p:cNvSpPr txBox="1">
            <a:spLocks noChangeArrowheads="1"/>
          </p:cNvSpPr>
          <p:nvPr/>
        </p:nvSpPr>
        <p:spPr bwMode="auto">
          <a:xfrm>
            <a:off x="395288" y="260350"/>
            <a:ext cx="8748712"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cs-CZ" sz="3200" dirty="0" err="1"/>
              <a:t>Banks</a:t>
            </a:r>
            <a:r>
              <a:rPr lang="cs-CZ" sz="3200" dirty="0"/>
              <a:t> in Ostrava and </a:t>
            </a:r>
            <a:r>
              <a:rPr lang="cs-CZ" sz="3200" dirty="0" err="1"/>
              <a:t>surroundings</a:t>
            </a:r>
            <a:endParaRPr lang="cs-CZ" sz="3200" dirty="0"/>
          </a:p>
        </p:txBody>
      </p:sp>
      <p:pic>
        <p:nvPicPr>
          <p:cNvPr id="43" name="Picture 2" descr="C:\oer34 - dokumenty\Pobídky Investoři, Podnikatelé\Investoři\loga investorů a firem\Komerční banka\KB+claim RGB.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81178" y="3694639"/>
            <a:ext cx="1440000" cy="78476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novotnaan\Desktop\loga_IanDerson\ERSTE Group Immorent\Immorent_AT_Sponsoring_Coop_etc.tif"/>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80138" y="5001868"/>
            <a:ext cx="18288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3" descr="image00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122073" y="2942196"/>
            <a:ext cx="2962275"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descr="image00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285391" y="3682564"/>
            <a:ext cx="2535048" cy="600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image010"/>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799555" y="5916268"/>
            <a:ext cx="23526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image01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42888" y="1104900"/>
            <a:ext cx="70485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7028997"/>
      </p:ext>
    </p:extLst>
  </p:cSld>
  <p:clrMapOvr>
    <a:masterClrMapping/>
  </p:clrMapOvr>
  <p:transition spd="slow">
    <p:push dir="u"/>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68760"/>
            <a:ext cx="9239250" cy="339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ovéPole 24"/>
          <p:cNvSpPr txBox="1">
            <a:spLocks noChangeArrowheads="1"/>
          </p:cNvSpPr>
          <p:nvPr/>
        </p:nvSpPr>
        <p:spPr bwMode="auto">
          <a:xfrm>
            <a:off x="181707" y="5370889"/>
            <a:ext cx="8875836"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0"/>
              </a:spcBef>
            </a:pPr>
            <a:r>
              <a:rPr lang="cs-CZ" sz="2300" dirty="0" smtClean="0">
                <a:latin typeface="Calibri" pitchFamily="34" charset="0"/>
              </a:rPr>
              <a:t>THINK SMARTER. THINK BIGGER. THINK DIFFERENT. THINK OSTRAVA.</a:t>
            </a:r>
            <a:endParaRPr lang="en-US" sz="2300" dirty="0">
              <a:latin typeface="Calibri" pitchFamily="34" charset="0"/>
            </a:endParaRPr>
          </a:p>
        </p:txBody>
      </p:sp>
    </p:spTree>
    <p:extLst>
      <p:ext uri="{BB962C8B-B14F-4D97-AF65-F5344CB8AC3E}">
        <p14:creationId xmlns:p14="http://schemas.microsoft.com/office/powerpoint/2010/main" val="2048302857"/>
      </p:ext>
    </p:extLst>
  </p:cSld>
  <p:clrMapOvr>
    <a:masterClrMapping/>
  </p:clrMapOvr>
  <p:transition spd="slow">
    <p:push dir="u"/>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68760"/>
            <a:ext cx="9239250" cy="339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descr="Ostrava_l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31153" y="6406594"/>
            <a:ext cx="2160000" cy="26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1612519"/>
      </p:ext>
    </p:extLst>
  </p:cSld>
  <p:clrMapOvr>
    <a:masterClrMapping/>
  </p:clrMapOvr>
  <p:transition spd="slow">
    <p:push dir="u"/>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268760"/>
            <a:ext cx="9220200" cy="339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5"/>
          <p:cNvSpPr txBox="1">
            <a:spLocks noChangeArrowheads="1"/>
          </p:cNvSpPr>
          <p:nvPr/>
        </p:nvSpPr>
        <p:spPr bwMode="auto">
          <a:xfrm>
            <a:off x="210708" y="6383598"/>
            <a:ext cx="32091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0"/>
              </a:spcBef>
            </a:pPr>
            <a:r>
              <a:rPr lang="cs-CZ" sz="1400" dirty="0" smtClean="0"/>
              <a:t>www.conventionostrava.cz</a:t>
            </a:r>
            <a:endParaRPr lang="cs-CZ" sz="1400" dirty="0"/>
          </a:p>
        </p:txBody>
      </p:sp>
      <p:pic>
        <p:nvPicPr>
          <p:cNvPr id="8" name="Picture 3" descr="Ostrava_l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31153" y="6406594"/>
            <a:ext cx="2160000" cy="26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9522363"/>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ChangeArrowheads="1"/>
          </p:cNvSpPr>
          <p:nvPr/>
        </p:nvSpPr>
        <p:spPr bwMode="auto">
          <a:xfrm>
            <a:off x="358775" y="274638"/>
            <a:ext cx="84264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spcBef>
                <a:spcPct val="0"/>
              </a:spcBef>
            </a:pPr>
            <a:endParaRPr lang="cs-CZ" sz="4000" b="0">
              <a:solidFill>
                <a:schemeClr val="tx2"/>
              </a:solidFill>
            </a:endParaRPr>
          </a:p>
        </p:txBody>
      </p:sp>
      <p:sp>
        <p:nvSpPr>
          <p:cNvPr id="7172" name="Text Box 5"/>
          <p:cNvSpPr txBox="1">
            <a:spLocks noChangeArrowheads="1"/>
          </p:cNvSpPr>
          <p:nvPr/>
        </p:nvSpPr>
        <p:spPr bwMode="auto">
          <a:xfrm>
            <a:off x="411163" y="19827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20000"/>
              </a:spcBef>
            </a:pPr>
            <a:endParaRPr lang="cs-CZ" sz="2000" b="0">
              <a:solidFill>
                <a:srgbClr val="003C69"/>
              </a:solidFill>
            </a:endParaRPr>
          </a:p>
        </p:txBody>
      </p:sp>
      <p:sp>
        <p:nvSpPr>
          <p:cNvPr id="7173" name="Text Box 6"/>
          <p:cNvSpPr txBox="1">
            <a:spLocks noChangeArrowheads="1"/>
          </p:cNvSpPr>
          <p:nvPr/>
        </p:nvSpPr>
        <p:spPr bwMode="auto">
          <a:xfrm>
            <a:off x="395288" y="260350"/>
            <a:ext cx="611981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cs-CZ" sz="3600" dirty="0" err="1"/>
              <a:t>History</a:t>
            </a:r>
            <a:endParaRPr lang="cs-CZ" sz="3600" b="0" dirty="0">
              <a:solidFill>
                <a:schemeClr val="tx2"/>
              </a:solidFill>
            </a:endParaRPr>
          </a:p>
        </p:txBody>
      </p:sp>
      <p:cxnSp>
        <p:nvCxnSpPr>
          <p:cNvPr id="3" name="Přímá spojnice 2"/>
          <p:cNvCxnSpPr/>
          <p:nvPr/>
        </p:nvCxnSpPr>
        <p:spPr bwMode="auto">
          <a:xfrm>
            <a:off x="210708" y="980728"/>
            <a:ext cx="200455" cy="2808312"/>
          </a:xfrm>
          <a:prstGeom prst="lin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026" name="Picture 2" descr="OBR.: Středověký písař">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656" t="3873" r="34926" b="29999"/>
          <a:stretch/>
        </p:blipFill>
        <p:spPr bwMode="auto">
          <a:xfrm>
            <a:off x="498294" y="1085729"/>
            <a:ext cx="1856628" cy="166629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028" name="Picture 4" descr="Důlní technik a báňský záchranář Vladimír Filippi tvrdí, že má Důl Paskov obří zásoby uhlí."/>
          <p:cNvPicPr>
            <a:picLocks noChangeAspect="1" noChangeArrowheads="1"/>
          </p:cNvPicPr>
          <p:nvPr/>
        </p:nvPicPr>
        <p:blipFill rotWithShape="1">
          <a:blip r:embed="rId5">
            <a:extLst>
              <a:ext uri="{28A0092B-C50C-407E-A947-70E740481C1C}">
                <a14:useLocalDpi xmlns:a14="http://schemas.microsoft.com/office/drawing/2010/main" val="0"/>
              </a:ext>
            </a:extLst>
          </a:blip>
          <a:srcRect l="55536" t="29269" r="8709" b="10823"/>
          <a:stretch/>
        </p:blipFill>
        <p:spPr bwMode="auto">
          <a:xfrm>
            <a:off x="2699792" y="1104126"/>
            <a:ext cx="1859012" cy="164789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032" name="Picture 8" descr="http://img.mf.cz/319/563/3-VysokePece1.jpg">
            <a:hlinkClick r:id="rId6"/>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7028" t="24513" r="21210"/>
          <a:stretch/>
        </p:blipFill>
        <p:spPr bwMode="auto">
          <a:xfrm>
            <a:off x="4932040" y="1104126"/>
            <a:ext cx="1816067" cy="1669263"/>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bwMode="auto">
          <a:xfrm>
            <a:off x="395288" y="2756782"/>
            <a:ext cx="1959634" cy="1615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r>
              <a:rPr lang="cs-CZ" b="0" dirty="0"/>
              <a:t>1267 </a:t>
            </a:r>
            <a:r>
              <a:rPr lang="cs-CZ" b="0" dirty="0" smtClean="0">
                <a:solidFill>
                  <a:srgbClr val="003C69"/>
                </a:solidFill>
              </a:rPr>
              <a:t>                                      </a:t>
            </a:r>
            <a:r>
              <a:rPr lang="cs-CZ" b="0" dirty="0" err="1" smtClean="0">
                <a:solidFill>
                  <a:srgbClr val="003C69"/>
                </a:solidFill>
              </a:rPr>
              <a:t>The</a:t>
            </a:r>
            <a:r>
              <a:rPr lang="cs-CZ" b="0" dirty="0" smtClean="0">
                <a:solidFill>
                  <a:srgbClr val="003C69"/>
                </a:solidFill>
              </a:rPr>
              <a:t> </a:t>
            </a:r>
            <a:r>
              <a:rPr lang="cs-CZ" b="0" dirty="0" err="1">
                <a:solidFill>
                  <a:srgbClr val="003C69"/>
                </a:solidFill>
              </a:rPr>
              <a:t>first</a:t>
            </a:r>
            <a:r>
              <a:rPr lang="cs-CZ" b="0" dirty="0">
                <a:solidFill>
                  <a:srgbClr val="003C69"/>
                </a:solidFill>
              </a:rPr>
              <a:t> </a:t>
            </a:r>
            <a:r>
              <a:rPr lang="cs-CZ" b="0" dirty="0" err="1">
                <a:solidFill>
                  <a:srgbClr val="003C69"/>
                </a:solidFill>
              </a:rPr>
              <a:t>written</a:t>
            </a:r>
            <a:r>
              <a:rPr lang="cs-CZ" b="0" dirty="0">
                <a:solidFill>
                  <a:srgbClr val="003C69"/>
                </a:solidFill>
              </a:rPr>
              <a:t> </a:t>
            </a:r>
            <a:r>
              <a:rPr lang="cs-CZ" b="0" dirty="0" err="1">
                <a:solidFill>
                  <a:srgbClr val="003C69"/>
                </a:solidFill>
              </a:rPr>
              <a:t>documentation</a:t>
            </a:r>
            <a:r>
              <a:rPr lang="cs-CZ" b="0" dirty="0">
                <a:solidFill>
                  <a:srgbClr val="003C69"/>
                </a:solidFill>
              </a:rPr>
              <a:t> </a:t>
            </a:r>
            <a:r>
              <a:rPr lang="cs-CZ" b="0" dirty="0" err="1">
                <a:solidFill>
                  <a:srgbClr val="003C69"/>
                </a:solidFill>
              </a:rPr>
              <a:t>about</a:t>
            </a:r>
            <a:r>
              <a:rPr lang="cs-CZ" b="0" dirty="0">
                <a:solidFill>
                  <a:srgbClr val="003C69"/>
                </a:solidFill>
              </a:rPr>
              <a:t> </a:t>
            </a:r>
            <a:r>
              <a:rPr lang="cs-CZ" b="0" dirty="0" smtClean="0">
                <a:solidFill>
                  <a:srgbClr val="003C69"/>
                </a:solidFill>
              </a:rPr>
              <a:t>Ostrava</a:t>
            </a:r>
            <a:endParaRPr lang="cs-CZ" b="0" dirty="0">
              <a:solidFill>
                <a:srgbClr val="003C69"/>
              </a:solidFill>
            </a:endParaRPr>
          </a:p>
          <a:p>
            <a:endParaRPr lang="cs-CZ" b="1" dirty="0" smtClean="0">
              <a:solidFill>
                <a:srgbClr val="00ADD0"/>
              </a:solidFill>
            </a:endParaRPr>
          </a:p>
        </p:txBody>
      </p:sp>
      <p:sp>
        <p:nvSpPr>
          <p:cNvPr id="17" name="TextovéPole 16"/>
          <p:cNvSpPr txBox="1"/>
          <p:nvPr/>
        </p:nvSpPr>
        <p:spPr bwMode="auto">
          <a:xfrm>
            <a:off x="2699792" y="2760310"/>
            <a:ext cx="1859012" cy="1892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spcBef>
                <a:spcPct val="60000"/>
              </a:spcBef>
              <a:buClr>
                <a:srgbClr val="00ADD0"/>
              </a:buClr>
            </a:pPr>
            <a:r>
              <a:rPr lang="cs-CZ" b="0" dirty="0" smtClean="0"/>
              <a:t>1763</a:t>
            </a:r>
            <a:r>
              <a:rPr lang="cs-CZ" b="0" dirty="0" smtClean="0">
                <a:solidFill>
                  <a:srgbClr val="003C69"/>
                </a:solidFill>
              </a:rPr>
              <a:t>                                  </a:t>
            </a:r>
            <a:r>
              <a:rPr lang="cs-CZ" b="0" dirty="0" err="1" smtClean="0">
                <a:solidFill>
                  <a:srgbClr val="003C69"/>
                </a:solidFill>
              </a:rPr>
              <a:t>The</a:t>
            </a:r>
            <a:r>
              <a:rPr lang="cs-CZ" b="0" dirty="0" smtClean="0">
                <a:solidFill>
                  <a:srgbClr val="003C69"/>
                </a:solidFill>
              </a:rPr>
              <a:t> </a:t>
            </a:r>
            <a:r>
              <a:rPr lang="cs-CZ" b="0" dirty="0" err="1">
                <a:solidFill>
                  <a:srgbClr val="003C69"/>
                </a:solidFill>
              </a:rPr>
              <a:t>discovery</a:t>
            </a:r>
            <a:r>
              <a:rPr lang="cs-CZ" b="0" dirty="0">
                <a:solidFill>
                  <a:srgbClr val="003C69"/>
                </a:solidFill>
              </a:rPr>
              <a:t> </a:t>
            </a:r>
            <a:r>
              <a:rPr lang="cs-CZ" b="0" dirty="0" err="1">
                <a:solidFill>
                  <a:srgbClr val="003C69"/>
                </a:solidFill>
              </a:rPr>
              <a:t>of</a:t>
            </a:r>
            <a:r>
              <a:rPr lang="cs-CZ" b="0" dirty="0">
                <a:solidFill>
                  <a:srgbClr val="003C69"/>
                </a:solidFill>
              </a:rPr>
              <a:t> </a:t>
            </a:r>
            <a:r>
              <a:rPr lang="cs-CZ" b="0" dirty="0" err="1">
                <a:solidFill>
                  <a:srgbClr val="003C69"/>
                </a:solidFill>
              </a:rPr>
              <a:t>coal</a:t>
            </a:r>
            <a:r>
              <a:rPr lang="cs-CZ" b="0" dirty="0">
                <a:solidFill>
                  <a:srgbClr val="003C69"/>
                </a:solidFill>
              </a:rPr>
              <a:t>, </a:t>
            </a:r>
            <a:r>
              <a:rPr lang="cs-CZ" b="0" dirty="0" err="1">
                <a:solidFill>
                  <a:srgbClr val="003C69"/>
                </a:solidFill>
              </a:rPr>
              <a:t>resuscitating</a:t>
            </a:r>
            <a:r>
              <a:rPr lang="cs-CZ" b="0" dirty="0">
                <a:solidFill>
                  <a:srgbClr val="003C69"/>
                </a:solidFill>
              </a:rPr>
              <a:t> </a:t>
            </a:r>
            <a:r>
              <a:rPr lang="cs-CZ" b="0" dirty="0" err="1">
                <a:solidFill>
                  <a:srgbClr val="003C69"/>
                </a:solidFill>
              </a:rPr>
              <a:t>the</a:t>
            </a:r>
            <a:r>
              <a:rPr lang="cs-CZ" b="0" dirty="0">
                <a:solidFill>
                  <a:srgbClr val="003C69"/>
                </a:solidFill>
              </a:rPr>
              <a:t> </a:t>
            </a:r>
            <a:r>
              <a:rPr lang="cs-CZ" b="0" dirty="0" err="1">
                <a:solidFill>
                  <a:srgbClr val="003C69"/>
                </a:solidFill>
              </a:rPr>
              <a:t>economic</a:t>
            </a:r>
            <a:r>
              <a:rPr lang="cs-CZ" b="0" dirty="0">
                <a:solidFill>
                  <a:srgbClr val="003C69"/>
                </a:solidFill>
              </a:rPr>
              <a:t> </a:t>
            </a:r>
            <a:r>
              <a:rPr lang="cs-CZ" b="0" dirty="0" err="1">
                <a:solidFill>
                  <a:srgbClr val="003C69"/>
                </a:solidFill>
              </a:rPr>
              <a:t>life</a:t>
            </a:r>
            <a:endParaRPr lang="cs-CZ" b="0" dirty="0">
              <a:solidFill>
                <a:srgbClr val="003C69"/>
              </a:solidFill>
            </a:endParaRPr>
          </a:p>
          <a:p>
            <a:endParaRPr lang="cs-CZ" b="1" dirty="0" smtClean="0">
              <a:solidFill>
                <a:srgbClr val="00ADD0"/>
              </a:solidFill>
            </a:endParaRPr>
          </a:p>
        </p:txBody>
      </p:sp>
      <p:sp>
        <p:nvSpPr>
          <p:cNvPr id="18" name="TextovéPole 17"/>
          <p:cNvSpPr txBox="1"/>
          <p:nvPr/>
        </p:nvSpPr>
        <p:spPr bwMode="auto">
          <a:xfrm>
            <a:off x="4932040" y="2783765"/>
            <a:ext cx="1816067"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spcBef>
                <a:spcPct val="60000"/>
              </a:spcBef>
              <a:buClr>
                <a:srgbClr val="00ADD0"/>
              </a:buClr>
            </a:pPr>
            <a:r>
              <a:rPr lang="cs-CZ" b="0" dirty="0"/>
              <a:t>1828</a:t>
            </a:r>
            <a:r>
              <a:rPr lang="cs-CZ" b="0" dirty="0">
                <a:solidFill>
                  <a:srgbClr val="003C69"/>
                </a:solidFill>
              </a:rPr>
              <a:t> </a:t>
            </a:r>
            <a:r>
              <a:rPr lang="cs-CZ" b="0" dirty="0" smtClean="0">
                <a:solidFill>
                  <a:srgbClr val="003C69"/>
                </a:solidFill>
              </a:rPr>
              <a:t>                   Establishment </a:t>
            </a:r>
            <a:r>
              <a:rPr lang="cs-CZ" b="0" dirty="0" err="1">
                <a:solidFill>
                  <a:srgbClr val="003C69"/>
                </a:solidFill>
              </a:rPr>
              <a:t>of</a:t>
            </a:r>
            <a:r>
              <a:rPr lang="cs-CZ" b="0" dirty="0">
                <a:solidFill>
                  <a:srgbClr val="003C69"/>
                </a:solidFill>
              </a:rPr>
              <a:t> </a:t>
            </a:r>
            <a:r>
              <a:rPr lang="cs-CZ" b="0" dirty="0" err="1">
                <a:solidFill>
                  <a:srgbClr val="003C69"/>
                </a:solidFill>
              </a:rPr>
              <a:t>an</a:t>
            </a:r>
            <a:r>
              <a:rPr lang="cs-CZ" b="0" dirty="0">
                <a:solidFill>
                  <a:srgbClr val="003C69"/>
                </a:solidFill>
              </a:rPr>
              <a:t> </a:t>
            </a:r>
            <a:r>
              <a:rPr lang="cs-CZ" b="0" dirty="0" err="1">
                <a:solidFill>
                  <a:srgbClr val="003C69"/>
                </a:solidFill>
              </a:rPr>
              <a:t>ironworks</a:t>
            </a:r>
            <a:endParaRPr lang="cs-CZ" b="0" dirty="0">
              <a:solidFill>
                <a:srgbClr val="003C69"/>
              </a:solidFill>
            </a:endParaRPr>
          </a:p>
        </p:txBody>
      </p:sp>
      <p:sp>
        <p:nvSpPr>
          <p:cNvPr id="19" name="TextovéPole 18"/>
          <p:cNvSpPr txBox="1"/>
          <p:nvPr/>
        </p:nvSpPr>
        <p:spPr bwMode="auto">
          <a:xfrm>
            <a:off x="7020272" y="2752019"/>
            <a:ext cx="177088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spcBef>
                <a:spcPct val="60000"/>
              </a:spcBef>
              <a:buClr>
                <a:srgbClr val="00ADD0"/>
              </a:buClr>
            </a:pPr>
            <a:r>
              <a:rPr lang="cs-CZ" b="0" dirty="0"/>
              <a:t>1994 </a:t>
            </a:r>
            <a:r>
              <a:rPr lang="cs-CZ" b="0" dirty="0" smtClean="0"/>
              <a:t> </a:t>
            </a:r>
            <a:r>
              <a:rPr lang="cs-CZ" b="0" dirty="0" smtClean="0">
                <a:solidFill>
                  <a:srgbClr val="003C69"/>
                </a:solidFill>
              </a:rPr>
              <a:t>                                      </a:t>
            </a:r>
            <a:r>
              <a:rPr lang="cs-CZ" b="0" dirty="0" err="1" smtClean="0">
                <a:solidFill>
                  <a:srgbClr val="003C69"/>
                </a:solidFill>
              </a:rPr>
              <a:t>The</a:t>
            </a:r>
            <a:r>
              <a:rPr lang="cs-CZ" b="0" dirty="0" smtClean="0">
                <a:solidFill>
                  <a:srgbClr val="003C69"/>
                </a:solidFill>
              </a:rPr>
              <a:t> </a:t>
            </a:r>
            <a:r>
              <a:rPr lang="cs-CZ" b="0" dirty="0">
                <a:solidFill>
                  <a:srgbClr val="003C69"/>
                </a:solidFill>
              </a:rPr>
              <a:t>end </a:t>
            </a:r>
            <a:r>
              <a:rPr lang="cs-CZ" b="0" dirty="0" err="1">
                <a:solidFill>
                  <a:srgbClr val="003C69"/>
                </a:solidFill>
              </a:rPr>
              <a:t>of</a:t>
            </a:r>
            <a:r>
              <a:rPr lang="cs-CZ" b="0" dirty="0">
                <a:solidFill>
                  <a:srgbClr val="003C69"/>
                </a:solidFill>
              </a:rPr>
              <a:t> </a:t>
            </a:r>
            <a:r>
              <a:rPr lang="cs-CZ" b="0" dirty="0" err="1">
                <a:solidFill>
                  <a:srgbClr val="003C69"/>
                </a:solidFill>
              </a:rPr>
              <a:t>coal</a:t>
            </a:r>
            <a:r>
              <a:rPr lang="cs-CZ" b="0" dirty="0">
                <a:solidFill>
                  <a:srgbClr val="003C69"/>
                </a:solidFill>
              </a:rPr>
              <a:t> </a:t>
            </a:r>
            <a:r>
              <a:rPr lang="cs-CZ" b="0" dirty="0" err="1">
                <a:solidFill>
                  <a:srgbClr val="003C69"/>
                </a:solidFill>
              </a:rPr>
              <a:t>mining</a:t>
            </a:r>
            <a:r>
              <a:rPr lang="cs-CZ" b="0" dirty="0">
                <a:solidFill>
                  <a:srgbClr val="003C69"/>
                </a:solidFill>
              </a:rPr>
              <a:t> in </a:t>
            </a:r>
            <a:r>
              <a:rPr lang="cs-CZ" b="0" dirty="0" smtClean="0">
                <a:solidFill>
                  <a:srgbClr val="003C69"/>
                </a:solidFill>
              </a:rPr>
              <a:t>Ostrava</a:t>
            </a:r>
            <a:endParaRPr lang="cs-CZ" b="1" dirty="0" smtClean="0">
              <a:solidFill>
                <a:srgbClr val="00ADD0"/>
              </a:solidFill>
            </a:endParaRPr>
          </a:p>
        </p:txBody>
      </p:sp>
      <p:pic>
        <p:nvPicPr>
          <p:cNvPr id="5" name="Picture 2" descr="R:\OSR\FOTOGRAFIE\Důl Michal\fotky Důl Michal\2. Důl Michal - foto Š. Špic.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6093" t="4005" r="18347" b="45901"/>
          <a:stretch/>
        </p:blipFill>
        <p:spPr bwMode="auto">
          <a:xfrm>
            <a:off x="7125468" y="1085729"/>
            <a:ext cx="1676276" cy="166629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bwMode="auto">
          <a:xfrm>
            <a:off x="1690491" y="4717593"/>
            <a:ext cx="5763018"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r>
              <a:rPr lang="cs-CZ" sz="3000" b="1" dirty="0" smtClean="0">
                <a:solidFill>
                  <a:srgbClr val="00ADD0"/>
                </a:solidFill>
              </a:rPr>
              <a:t>GUIDED BY TRADITION,       LOOKING FOR THE FUTURE</a:t>
            </a:r>
          </a:p>
        </p:txBody>
      </p:sp>
      <p:pic>
        <p:nvPicPr>
          <p:cNvPr id="20" name="Picture 3" descr="Ostrava_l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31153" y="6406594"/>
            <a:ext cx="2160000" cy="26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9022313"/>
      </p:ext>
    </p:extLst>
  </p:cSld>
  <p:clrMapOvr>
    <a:masterClrMapping/>
  </p:clrMapOvr>
  <p:transition spd="slow">
    <p:pull/>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5"/>
          <p:cNvSpPr txBox="1">
            <a:spLocks noChangeArrowheads="1"/>
          </p:cNvSpPr>
          <p:nvPr/>
        </p:nvSpPr>
        <p:spPr bwMode="auto">
          <a:xfrm>
            <a:off x="7236296" y="6366392"/>
            <a:ext cx="188156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0"/>
              </a:spcBef>
            </a:pPr>
            <a:r>
              <a:rPr lang="cs-CZ" sz="1400" dirty="0" smtClean="0"/>
              <a:t>egc.ostrava.cz</a:t>
            </a:r>
            <a:endParaRPr lang="cs-CZ" sz="1400"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33988" cy="6021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3688532"/>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 Box 5"/>
          <p:cNvSpPr txBox="1">
            <a:spLocks noChangeArrowheads="1"/>
          </p:cNvSpPr>
          <p:nvPr/>
        </p:nvSpPr>
        <p:spPr bwMode="auto">
          <a:xfrm>
            <a:off x="411163" y="19827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20000"/>
              </a:spcBef>
            </a:pPr>
            <a:endParaRPr lang="cs-CZ" sz="2000" b="0">
              <a:solidFill>
                <a:srgbClr val="003C69"/>
              </a:solidFill>
            </a:endParaRPr>
          </a:p>
        </p:txBody>
      </p:sp>
      <p:sp>
        <p:nvSpPr>
          <p:cNvPr id="10244" name="Text Box 7"/>
          <p:cNvSpPr txBox="1">
            <a:spLocks noChangeArrowheads="1"/>
          </p:cNvSpPr>
          <p:nvPr/>
        </p:nvSpPr>
        <p:spPr bwMode="auto">
          <a:xfrm>
            <a:off x="323850" y="188913"/>
            <a:ext cx="26638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cs-CZ" sz="3600"/>
              <a:t>Transport</a:t>
            </a:r>
            <a:endParaRPr lang="cs-CZ" sz="3600" b="0">
              <a:solidFill>
                <a:schemeClr val="tx2"/>
              </a:solidFill>
            </a:endParaRPr>
          </a:p>
        </p:txBody>
      </p:sp>
      <p:sp>
        <p:nvSpPr>
          <p:cNvPr id="10245" name="Text Box 8"/>
          <p:cNvSpPr txBox="1">
            <a:spLocks noChangeArrowheads="1"/>
          </p:cNvSpPr>
          <p:nvPr/>
        </p:nvSpPr>
        <p:spPr bwMode="auto">
          <a:xfrm>
            <a:off x="827088" y="1125538"/>
            <a:ext cx="7848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endParaRPr lang="cs-CZ" b="0">
              <a:solidFill>
                <a:schemeClr val="tx1"/>
              </a:solidFill>
            </a:endParaRPr>
          </a:p>
        </p:txBody>
      </p:sp>
      <p:sp>
        <p:nvSpPr>
          <p:cNvPr id="10247" name="Rectangle 12"/>
          <p:cNvSpPr>
            <a:spLocks noChangeArrowheads="1"/>
          </p:cNvSpPr>
          <p:nvPr/>
        </p:nvSpPr>
        <p:spPr bwMode="auto">
          <a:xfrm>
            <a:off x="250825" y="1125538"/>
            <a:ext cx="8496300" cy="2375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65000"/>
              </a:spcBef>
              <a:buClr>
                <a:srgbClr val="00ADD0"/>
              </a:buClr>
              <a:buFontTx/>
              <a:buChar char="•"/>
            </a:pPr>
            <a:r>
              <a:rPr lang="en-US" dirty="0"/>
              <a:t>The Czech Republic’s north-eastern hub for transportation and logistics</a:t>
            </a:r>
            <a:endParaRPr lang="cs-CZ" dirty="0"/>
          </a:p>
          <a:p>
            <a:pPr marL="342900" indent="-342900">
              <a:lnSpc>
                <a:spcPct val="70000"/>
              </a:lnSpc>
              <a:spcBef>
                <a:spcPct val="65000"/>
              </a:spcBef>
              <a:spcAft>
                <a:spcPct val="10000"/>
              </a:spcAft>
              <a:buClr>
                <a:srgbClr val="00ADD0"/>
              </a:buClr>
              <a:buFontTx/>
              <a:buChar char="•"/>
            </a:pPr>
            <a:r>
              <a:rPr lang="en-US" dirty="0" err="1"/>
              <a:t>Leoš</a:t>
            </a:r>
            <a:r>
              <a:rPr lang="en-US" dirty="0"/>
              <a:t> </a:t>
            </a:r>
            <a:r>
              <a:rPr lang="en-US" dirty="0" err="1"/>
              <a:t>Janáček</a:t>
            </a:r>
            <a:r>
              <a:rPr lang="en-US" dirty="0"/>
              <a:t> Ostrava International Airport </a:t>
            </a:r>
            <a:r>
              <a:rPr lang="cs-CZ" dirty="0"/>
              <a:t>(</a:t>
            </a:r>
            <a:r>
              <a:rPr lang="en-US" dirty="0" smtClean="0"/>
              <a:t>25</a:t>
            </a:r>
            <a:r>
              <a:rPr lang="cs-CZ" dirty="0" smtClean="0"/>
              <a:t> </a:t>
            </a:r>
            <a:r>
              <a:rPr lang="en-US" dirty="0" smtClean="0"/>
              <a:t>km </a:t>
            </a:r>
            <a:r>
              <a:rPr lang="en-US" dirty="0"/>
              <a:t>from the city centre</a:t>
            </a:r>
            <a:r>
              <a:rPr lang="cs-CZ" dirty="0"/>
              <a:t>)</a:t>
            </a:r>
            <a:endParaRPr lang="cs-CZ" dirty="0">
              <a:solidFill>
                <a:srgbClr val="003C69"/>
              </a:solidFill>
            </a:endParaRPr>
          </a:p>
          <a:p>
            <a:pPr marL="742950" lvl="1" indent="-285750">
              <a:spcBef>
                <a:spcPct val="40000"/>
              </a:spcBef>
              <a:buClr>
                <a:srgbClr val="00ADD0"/>
              </a:buClr>
              <a:buFont typeface="Arial" charset="0"/>
              <a:buChar char="~"/>
            </a:pPr>
            <a:r>
              <a:rPr lang="en-US" sz="1600" dirty="0">
                <a:solidFill>
                  <a:srgbClr val="003C69"/>
                </a:solidFill>
              </a:rPr>
              <a:t>The largest regional airport in the Czech Republic</a:t>
            </a:r>
            <a:endParaRPr lang="cs-CZ" sz="1600" dirty="0">
              <a:solidFill>
                <a:srgbClr val="003C69"/>
              </a:solidFill>
            </a:endParaRPr>
          </a:p>
          <a:p>
            <a:pPr marL="742950" lvl="1" indent="-285750">
              <a:spcBef>
                <a:spcPct val="40000"/>
              </a:spcBef>
              <a:buClr>
                <a:srgbClr val="00ADD0"/>
              </a:buClr>
              <a:buFont typeface="Arial" charset="0"/>
              <a:buChar char="~"/>
            </a:pPr>
            <a:r>
              <a:rPr lang="en-US" sz="1600" dirty="0">
                <a:solidFill>
                  <a:srgbClr val="003C69"/>
                </a:solidFill>
              </a:rPr>
              <a:t>The country´s second longest runway (3,500 x 63m) </a:t>
            </a:r>
            <a:endParaRPr lang="cs-CZ" sz="1600" dirty="0">
              <a:solidFill>
                <a:srgbClr val="003C69"/>
              </a:solidFill>
            </a:endParaRPr>
          </a:p>
          <a:p>
            <a:pPr marL="742950" lvl="1" indent="-285750">
              <a:spcBef>
                <a:spcPct val="40000"/>
              </a:spcBef>
              <a:buClr>
                <a:srgbClr val="00ADD0"/>
              </a:buClr>
              <a:buFont typeface="Arial" charset="0"/>
              <a:buChar char="~"/>
            </a:pPr>
            <a:r>
              <a:rPr lang="cs-CZ" sz="1600" dirty="0">
                <a:solidFill>
                  <a:srgbClr val="003C69"/>
                </a:solidFill>
              </a:rPr>
              <a:t>R</a:t>
            </a:r>
            <a:r>
              <a:rPr lang="en-US" sz="1600" dirty="0" err="1">
                <a:solidFill>
                  <a:srgbClr val="003C69"/>
                </a:solidFill>
              </a:rPr>
              <a:t>egular</a:t>
            </a:r>
            <a:r>
              <a:rPr lang="en-US" sz="1600" dirty="0">
                <a:solidFill>
                  <a:srgbClr val="003C69"/>
                </a:solidFill>
              </a:rPr>
              <a:t> travel links to Prague</a:t>
            </a:r>
            <a:r>
              <a:rPr lang="cs-CZ" sz="1600" dirty="0">
                <a:solidFill>
                  <a:srgbClr val="003C69"/>
                </a:solidFill>
              </a:rPr>
              <a:t>, </a:t>
            </a:r>
            <a:r>
              <a:rPr lang="cs-CZ" sz="1600" dirty="0" smtClean="0">
                <a:solidFill>
                  <a:srgbClr val="003C69"/>
                </a:solidFill>
              </a:rPr>
              <a:t>London</a:t>
            </a:r>
            <a:r>
              <a:rPr lang="cs-CZ" sz="1600" dirty="0">
                <a:solidFill>
                  <a:srgbClr val="003C69"/>
                </a:solidFill>
              </a:rPr>
              <a:t>, </a:t>
            </a:r>
            <a:r>
              <a:rPr lang="cs-CZ" sz="1600" dirty="0" smtClean="0">
                <a:solidFill>
                  <a:srgbClr val="003C69"/>
                </a:solidFill>
              </a:rPr>
              <a:t>Düsseldorf,</a:t>
            </a:r>
          </a:p>
          <a:p>
            <a:pPr lvl="1">
              <a:spcBef>
                <a:spcPts val="0"/>
              </a:spcBef>
              <a:buClr>
                <a:srgbClr val="00ADD0"/>
              </a:buClr>
            </a:pPr>
            <a:r>
              <a:rPr lang="cs-CZ" sz="1600" dirty="0" smtClean="0">
                <a:solidFill>
                  <a:srgbClr val="003C69"/>
                </a:solidFill>
              </a:rPr>
              <a:t>     </a:t>
            </a:r>
            <a:r>
              <a:rPr lang="cs-CZ" sz="1600" dirty="0" err="1" smtClean="0">
                <a:solidFill>
                  <a:srgbClr val="003C69"/>
                </a:solidFill>
              </a:rPr>
              <a:t>Dubai</a:t>
            </a:r>
            <a:r>
              <a:rPr lang="cs-CZ" sz="1600" b="0" dirty="0" smtClean="0">
                <a:solidFill>
                  <a:srgbClr val="003C69"/>
                </a:solidFill>
              </a:rPr>
              <a:t>, </a:t>
            </a:r>
            <a:r>
              <a:rPr lang="cs-CZ" sz="1600" b="0" dirty="0" err="1" smtClean="0">
                <a:solidFill>
                  <a:srgbClr val="003C69"/>
                </a:solidFill>
              </a:rPr>
              <a:t>the</a:t>
            </a:r>
            <a:r>
              <a:rPr lang="cs-CZ" sz="1600" b="0" dirty="0" smtClean="0">
                <a:solidFill>
                  <a:srgbClr val="003C69"/>
                </a:solidFill>
              </a:rPr>
              <a:t> </a:t>
            </a:r>
            <a:r>
              <a:rPr lang="cs-CZ" sz="1600" b="0" dirty="0" err="1">
                <a:solidFill>
                  <a:srgbClr val="003C69"/>
                </a:solidFill>
              </a:rPr>
              <a:t>plan</a:t>
            </a:r>
            <a:r>
              <a:rPr lang="cs-CZ" sz="1600" b="0" dirty="0">
                <a:solidFill>
                  <a:srgbClr val="003C69"/>
                </a:solidFill>
              </a:rPr>
              <a:t>: </a:t>
            </a:r>
            <a:r>
              <a:rPr lang="cs-CZ" sz="1600" b="0" dirty="0" err="1" smtClean="0">
                <a:solidFill>
                  <a:srgbClr val="003C69"/>
                </a:solidFill>
              </a:rPr>
              <a:t>Helsinki</a:t>
            </a:r>
            <a:r>
              <a:rPr lang="cs-CZ" sz="1600" b="0" dirty="0">
                <a:solidFill>
                  <a:srgbClr val="003C69"/>
                </a:solidFill>
              </a:rPr>
              <a:t>, </a:t>
            </a:r>
            <a:r>
              <a:rPr lang="cs-CZ" sz="1600" b="0" dirty="0" smtClean="0">
                <a:solidFill>
                  <a:srgbClr val="003C69"/>
                </a:solidFill>
              </a:rPr>
              <a:t>Amsterdam</a:t>
            </a:r>
            <a:r>
              <a:rPr lang="cs-CZ" sz="1600" dirty="0" smtClean="0">
                <a:solidFill>
                  <a:srgbClr val="003C69"/>
                </a:solidFill>
              </a:rPr>
              <a:t> </a:t>
            </a:r>
            <a:endParaRPr lang="cs-CZ" sz="1600" dirty="0">
              <a:solidFill>
                <a:srgbClr val="003C69"/>
              </a:solidFill>
            </a:endParaRPr>
          </a:p>
          <a:p>
            <a:pPr marL="742950" lvl="1" indent="-285750">
              <a:spcBef>
                <a:spcPct val="40000"/>
              </a:spcBef>
              <a:spcAft>
                <a:spcPct val="40000"/>
              </a:spcAft>
              <a:buClr>
                <a:srgbClr val="00ADD0"/>
              </a:buClr>
              <a:buFont typeface="Arial" charset="0"/>
              <a:buChar char="~"/>
            </a:pPr>
            <a:endParaRPr lang="cs-CZ" sz="1600" dirty="0">
              <a:solidFill>
                <a:srgbClr val="003C69"/>
              </a:solidFill>
            </a:endParaRPr>
          </a:p>
        </p:txBody>
      </p:sp>
      <p:sp>
        <p:nvSpPr>
          <p:cNvPr id="9" name="Text Box 5"/>
          <p:cNvSpPr txBox="1">
            <a:spLocks noChangeArrowheads="1"/>
          </p:cNvSpPr>
          <p:nvPr/>
        </p:nvSpPr>
        <p:spPr bwMode="auto">
          <a:xfrm>
            <a:off x="235364" y="6514488"/>
            <a:ext cx="17575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0"/>
              </a:spcBef>
            </a:pPr>
            <a:r>
              <a:rPr lang="cs-CZ" sz="1400" dirty="0"/>
              <a:t>www.ostrava.cz</a:t>
            </a:r>
          </a:p>
        </p:txBody>
      </p:sp>
      <p:pic>
        <p:nvPicPr>
          <p:cNvPr id="13" name="Picture 3" descr="Ostrava_l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31153" y="6406594"/>
            <a:ext cx="2160000" cy="26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N:\!!!NOVA_FOTOBANKA!!!\2013\04_2013\letadlo Ostrava!!!\branding letadl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07410" y="2031977"/>
            <a:ext cx="2088000" cy="8665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N:\!!!NOVA_FOTOBANKA!!!\tematicky řazené fotky výběrové\DOPRAVA\dálnice, cesty\ilustrační fotky - Hrušov, 1. 4. 2009, JU, 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13140" y="3140968"/>
            <a:ext cx="2088000" cy="140883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N:\!!!NOVA_FOTOBANKA!!!\tematicky řazené fotky výběrové\DOPRAVA\Svinovské nádraží\Svinov, 2007, špic, dvd 2, 1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32240" y="4721668"/>
            <a:ext cx="2088000" cy="1474500"/>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235364" y="3291981"/>
            <a:ext cx="6607176" cy="3245504"/>
          </a:xfrm>
          <a:prstGeom prst="rect">
            <a:avLst/>
          </a:prstGeom>
        </p:spPr>
        <p:txBody>
          <a:bodyPr wrap="square">
            <a:spAutoFit/>
          </a:bodyPr>
          <a:lstStyle/>
          <a:p>
            <a:pPr marL="342900" indent="-342900">
              <a:lnSpc>
                <a:spcPct val="70000"/>
              </a:lnSpc>
              <a:spcBef>
                <a:spcPct val="55000"/>
              </a:spcBef>
              <a:buClr>
                <a:srgbClr val="00ADD0"/>
              </a:buClr>
              <a:buFontTx/>
              <a:buChar char="•"/>
            </a:pPr>
            <a:r>
              <a:rPr lang="en-US" dirty="0" smtClean="0"/>
              <a:t>The </a:t>
            </a:r>
            <a:r>
              <a:rPr lang="en-US" dirty="0"/>
              <a:t>D</a:t>
            </a:r>
            <a:r>
              <a:rPr lang="cs-CZ" dirty="0"/>
              <a:t>1</a:t>
            </a:r>
            <a:r>
              <a:rPr lang="en-US" dirty="0"/>
              <a:t> highway</a:t>
            </a:r>
            <a:r>
              <a:rPr lang="en-US" sz="2800" b="0" dirty="0">
                <a:solidFill>
                  <a:schemeClr val="tx1"/>
                </a:solidFill>
              </a:rPr>
              <a:t> </a:t>
            </a:r>
            <a:endParaRPr lang="cs-CZ" sz="1600" dirty="0">
              <a:solidFill>
                <a:srgbClr val="003C69"/>
              </a:solidFill>
            </a:endParaRPr>
          </a:p>
          <a:p>
            <a:pPr marL="742950" lvl="1" indent="-285750">
              <a:spcBef>
                <a:spcPct val="40000"/>
              </a:spcBef>
              <a:buClr>
                <a:srgbClr val="00ADD0"/>
              </a:buClr>
              <a:buFont typeface="Arial" charset="0"/>
              <a:buChar char="~"/>
            </a:pPr>
            <a:r>
              <a:rPr lang="en-US" sz="1600" dirty="0">
                <a:solidFill>
                  <a:srgbClr val="003C69"/>
                </a:solidFill>
              </a:rPr>
              <a:t>part of TEN’s Multiple Mode Corridor No. VI, </a:t>
            </a:r>
            <a:endParaRPr lang="cs-CZ" sz="1600" dirty="0">
              <a:solidFill>
                <a:srgbClr val="003C69"/>
              </a:solidFill>
            </a:endParaRPr>
          </a:p>
          <a:p>
            <a:pPr marL="742950" lvl="1" indent="-285750">
              <a:spcBef>
                <a:spcPct val="40000"/>
              </a:spcBef>
              <a:buClr>
                <a:srgbClr val="00ADD0"/>
              </a:buClr>
              <a:buFont typeface="Arial" charset="0"/>
              <a:buChar char="~"/>
            </a:pPr>
            <a:r>
              <a:rPr lang="en-US" sz="1600" dirty="0">
                <a:solidFill>
                  <a:srgbClr val="003C69"/>
                </a:solidFill>
              </a:rPr>
              <a:t>a north-south link from the Czech-Polish border, through Ostrava to the D1 </a:t>
            </a:r>
            <a:r>
              <a:rPr lang="cs-CZ" sz="1600" dirty="0">
                <a:solidFill>
                  <a:srgbClr val="003C69"/>
                </a:solidFill>
              </a:rPr>
              <a:t> </a:t>
            </a:r>
            <a:r>
              <a:rPr lang="en-US" sz="1600" dirty="0">
                <a:solidFill>
                  <a:srgbClr val="003C69"/>
                </a:solidFill>
              </a:rPr>
              <a:t>highway to Brno</a:t>
            </a:r>
            <a:endParaRPr lang="cs-CZ" sz="1600" dirty="0">
              <a:solidFill>
                <a:srgbClr val="003C69"/>
              </a:solidFill>
            </a:endParaRPr>
          </a:p>
          <a:p>
            <a:pPr marL="742950" lvl="1" indent="-285750">
              <a:spcBef>
                <a:spcPct val="40000"/>
              </a:spcBef>
              <a:buClr>
                <a:srgbClr val="00ADD0"/>
              </a:buClr>
              <a:buFont typeface="Arial" charset="0"/>
              <a:buChar char="~"/>
            </a:pPr>
            <a:r>
              <a:rPr lang="cs-CZ" sz="1600" dirty="0">
                <a:solidFill>
                  <a:srgbClr val="003C69"/>
                </a:solidFill>
              </a:rPr>
              <a:t>t</a:t>
            </a:r>
            <a:r>
              <a:rPr lang="en-US" sz="1600" dirty="0">
                <a:solidFill>
                  <a:srgbClr val="003C69"/>
                </a:solidFill>
              </a:rPr>
              <a:t>he D</a:t>
            </a:r>
            <a:r>
              <a:rPr lang="cs-CZ" sz="1600" dirty="0">
                <a:solidFill>
                  <a:srgbClr val="003C69"/>
                </a:solidFill>
              </a:rPr>
              <a:t>1</a:t>
            </a:r>
            <a:r>
              <a:rPr lang="en-US" sz="1600" dirty="0">
                <a:solidFill>
                  <a:srgbClr val="003C69"/>
                </a:solidFill>
              </a:rPr>
              <a:t> highway </a:t>
            </a:r>
            <a:r>
              <a:rPr lang="cs-CZ" sz="1600" dirty="0" err="1" smtClean="0">
                <a:solidFill>
                  <a:srgbClr val="003C69"/>
                </a:solidFill>
              </a:rPr>
              <a:t>is</a:t>
            </a:r>
            <a:r>
              <a:rPr lang="cs-CZ" sz="1600" dirty="0" smtClean="0">
                <a:solidFill>
                  <a:srgbClr val="003C69"/>
                </a:solidFill>
              </a:rPr>
              <a:t> </a:t>
            </a:r>
            <a:r>
              <a:rPr lang="en-US" sz="1600" dirty="0" smtClean="0">
                <a:solidFill>
                  <a:srgbClr val="003C69"/>
                </a:solidFill>
              </a:rPr>
              <a:t>join</a:t>
            </a:r>
            <a:r>
              <a:rPr lang="cs-CZ" sz="1600" dirty="0" err="1" smtClean="0">
                <a:solidFill>
                  <a:srgbClr val="003C69"/>
                </a:solidFill>
              </a:rPr>
              <a:t>ed</a:t>
            </a:r>
            <a:r>
              <a:rPr lang="cs-CZ" sz="1600" dirty="0" smtClean="0">
                <a:solidFill>
                  <a:srgbClr val="003C69"/>
                </a:solidFill>
              </a:rPr>
              <a:t> </a:t>
            </a:r>
            <a:r>
              <a:rPr lang="en-US" sz="1600" dirty="0" smtClean="0">
                <a:solidFill>
                  <a:srgbClr val="003C69"/>
                </a:solidFill>
              </a:rPr>
              <a:t>up </a:t>
            </a:r>
            <a:r>
              <a:rPr lang="en-US" sz="1600" dirty="0">
                <a:solidFill>
                  <a:srgbClr val="003C69"/>
                </a:solidFill>
              </a:rPr>
              <a:t>with the Polish A1 motorway through  Katowice – </a:t>
            </a:r>
            <a:r>
              <a:rPr lang="en-US" sz="1600" dirty="0" err="1">
                <a:solidFill>
                  <a:srgbClr val="003C69"/>
                </a:solidFill>
              </a:rPr>
              <a:t>Gdaňsk</a:t>
            </a:r>
            <a:r>
              <a:rPr lang="en-US" sz="1600" dirty="0">
                <a:solidFill>
                  <a:srgbClr val="003C69"/>
                </a:solidFill>
              </a:rPr>
              <a:t> and on to </a:t>
            </a:r>
            <a:r>
              <a:rPr lang="en-US" sz="1600" dirty="0" smtClean="0">
                <a:solidFill>
                  <a:srgbClr val="003C69"/>
                </a:solidFill>
              </a:rPr>
              <a:t>Helsinki</a:t>
            </a:r>
            <a:endParaRPr lang="cs-CZ" sz="1600" dirty="0">
              <a:solidFill>
                <a:srgbClr val="003C69"/>
              </a:solidFill>
            </a:endParaRPr>
          </a:p>
          <a:p>
            <a:pPr marL="342900" indent="-342900">
              <a:spcBef>
                <a:spcPct val="65000"/>
              </a:spcBef>
              <a:buClr>
                <a:srgbClr val="00ADD0"/>
              </a:buClr>
              <a:buFontTx/>
              <a:buChar char="•"/>
            </a:pPr>
            <a:r>
              <a:rPr lang="en-US" dirty="0"/>
              <a:t>Important railway hub for both regional and international trains</a:t>
            </a:r>
            <a:endParaRPr lang="cs-CZ" dirty="0"/>
          </a:p>
          <a:p>
            <a:pPr marL="742950" lvl="1" indent="-285750">
              <a:spcBef>
                <a:spcPct val="40000"/>
              </a:spcBef>
              <a:spcAft>
                <a:spcPct val="40000"/>
              </a:spcAft>
              <a:buClr>
                <a:srgbClr val="00ADD0"/>
              </a:buClr>
              <a:buFont typeface="Arial" charset="0"/>
              <a:buChar char="~"/>
            </a:pPr>
            <a:r>
              <a:rPr lang="cs-CZ" sz="1600" dirty="0">
                <a:solidFill>
                  <a:srgbClr val="003C69"/>
                </a:solidFill>
              </a:rPr>
              <a:t>n</a:t>
            </a:r>
            <a:r>
              <a:rPr lang="en-US" sz="1600" dirty="0" err="1">
                <a:solidFill>
                  <a:srgbClr val="003C69"/>
                </a:solidFill>
              </a:rPr>
              <a:t>ational</a:t>
            </a:r>
            <a:r>
              <a:rPr lang="en-US" sz="1600" dirty="0">
                <a:solidFill>
                  <a:srgbClr val="003C69"/>
                </a:solidFill>
              </a:rPr>
              <a:t> Corridor II line (the basis of one of the most important north-south railway links in the </a:t>
            </a:r>
            <a:r>
              <a:rPr lang="en-US" sz="1600" dirty="0" smtClean="0">
                <a:solidFill>
                  <a:srgbClr val="003C69"/>
                </a:solidFill>
              </a:rPr>
              <a:t>E</a:t>
            </a:r>
            <a:r>
              <a:rPr lang="cs-CZ" sz="1600" dirty="0" smtClean="0">
                <a:solidFill>
                  <a:srgbClr val="003C69"/>
                </a:solidFill>
              </a:rPr>
              <a:t>U</a:t>
            </a:r>
            <a:r>
              <a:rPr lang="en-US" sz="1600" dirty="0" smtClean="0">
                <a:solidFill>
                  <a:srgbClr val="003C69"/>
                </a:solidFill>
              </a:rPr>
              <a:t>)</a:t>
            </a:r>
            <a:endParaRPr lang="en-US" sz="1600" dirty="0">
              <a:solidFill>
                <a:srgbClr val="003C69"/>
              </a:solidFill>
            </a:endParaRPr>
          </a:p>
        </p:txBody>
      </p:sp>
    </p:spTree>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ChangeArrowheads="1"/>
          </p:cNvSpPr>
          <p:nvPr/>
        </p:nvSpPr>
        <p:spPr bwMode="auto">
          <a:xfrm>
            <a:off x="358775" y="274638"/>
            <a:ext cx="84264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spcBef>
                <a:spcPct val="0"/>
              </a:spcBef>
            </a:pPr>
            <a:endParaRPr lang="cs-CZ" sz="4000" b="0">
              <a:solidFill>
                <a:schemeClr val="tx2"/>
              </a:solidFill>
            </a:endParaRPr>
          </a:p>
        </p:txBody>
      </p:sp>
      <p:sp>
        <p:nvSpPr>
          <p:cNvPr id="12293" name="Text Box 81"/>
          <p:cNvSpPr txBox="1">
            <a:spLocks noChangeArrowheads="1"/>
          </p:cNvSpPr>
          <p:nvPr/>
        </p:nvSpPr>
        <p:spPr bwMode="auto">
          <a:xfrm>
            <a:off x="1875631" y="479425"/>
            <a:ext cx="456857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cs-CZ" sz="1400" dirty="0">
                <a:solidFill>
                  <a:srgbClr val="DDDDDD"/>
                </a:solidFill>
              </a:rPr>
              <a:t>V okruhu 100 km od Ostravy žije 5 milionů lidí.</a:t>
            </a:r>
            <a:r>
              <a:rPr lang="cs-CZ" dirty="0">
                <a:solidFill>
                  <a:srgbClr val="DDDDDD"/>
                </a:solidFill>
              </a:rPr>
              <a:t> </a:t>
            </a:r>
            <a:endParaRPr lang="en-US" dirty="0">
              <a:solidFill>
                <a:srgbClr val="DDDDDD"/>
              </a:solidFill>
            </a:endParaRPr>
          </a:p>
        </p:txBody>
      </p:sp>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1460" y="45304"/>
            <a:ext cx="5521080" cy="61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 Box 5"/>
          <p:cNvSpPr txBox="1">
            <a:spLocks noChangeArrowheads="1"/>
          </p:cNvSpPr>
          <p:nvPr/>
        </p:nvSpPr>
        <p:spPr bwMode="auto">
          <a:xfrm>
            <a:off x="210708" y="6383598"/>
            <a:ext cx="17575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0"/>
              </a:spcBef>
            </a:pPr>
            <a:r>
              <a:rPr lang="cs-CZ" sz="1400" dirty="0"/>
              <a:t>www.ostrava.cz</a:t>
            </a:r>
          </a:p>
        </p:txBody>
      </p:sp>
      <p:pic>
        <p:nvPicPr>
          <p:cNvPr id="9" name="Picture 3" descr="Ostrava_l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31153" y="6406594"/>
            <a:ext cx="2160000" cy="26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ovéPole 2"/>
          <p:cNvSpPr txBox="1"/>
          <p:nvPr/>
        </p:nvSpPr>
        <p:spPr>
          <a:xfrm>
            <a:off x="2627784" y="1126687"/>
            <a:ext cx="4350614" cy="646331"/>
          </a:xfrm>
          <a:prstGeom prst="rect">
            <a:avLst/>
          </a:prstGeom>
          <a:noFill/>
        </p:spPr>
        <p:txBody>
          <a:bodyPr wrap="square" rtlCol="0">
            <a:spAutoFit/>
          </a:bodyPr>
          <a:lstStyle/>
          <a:p>
            <a:r>
              <a:rPr lang="cs-CZ" dirty="0" err="1" smtClean="0">
                <a:solidFill>
                  <a:schemeClr val="bg1"/>
                </a:solidFill>
              </a:rPr>
              <a:t>Around</a:t>
            </a:r>
            <a:r>
              <a:rPr lang="cs-CZ" dirty="0" smtClean="0">
                <a:solidFill>
                  <a:schemeClr val="bg1"/>
                </a:solidFill>
              </a:rPr>
              <a:t> </a:t>
            </a:r>
            <a:r>
              <a:rPr lang="cs-CZ" dirty="0" smtClean="0">
                <a:solidFill>
                  <a:srgbClr val="FFFF00"/>
                </a:solidFill>
              </a:rPr>
              <a:t>5 </a:t>
            </a:r>
            <a:r>
              <a:rPr lang="cs-CZ" dirty="0" err="1" smtClean="0">
                <a:solidFill>
                  <a:srgbClr val="FFFF00"/>
                </a:solidFill>
              </a:rPr>
              <a:t>million</a:t>
            </a:r>
            <a:r>
              <a:rPr lang="cs-CZ" dirty="0" smtClean="0">
                <a:solidFill>
                  <a:srgbClr val="FFFF00"/>
                </a:solidFill>
              </a:rPr>
              <a:t> </a:t>
            </a:r>
            <a:r>
              <a:rPr lang="cs-CZ" dirty="0" err="1" smtClean="0">
                <a:solidFill>
                  <a:schemeClr val="bg1"/>
                </a:solidFill>
              </a:rPr>
              <a:t>people</a:t>
            </a:r>
            <a:r>
              <a:rPr lang="cs-CZ" dirty="0" smtClean="0">
                <a:solidFill>
                  <a:schemeClr val="bg1"/>
                </a:solidFill>
              </a:rPr>
              <a:t> </a:t>
            </a:r>
            <a:r>
              <a:rPr lang="cs-CZ" dirty="0" err="1" smtClean="0">
                <a:solidFill>
                  <a:schemeClr val="bg1"/>
                </a:solidFill>
              </a:rPr>
              <a:t>living</a:t>
            </a:r>
            <a:r>
              <a:rPr lang="cs-CZ" dirty="0" smtClean="0">
                <a:solidFill>
                  <a:schemeClr val="bg1"/>
                </a:solidFill>
              </a:rPr>
              <a:t> </a:t>
            </a:r>
            <a:r>
              <a:rPr lang="cs-CZ" dirty="0" err="1" smtClean="0">
                <a:solidFill>
                  <a:schemeClr val="bg1"/>
                </a:solidFill>
              </a:rPr>
              <a:t>within</a:t>
            </a:r>
            <a:r>
              <a:rPr lang="cs-CZ" dirty="0" smtClean="0">
                <a:solidFill>
                  <a:schemeClr val="bg1"/>
                </a:solidFill>
              </a:rPr>
              <a:t> 100 km </a:t>
            </a:r>
            <a:r>
              <a:rPr lang="cs-CZ" dirty="0" err="1" smtClean="0">
                <a:solidFill>
                  <a:schemeClr val="bg1"/>
                </a:solidFill>
              </a:rPr>
              <a:t>radius</a:t>
            </a:r>
            <a:r>
              <a:rPr lang="cs-CZ" dirty="0" smtClean="0">
                <a:solidFill>
                  <a:schemeClr val="bg1"/>
                </a:solidFill>
              </a:rPr>
              <a:t> </a:t>
            </a:r>
            <a:r>
              <a:rPr lang="cs-CZ" dirty="0" err="1" smtClean="0">
                <a:solidFill>
                  <a:schemeClr val="bg1"/>
                </a:solidFill>
              </a:rPr>
              <a:t>of</a:t>
            </a:r>
            <a:r>
              <a:rPr lang="cs-CZ" dirty="0" smtClean="0">
                <a:solidFill>
                  <a:schemeClr val="bg1"/>
                </a:solidFill>
              </a:rPr>
              <a:t> Ostrava.</a:t>
            </a:r>
            <a:endParaRPr lang="cs-CZ" dirty="0">
              <a:solidFill>
                <a:schemeClr val="bg1"/>
              </a:solidFill>
            </a:endParaRPr>
          </a:p>
        </p:txBody>
      </p:sp>
    </p:spTree>
    <p:extLst>
      <p:ext uri="{BB962C8B-B14F-4D97-AF65-F5344CB8AC3E}">
        <p14:creationId xmlns:p14="http://schemas.microsoft.com/office/powerpoint/2010/main" val="3979043480"/>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ChangeArrowheads="1"/>
          </p:cNvSpPr>
          <p:nvPr/>
        </p:nvSpPr>
        <p:spPr bwMode="auto">
          <a:xfrm>
            <a:off x="358775" y="274638"/>
            <a:ext cx="84264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spcBef>
                <a:spcPct val="0"/>
              </a:spcBef>
            </a:pPr>
            <a:endParaRPr lang="cs-CZ" sz="4000" b="0">
              <a:solidFill>
                <a:schemeClr val="tx2"/>
              </a:solidFill>
            </a:endParaRPr>
          </a:p>
        </p:txBody>
      </p:sp>
      <p:sp>
        <p:nvSpPr>
          <p:cNvPr id="14340" name="Text Box 5"/>
          <p:cNvSpPr txBox="1">
            <a:spLocks noChangeArrowheads="1"/>
          </p:cNvSpPr>
          <p:nvPr/>
        </p:nvSpPr>
        <p:spPr bwMode="auto">
          <a:xfrm>
            <a:off x="395288" y="260350"/>
            <a:ext cx="83899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en-US" sz="3600" dirty="0"/>
              <a:t>University student </a:t>
            </a:r>
            <a:r>
              <a:rPr lang="en-US" sz="3600" dirty="0" smtClean="0"/>
              <a:t>numbers</a:t>
            </a:r>
            <a:r>
              <a:rPr lang="cs-CZ" sz="3600" dirty="0" smtClean="0"/>
              <a:t> - region</a:t>
            </a:r>
            <a:endParaRPr lang="en-US" sz="3600" dirty="0"/>
          </a:p>
        </p:txBody>
      </p:sp>
      <p:sp>
        <p:nvSpPr>
          <p:cNvPr id="7" name="Text Box 5"/>
          <p:cNvSpPr txBox="1">
            <a:spLocks noChangeArrowheads="1"/>
          </p:cNvSpPr>
          <p:nvPr/>
        </p:nvSpPr>
        <p:spPr bwMode="auto">
          <a:xfrm>
            <a:off x="210708" y="6383598"/>
            <a:ext cx="17575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0"/>
              </a:spcBef>
            </a:pPr>
            <a:r>
              <a:rPr lang="cs-CZ" sz="1400" dirty="0"/>
              <a:t>www.ostrava.cz</a:t>
            </a:r>
          </a:p>
        </p:txBody>
      </p:sp>
      <p:pic>
        <p:nvPicPr>
          <p:cNvPr id="10" name="Picture 3" descr="Ostrava_l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31153" y="6406594"/>
            <a:ext cx="2160000" cy="26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1587661"/>
            <a:ext cx="8266113" cy="494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4391637"/>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cs-CZ" sz="1800" b="1" i="0" u="none" strike="noStrike" cap="none" normalizeH="0" baseline="0" smtClean="0">
            <a:ln>
              <a:noFill/>
            </a:ln>
            <a:solidFill>
              <a:srgbClr val="00ADD0"/>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cs-CZ" sz="1800" b="1" i="0" u="none" strike="noStrike" cap="none" normalizeH="0" baseline="0" smtClean="0">
            <a:ln>
              <a:noFill/>
            </a:ln>
            <a:solidFill>
              <a:srgbClr val="00ADD0"/>
            </a:solidFill>
            <a:effectLst/>
            <a:latin typeface="Arial" charset="0"/>
          </a:defRPr>
        </a:defPPr>
      </a:lstStyle>
    </a:lnDef>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7810</TotalTime>
  <Words>2395</Words>
  <Application>Microsoft Office PowerPoint</Application>
  <PresentationFormat>Předvádění na obrazovce (4:3)</PresentationFormat>
  <Paragraphs>403</Paragraphs>
  <Slides>48</Slides>
  <Notes>16</Notes>
  <HiddenSlides>0</HiddenSlides>
  <MMClips>0</MMClips>
  <ScaleCrop>false</ScaleCrop>
  <HeadingPairs>
    <vt:vector size="4" baseType="variant">
      <vt:variant>
        <vt:lpstr>Motiv</vt:lpstr>
      </vt:variant>
      <vt:variant>
        <vt:i4>1</vt:i4>
      </vt:variant>
      <vt:variant>
        <vt:lpstr>Nadpisy snímků</vt:lpstr>
      </vt:variant>
      <vt:variant>
        <vt:i4>48</vt:i4>
      </vt:variant>
    </vt:vector>
  </HeadingPairs>
  <TitlesOfParts>
    <vt:vector size="49" baseType="lpstr">
      <vt:lpstr>Výchozí návrh</vt:lpstr>
      <vt:lpstr>  The  Centre of the Fastest Growing Region of  the Czech Republic</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Work force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An automotive region on the move</vt:lpstr>
      <vt:lpstr>Prezentace aplikace PowerPoint</vt:lpstr>
      <vt:lpstr>Prezentace aplikace PowerPoint</vt:lpstr>
      <vt:lpstr>Hrušov Development Area</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MMO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Activities provided by Department of Economic Development   Department of Economic Development Václav Palička November 2009</dc:title>
  <dc:creator>Ing. Staňková Kateřina</dc:creator>
  <cp:lastModifiedBy>Sokolovská Iva</cp:lastModifiedBy>
  <cp:revision>1187</cp:revision>
  <dcterms:created xsi:type="dcterms:W3CDTF">2009-11-19T07:52:03Z</dcterms:created>
  <dcterms:modified xsi:type="dcterms:W3CDTF">2018-02-16T08:25:59Z</dcterms:modified>
</cp:coreProperties>
</file>