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tiff" ContentType="image/tif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3" r:id="rId2"/>
  </p:sldMasterIdLst>
  <p:notesMasterIdLst>
    <p:notesMasterId r:id="rId44"/>
  </p:notesMasterIdLst>
  <p:handoutMasterIdLst>
    <p:handoutMasterId r:id="rId45"/>
  </p:handoutMasterIdLst>
  <p:sldIdLst>
    <p:sldId id="388" r:id="rId3"/>
    <p:sldId id="270" r:id="rId4"/>
    <p:sldId id="381" r:id="rId5"/>
    <p:sldId id="298" r:id="rId6"/>
    <p:sldId id="401" r:id="rId7"/>
    <p:sldId id="281" r:id="rId8"/>
    <p:sldId id="419" r:id="rId9"/>
    <p:sldId id="367" r:id="rId10"/>
    <p:sldId id="340" r:id="rId11"/>
    <p:sldId id="341" r:id="rId12"/>
    <p:sldId id="402" r:id="rId13"/>
    <p:sldId id="396" r:id="rId14"/>
    <p:sldId id="393" r:id="rId15"/>
    <p:sldId id="373" r:id="rId16"/>
    <p:sldId id="421" r:id="rId17"/>
    <p:sldId id="278" r:id="rId18"/>
    <p:sldId id="378" r:id="rId19"/>
    <p:sldId id="376" r:id="rId20"/>
    <p:sldId id="411" r:id="rId21"/>
    <p:sldId id="309" r:id="rId22"/>
    <p:sldId id="423" r:id="rId23"/>
    <p:sldId id="422" r:id="rId24"/>
    <p:sldId id="424" r:id="rId25"/>
    <p:sldId id="425" r:id="rId26"/>
    <p:sldId id="426" r:id="rId27"/>
    <p:sldId id="400" r:id="rId28"/>
    <p:sldId id="380" r:id="rId29"/>
    <p:sldId id="403" r:id="rId30"/>
    <p:sldId id="404" r:id="rId31"/>
    <p:sldId id="398" r:id="rId32"/>
    <p:sldId id="397" r:id="rId33"/>
    <p:sldId id="427" r:id="rId34"/>
    <p:sldId id="428" r:id="rId35"/>
    <p:sldId id="432" r:id="rId36"/>
    <p:sldId id="429" r:id="rId37"/>
    <p:sldId id="430" r:id="rId38"/>
    <p:sldId id="431" r:id="rId39"/>
    <p:sldId id="389" r:id="rId40"/>
    <p:sldId id="417" r:id="rId41"/>
    <p:sldId id="418" r:id="rId42"/>
    <p:sldId id="420" r:id="rId43"/>
  </p:sldIdLst>
  <p:sldSz cx="9144000" cy="6858000" type="screen4x3"/>
  <p:notesSz cx="7099300" cy="10234613"/>
  <p:defaultTextStyle>
    <a:defPPr>
      <a:defRPr lang="cs-CZ"/>
    </a:defPPr>
    <a:lvl1pPr algn="l" rtl="0" fontAlgn="base">
      <a:spcBef>
        <a:spcPct val="50000"/>
      </a:spcBef>
      <a:spcAft>
        <a:spcPct val="0"/>
      </a:spcAft>
      <a:defRPr b="1" kern="1200">
        <a:solidFill>
          <a:srgbClr val="00ADD0"/>
        </a:solidFill>
        <a:latin typeface="Arial" charset="0"/>
        <a:ea typeface="+mn-ea"/>
        <a:cs typeface="+mn-cs"/>
      </a:defRPr>
    </a:lvl1pPr>
    <a:lvl2pPr marL="457200" algn="l" rtl="0" fontAlgn="base">
      <a:spcBef>
        <a:spcPct val="50000"/>
      </a:spcBef>
      <a:spcAft>
        <a:spcPct val="0"/>
      </a:spcAft>
      <a:defRPr b="1" kern="1200">
        <a:solidFill>
          <a:srgbClr val="00ADD0"/>
        </a:solidFill>
        <a:latin typeface="Arial" charset="0"/>
        <a:ea typeface="+mn-ea"/>
        <a:cs typeface="+mn-cs"/>
      </a:defRPr>
    </a:lvl2pPr>
    <a:lvl3pPr marL="914400" algn="l" rtl="0" fontAlgn="base">
      <a:spcBef>
        <a:spcPct val="50000"/>
      </a:spcBef>
      <a:spcAft>
        <a:spcPct val="0"/>
      </a:spcAft>
      <a:defRPr b="1" kern="1200">
        <a:solidFill>
          <a:srgbClr val="00ADD0"/>
        </a:solidFill>
        <a:latin typeface="Arial" charset="0"/>
        <a:ea typeface="+mn-ea"/>
        <a:cs typeface="+mn-cs"/>
      </a:defRPr>
    </a:lvl3pPr>
    <a:lvl4pPr marL="1371600" algn="l" rtl="0" fontAlgn="base">
      <a:spcBef>
        <a:spcPct val="50000"/>
      </a:spcBef>
      <a:spcAft>
        <a:spcPct val="0"/>
      </a:spcAft>
      <a:defRPr b="1" kern="1200">
        <a:solidFill>
          <a:srgbClr val="00ADD0"/>
        </a:solidFill>
        <a:latin typeface="Arial" charset="0"/>
        <a:ea typeface="+mn-ea"/>
        <a:cs typeface="+mn-cs"/>
      </a:defRPr>
    </a:lvl4pPr>
    <a:lvl5pPr marL="1828800" algn="l" rtl="0" fontAlgn="base">
      <a:spcBef>
        <a:spcPct val="50000"/>
      </a:spcBef>
      <a:spcAft>
        <a:spcPct val="0"/>
      </a:spcAft>
      <a:defRPr b="1" kern="1200">
        <a:solidFill>
          <a:srgbClr val="00ADD0"/>
        </a:solidFill>
        <a:latin typeface="Arial" charset="0"/>
        <a:ea typeface="+mn-ea"/>
        <a:cs typeface="+mn-cs"/>
      </a:defRPr>
    </a:lvl5pPr>
    <a:lvl6pPr marL="2286000" algn="l" defTabSz="914400" rtl="0" eaLnBrk="1" latinLnBrk="0" hangingPunct="1">
      <a:defRPr b="1" kern="1200">
        <a:solidFill>
          <a:srgbClr val="00ADD0"/>
        </a:solidFill>
        <a:latin typeface="Arial" charset="0"/>
        <a:ea typeface="+mn-ea"/>
        <a:cs typeface="+mn-cs"/>
      </a:defRPr>
    </a:lvl6pPr>
    <a:lvl7pPr marL="2743200" algn="l" defTabSz="914400" rtl="0" eaLnBrk="1" latinLnBrk="0" hangingPunct="1">
      <a:defRPr b="1" kern="1200">
        <a:solidFill>
          <a:srgbClr val="00ADD0"/>
        </a:solidFill>
        <a:latin typeface="Arial" charset="0"/>
        <a:ea typeface="+mn-ea"/>
        <a:cs typeface="+mn-cs"/>
      </a:defRPr>
    </a:lvl7pPr>
    <a:lvl8pPr marL="3200400" algn="l" defTabSz="914400" rtl="0" eaLnBrk="1" latinLnBrk="0" hangingPunct="1">
      <a:defRPr b="1" kern="1200">
        <a:solidFill>
          <a:srgbClr val="00ADD0"/>
        </a:solidFill>
        <a:latin typeface="Arial" charset="0"/>
        <a:ea typeface="+mn-ea"/>
        <a:cs typeface="+mn-cs"/>
      </a:defRPr>
    </a:lvl8pPr>
    <a:lvl9pPr marL="3657600" algn="l" defTabSz="914400" rtl="0" eaLnBrk="1" latinLnBrk="0" hangingPunct="1">
      <a:defRPr b="1" kern="1200">
        <a:solidFill>
          <a:srgbClr val="00ADD0"/>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ADD0"/>
    <a:srgbClr val="00A0C0"/>
    <a:srgbClr val="003C69"/>
    <a:srgbClr val="F62300"/>
    <a:srgbClr val="9E792E"/>
    <a:srgbClr val="A54227"/>
    <a:srgbClr val="FD260F"/>
    <a:srgbClr val="690B01"/>
    <a:srgbClr val="00FFFF"/>
    <a:srgbClr val="DDDD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673" autoAdjust="0"/>
    <p:restoredTop sz="94750" autoAdjust="0"/>
  </p:normalViewPr>
  <p:slideViewPr>
    <p:cSldViewPr>
      <p:cViewPr>
        <p:scale>
          <a:sx n="95" d="100"/>
          <a:sy n="95" d="100"/>
        </p:scale>
        <p:origin x="-174" y="-28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handoutMaster" Target="handoutMasters/handout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3"/>
          <c:order val="0"/>
          <c:tx>
            <c:strRef>
              <c:f>mzdy!$A$66</c:f>
              <c:strCache>
                <c:ptCount val="1"/>
                <c:pt idx="0">
                  <c:v>Prague</c:v>
                </c:pt>
              </c:strCache>
            </c:strRef>
          </c:tx>
          <c:spPr>
            <a:ln>
              <a:solidFill>
                <a:srgbClr val="002060"/>
              </a:solidFill>
              <a:prstDash val="solid"/>
            </a:ln>
          </c:spPr>
          <c:marker>
            <c:symbol val="none"/>
          </c:marker>
          <c:dLbls>
            <c:dLbl>
              <c:idx val="0"/>
              <c:delete val="1"/>
            </c:dLbl>
            <c:dLbl>
              <c:idx val="1"/>
              <c:delete val="1"/>
            </c:dLbl>
            <c:dLbl>
              <c:idx val="2"/>
              <c:delete val="1"/>
            </c:dLbl>
            <c:dLbl>
              <c:idx val="3"/>
              <c:delete val="1"/>
            </c:dLbl>
            <c:dLbl>
              <c:idx val="4"/>
              <c:delete val="1"/>
            </c:dLbl>
            <c:dLbl>
              <c:idx val="5"/>
              <c:delete val="1"/>
            </c:dLbl>
            <c:dLbl>
              <c:idx val="6"/>
              <c:delete val="1"/>
            </c:dLbl>
            <c:dLbl>
              <c:idx val="7"/>
              <c:delete val="1"/>
            </c:dLbl>
            <c:dLbl>
              <c:idx val="8"/>
              <c:delete val="1"/>
            </c:dLbl>
            <c:dLbl>
              <c:idx val="9"/>
              <c:delete val="1"/>
            </c:dLbl>
            <c:dLbl>
              <c:idx val="10"/>
              <c:delete val="1"/>
            </c:dLbl>
            <c:dLbl>
              <c:idx val="11"/>
              <c:layout>
                <c:manualLayout>
                  <c:x val="-4.6189376443418013E-3"/>
                  <c:y val="0"/>
                </c:manualLayout>
              </c:layout>
              <c:tx>
                <c:rich>
                  <a:bodyPr/>
                  <a:lstStyle/>
                  <a:p>
                    <a:r>
                      <a:rPr lang="en-US" b="1"/>
                      <a:t>1 170</a:t>
                    </a:r>
                  </a:p>
                </c:rich>
              </c:tx>
              <c:showLegendKey val="0"/>
              <c:showVal val="1"/>
              <c:showCatName val="0"/>
              <c:showSerName val="0"/>
              <c:showPercent val="0"/>
              <c:showBubbleSize val="0"/>
            </c:dLbl>
            <c:showLegendKey val="0"/>
            <c:showVal val="1"/>
            <c:showCatName val="0"/>
            <c:showSerName val="0"/>
            <c:showPercent val="0"/>
            <c:showBubbleSize val="0"/>
            <c:showLeaderLines val="0"/>
          </c:dLbls>
          <c:cat>
            <c:numRef>
              <c:f>mzdy!$C$62:$N$62</c:f>
              <c:numCache>
                <c:formatCode>General</c:formatCode>
                <c:ptCount val="12"/>
                <c:pt idx="0">
                  <c:v>2006</c:v>
                </c:pt>
                <c:pt idx="1">
                  <c:v>2007</c:v>
                </c:pt>
                <c:pt idx="2">
                  <c:v>2008</c:v>
                </c:pt>
                <c:pt idx="3">
                  <c:v>2009</c:v>
                </c:pt>
                <c:pt idx="4">
                  <c:v>2010</c:v>
                </c:pt>
                <c:pt idx="5">
                  <c:v>2011</c:v>
                </c:pt>
                <c:pt idx="6">
                  <c:v>2012</c:v>
                </c:pt>
                <c:pt idx="7">
                  <c:v>2013</c:v>
                </c:pt>
                <c:pt idx="8">
                  <c:v>2014</c:v>
                </c:pt>
                <c:pt idx="9">
                  <c:v>2015</c:v>
                </c:pt>
                <c:pt idx="10">
                  <c:v>2016</c:v>
                </c:pt>
                <c:pt idx="11">
                  <c:v>2017</c:v>
                </c:pt>
              </c:numCache>
            </c:numRef>
          </c:cat>
          <c:val>
            <c:numRef>
              <c:f>mzdy!$C$66:$N$66</c:f>
              <c:numCache>
                <c:formatCode>#,##0</c:formatCode>
                <c:ptCount val="12"/>
                <c:pt idx="0">
                  <c:v>865.79505300353355</c:v>
                </c:pt>
                <c:pt idx="1">
                  <c:v>935.61151079136687</c:v>
                </c:pt>
                <c:pt idx="2">
                  <c:v>1125.3413654618475</c:v>
                </c:pt>
                <c:pt idx="3">
                  <c:v>1103.1395348837209</c:v>
                </c:pt>
                <c:pt idx="4">
                  <c:v>1159.1497975708503</c:v>
                </c:pt>
                <c:pt idx="5">
                  <c:v>1062.8627450980391</c:v>
                </c:pt>
                <c:pt idx="6">
                  <c:v>1062.9482071713146</c:v>
                </c:pt>
                <c:pt idx="7">
                  <c:v>1026.1923076923076</c:v>
                </c:pt>
                <c:pt idx="8">
                  <c:v>985.5272727272727</c:v>
                </c:pt>
                <c:pt idx="9">
                  <c:v>1028.4615384615383</c:v>
                </c:pt>
                <c:pt idx="10">
                  <c:v>1081.5925925925926</c:v>
                </c:pt>
                <c:pt idx="11">
                  <c:v>1170.2661596958174</c:v>
                </c:pt>
              </c:numCache>
            </c:numRef>
          </c:val>
          <c:smooth val="0"/>
        </c:ser>
        <c:ser>
          <c:idx val="2"/>
          <c:order val="1"/>
          <c:tx>
            <c:strRef>
              <c:f>mzdy!$A$65</c:f>
              <c:strCache>
                <c:ptCount val="1"/>
                <c:pt idx="0">
                  <c:v>South Moravia Region</c:v>
                </c:pt>
              </c:strCache>
            </c:strRef>
          </c:tx>
          <c:spPr>
            <a:ln>
              <a:solidFill>
                <a:schemeClr val="accent6">
                  <a:lumMod val="75000"/>
                </a:schemeClr>
              </a:solidFill>
            </a:ln>
          </c:spPr>
          <c:marker>
            <c:symbol val="none"/>
          </c:marker>
          <c:dLbls>
            <c:dLbl>
              <c:idx val="0"/>
              <c:delete val="1"/>
            </c:dLbl>
            <c:dLbl>
              <c:idx val="1"/>
              <c:delete val="1"/>
            </c:dLbl>
            <c:dLbl>
              <c:idx val="2"/>
              <c:delete val="1"/>
            </c:dLbl>
            <c:dLbl>
              <c:idx val="3"/>
              <c:delete val="1"/>
            </c:dLbl>
            <c:dLbl>
              <c:idx val="4"/>
              <c:delete val="1"/>
            </c:dLbl>
            <c:dLbl>
              <c:idx val="5"/>
              <c:delete val="1"/>
            </c:dLbl>
            <c:dLbl>
              <c:idx val="6"/>
              <c:delete val="1"/>
            </c:dLbl>
            <c:dLbl>
              <c:idx val="7"/>
              <c:delete val="1"/>
            </c:dLbl>
            <c:dLbl>
              <c:idx val="8"/>
              <c:delete val="1"/>
            </c:dLbl>
            <c:dLbl>
              <c:idx val="9"/>
              <c:delete val="1"/>
            </c:dLbl>
            <c:dLbl>
              <c:idx val="10"/>
              <c:delete val="1"/>
            </c:dLbl>
            <c:dLbl>
              <c:idx val="11"/>
              <c:layout>
                <c:manualLayout>
                  <c:x val="1.1290606033902258E-16"/>
                  <c:y val="1.713796058269066E-2"/>
                </c:manualLayout>
              </c:layout>
              <c:tx>
                <c:rich>
                  <a:bodyPr/>
                  <a:lstStyle/>
                  <a:p>
                    <a:r>
                      <a:rPr lang="en-US" b="1">
                        <a:solidFill>
                          <a:schemeClr val="accent6">
                            <a:lumMod val="75000"/>
                          </a:schemeClr>
                        </a:solidFill>
                      </a:rPr>
                      <a:t>982</a:t>
                    </a:r>
                  </a:p>
                </c:rich>
              </c:tx>
              <c:showLegendKey val="0"/>
              <c:showVal val="1"/>
              <c:showCatName val="0"/>
              <c:showSerName val="0"/>
              <c:showPercent val="0"/>
              <c:showBubbleSize val="0"/>
            </c:dLbl>
            <c:showLegendKey val="0"/>
            <c:showVal val="1"/>
            <c:showCatName val="0"/>
            <c:showSerName val="0"/>
            <c:showPercent val="0"/>
            <c:showBubbleSize val="0"/>
            <c:showLeaderLines val="0"/>
          </c:dLbls>
          <c:cat>
            <c:numRef>
              <c:f>mzdy!$C$62:$N$62</c:f>
              <c:numCache>
                <c:formatCode>General</c:formatCode>
                <c:ptCount val="12"/>
                <c:pt idx="0">
                  <c:v>2006</c:v>
                </c:pt>
                <c:pt idx="1">
                  <c:v>2007</c:v>
                </c:pt>
                <c:pt idx="2">
                  <c:v>2008</c:v>
                </c:pt>
                <c:pt idx="3">
                  <c:v>2009</c:v>
                </c:pt>
                <c:pt idx="4">
                  <c:v>2010</c:v>
                </c:pt>
                <c:pt idx="5">
                  <c:v>2011</c:v>
                </c:pt>
                <c:pt idx="6">
                  <c:v>2012</c:v>
                </c:pt>
                <c:pt idx="7">
                  <c:v>2013</c:v>
                </c:pt>
                <c:pt idx="8">
                  <c:v>2014</c:v>
                </c:pt>
                <c:pt idx="9">
                  <c:v>2015</c:v>
                </c:pt>
                <c:pt idx="10">
                  <c:v>2016</c:v>
                </c:pt>
                <c:pt idx="11">
                  <c:v>2017</c:v>
                </c:pt>
              </c:numCache>
            </c:numRef>
          </c:cat>
          <c:val>
            <c:numRef>
              <c:f>mzdy!$C$65:$N$65</c:f>
              <c:numCache>
                <c:formatCode>#,##0</c:formatCode>
                <c:ptCount val="12"/>
                <c:pt idx="0">
                  <c:v>637.9151943462897</c:v>
                </c:pt>
                <c:pt idx="1">
                  <c:v>693.23741007194246</c:v>
                </c:pt>
                <c:pt idx="2">
                  <c:v>846.18473895582338</c:v>
                </c:pt>
                <c:pt idx="3">
                  <c:v>817.79069767441854</c:v>
                </c:pt>
                <c:pt idx="4">
                  <c:v>879.47368421052636</c:v>
                </c:pt>
                <c:pt idx="5">
                  <c:v>800.35294117647061</c:v>
                </c:pt>
                <c:pt idx="6">
                  <c:v>820.67729083665336</c:v>
                </c:pt>
                <c:pt idx="7">
                  <c:v>810.11538461538464</c:v>
                </c:pt>
                <c:pt idx="8">
                  <c:v>786.29090909090905</c:v>
                </c:pt>
                <c:pt idx="9">
                  <c:v>831.79487179487182</c:v>
                </c:pt>
                <c:pt idx="10">
                  <c:v>887.88888888888891</c:v>
                </c:pt>
                <c:pt idx="11">
                  <c:v>982.12927756653994</c:v>
                </c:pt>
              </c:numCache>
            </c:numRef>
          </c:val>
          <c:smooth val="0"/>
        </c:ser>
        <c:ser>
          <c:idx val="4"/>
          <c:order val="2"/>
          <c:tx>
            <c:v>Czech Republic</c:v>
          </c:tx>
          <c:spPr>
            <a:ln>
              <a:solidFill>
                <a:schemeClr val="tx1">
                  <a:lumMod val="65000"/>
                  <a:lumOff val="35000"/>
                </a:schemeClr>
              </a:solidFill>
              <a:prstDash val="dash"/>
            </a:ln>
          </c:spPr>
          <c:marker>
            <c:symbol val="none"/>
          </c:marker>
          <c:dLbls>
            <c:dLbl>
              <c:idx val="0"/>
              <c:delete val="1"/>
            </c:dLbl>
            <c:dLbl>
              <c:idx val="1"/>
              <c:delete val="1"/>
            </c:dLbl>
            <c:dLbl>
              <c:idx val="2"/>
              <c:delete val="1"/>
            </c:dLbl>
            <c:dLbl>
              <c:idx val="3"/>
              <c:delete val="1"/>
            </c:dLbl>
            <c:dLbl>
              <c:idx val="4"/>
              <c:delete val="1"/>
            </c:dLbl>
            <c:dLbl>
              <c:idx val="5"/>
              <c:delete val="1"/>
            </c:dLbl>
            <c:dLbl>
              <c:idx val="6"/>
              <c:delete val="1"/>
            </c:dLbl>
            <c:dLbl>
              <c:idx val="7"/>
              <c:delete val="1"/>
            </c:dLbl>
            <c:dLbl>
              <c:idx val="8"/>
              <c:delete val="1"/>
            </c:dLbl>
            <c:dLbl>
              <c:idx val="9"/>
              <c:delete val="1"/>
            </c:dLbl>
            <c:dLbl>
              <c:idx val="10"/>
              <c:delete val="1"/>
            </c:dLbl>
            <c:dLbl>
              <c:idx val="11"/>
              <c:layout>
                <c:manualLayout>
                  <c:x val="-2.9253271747497964E-2"/>
                  <c:y val="-4.1131375287600615E-2"/>
                </c:manualLayout>
              </c:layout>
              <c:tx>
                <c:rich>
                  <a:bodyPr/>
                  <a:lstStyle/>
                  <a:p>
                    <a:r>
                      <a:rPr lang="en-US" b="1">
                        <a:solidFill>
                          <a:schemeClr val="bg1">
                            <a:lumMod val="50000"/>
                          </a:schemeClr>
                        </a:solidFill>
                      </a:rPr>
                      <a:t>990</a:t>
                    </a:r>
                  </a:p>
                </c:rich>
              </c:tx>
              <c:showLegendKey val="0"/>
              <c:showVal val="1"/>
              <c:showCatName val="0"/>
              <c:showSerName val="0"/>
              <c:showPercent val="0"/>
              <c:showBubbleSize val="0"/>
            </c:dLbl>
            <c:showLegendKey val="0"/>
            <c:showVal val="1"/>
            <c:showCatName val="0"/>
            <c:showSerName val="0"/>
            <c:showPercent val="0"/>
            <c:showBubbleSize val="0"/>
            <c:showLeaderLines val="0"/>
          </c:dLbls>
          <c:cat>
            <c:numRef>
              <c:f>mzdy!$C$62:$N$62</c:f>
              <c:numCache>
                <c:formatCode>General</c:formatCode>
                <c:ptCount val="12"/>
                <c:pt idx="0">
                  <c:v>2006</c:v>
                </c:pt>
                <c:pt idx="1">
                  <c:v>2007</c:v>
                </c:pt>
                <c:pt idx="2">
                  <c:v>2008</c:v>
                </c:pt>
                <c:pt idx="3">
                  <c:v>2009</c:v>
                </c:pt>
                <c:pt idx="4">
                  <c:v>2010</c:v>
                </c:pt>
                <c:pt idx="5">
                  <c:v>2011</c:v>
                </c:pt>
                <c:pt idx="6">
                  <c:v>2012</c:v>
                </c:pt>
                <c:pt idx="7">
                  <c:v>2013</c:v>
                </c:pt>
                <c:pt idx="8">
                  <c:v>2014</c:v>
                </c:pt>
                <c:pt idx="9">
                  <c:v>2015</c:v>
                </c:pt>
                <c:pt idx="10">
                  <c:v>2016</c:v>
                </c:pt>
                <c:pt idx="11">
                  <c:v>2017</c:v>
                </c:pt>
              </c:numCache>
            </c:numRef>
          </c:cat>
          <c:val>
            <c:numRef>
              <c:f>mzdy!$C$67:$N$67</c:f>
              <c:numCache>
                <c:formatCode>#,##0</c:formatCode>
                <c:ptCount val="12"/>
                <c:pt idx="0">
                  <c:v>670.21201413427559</c:v>
                </c:pt>
                <c:pt idx="1">
                  <c:v>733.88489208633086</c:v>
                </c:pt>
                <c:pt idx="2">
                  <c:v>878.75502008032129</c:v>
                </c:pt>
                <c:pt idx="3">
                  <c:v>841.08527131782944</c:v>
                </c:pt>
                <c:pt idx="4">
                  <c:v>899.0688259109312</c:v>
                </c:pt>
                <c:pt idx="5">
                  <c:v>832.31372549019613</c:v>
                </c:pt>
                <c:pt idx="6">
                  <c:v>848.40637450199199</c:v>
                </c:pt>
                <c:pt idx="7">
                  <c:v>829.69230769230774</c:v>
                </c:pt>
                <c:pt idx="8">
                  <c:v>803.5272727272727</c:v>
                </c:pt>
                <c:pt idx="9">
                  <c:v>844.7619047619047</c:v>
                </c:pt>
                <c:pt idx="10">
                  <c:v>898.7037037037037</c:v>
                </c:pt>
                <c:pt idx="11">
                  <c:v>990</c:v>
                </c:pt>
              </c:numCache>
            </c:numRef>
          </c:val>
          <c:smooth val="0"/>
        </c:ser>
        <c:ser>
          <c:idx val="0"/>
          <c:order val="3"/>
          <c:tx>
            <c:strRef>
              <c:f>mzdy!$A$63</c:f>
              <c:strCache>
                <c:ptCount val="1"/>
                <c:pt idx="0">
                  <c:v>Ostrava</c:v>
                </c:pt>
              </c:strCache>
            </c:strRef>
          </c:tx>
          <c:spPr>
            <a:ln>
              <a:solidFill>
                <a:srgbClr val="00B0F0"/>
              </a:solidFill>
            </a:ln>
          </c:spPr>
          <c:marker>
            <c:symbol val="none"/>
          </c:marker>
          <c:dLbls>
            <c:dLbl>
              <c:idx val="0"/>
              <c:delete val="1"/>
            </c:dLbl>
            <c:dLbl>
              <c:idx val="1"/>
              <c:delete val="1"/>
            </c:dLbl>
            <c:dLbl>
              <c:idx val="2"/>
              <c:delete val="1"/>
            </c:dLbl>
            <c:dLbl>
              <c:idx val="3"/>
              <c:delete val="1"/>
            </c:dLbl>
            <c:dLbl>
              <c:idx val="4"/>
              <c:delete val="1"/>
            </c:dLbl>
            <c:dLbl>
              <c:idx val="5"/>
              <c:delete val="1"/>
            </c:dLbl>
            <c:dLbl>
              <c:idx val="6"/>
              <c:delete val="1"/>
            </c:dLbl>
            <c:dLbl>
              <c:idx val="7"/>
              <c:delete val="1"/>
            </c:dLbl>
            <c:dLbl>
              <c:idx val="8"/>
              <c:delete val="1"/>
            </c:dLbl>
            <c:dLbl>
              <c:idx val="9"/>
              <c:delete val="1"/>
            </c:dLbl>
            <c:dLbl>
              <c:idx val="10"/>
              <c:delete val="1"/>
            </c:dLbl>
            <c:dLbl>
              <c:idx val="11"/>
              <c:layout>
                <c:manualLayout>
                  <c:x val="-1.2123195916907616E-7"/>
                  <c:y val="-3.4275921165381383E-2"/>
                </c:manualLayout>
              </c:layout>
              <c:tx>
                <c:rich>
                  <a:bodyPr/>
                  <a:lstStyle/>
                  <a:p>
                    <a:r>
                      <a:rPr lang="en-US">
                        <a:solidFill>
                          <a:srgbClr val="00ADD0"/>
                        </a:solidFill>
                      </a:rPr>
                      <a:t>987</a:t>
                    </a:r>
                  </a:p>
                </c:rich>
              </c:tx>
              <c:showLegendKey val="0"/>
              <c:showVal val="1"/>
              <c:showCatName val="0"/>
              <c:showSerName val="0"/>
              <c:showPercent val="0"/>
              <c:showBubbleSize val="0"/>
            </c:dLbl>
            <c:showLegendKey val="0"/>
            <c:showVal val="1"/>
            <c:showCatName val="0"/>
            <c:showSerName val="0"/>
            <c:showPercent val="0"/>
            <c:showBubbleSize val="0"/>
            <c:showLeaderLines val="0"/>
          </c:dLbls>
          <c:cat>
            <c:numRef>
              <c:f>mzdy!$C$62:$N$62</c:f>
              <c:numCache>
                <c:formatCode>General</c:formatCode>
                <c:ptCount val="12"/>
                <c:pt idx="0">
                  <c:v>2006</c:v>
                </c:pt>
                <c:pt idx="1">
                  <c:v>2007</c:v>
                </c:pt>
                <c:pt idx="2">
                  <c:v>2008</c:v>
                </c:pt>
                <c:pt idx="3">
                  <c:v>2009</c:v>
                </c:pt>
                <c:pt idx="4">
                  <c:v>2010</c:v>
                </c:pt>
                <c:pt idx="5">
                  <c:v>2011</c:v>
                </c:pt>
                <c:pt idx="6">
                  <c:v>2012</c:v>
                </c:pt>
                <c:pt idx="7">
                  <c:v>2013</c:v>
                </c:pt>
                <c:pt idx="8">
                  <c:v>2014</c:v>
                </c:pt>
                <c:pt idx="9">
                  <c:v>2015</c:v>
                </c:pt>
                <c:pt idx="10">
                  <c:v>2016</c:v>
                </c:pt>
                <c:pt idx="11">
                  <c:v>2017</c:v>
                </c:pt>
              </c:numCache>
            </c:numRef>
          </c:cat>
          <c:val>
            <c:numRef>
              <c:f>mzdy!$C$63:$N$63</c:f>
              <c:numCache>
                <c:formatCode>#,##0</c:formatCode>
                <c:ptCount val="12"/>
                <c:pt idx="0">
                  <c:v>716.46643109540639</c:v>
                </c:pt>
                <c:pt idx="1">
                  <c:v>771.76258992805754</c:v>
                </c:pt>
                <c:pt idx="2">
                  <c:v>912.32931726907634</c:v>
                </c:pt>
                <c:pt idx="3">
                  <c:v>830.2713178294573</c:v>
                </c:pt>
                <c:pt idx="4">
                  <c:v>923.07692307692309</c:v>
                </c:pt>
                <c:pt idx="5">
                  <c:v>911.64705882352939</c:v>
                </c:pt>
                <c:pt idx="6">
                  <c:v>915.0199203187251</c:v>
                </c:pt>
                <c:pt idx="7">
                  <c:v>884.69230769230774</c:v>
                </c:pt>
                <c:pt idx="8">
                  <c:v>846.69090909090914</c:v>
                </c:pt>
                <c:pt idx="9">
                  <c:v>858.24175824175825</c:v>
                </c:pt>
                <c:pt idx="10">
                  <c:v>910.74074074074076</c:v>
                </c:pt>
                <c:pt idx="11">
                  <c:v>987.18631178707221</c:v>
                </c:pt>
              </c:numCache>
            </c:numRef>
          </c:val>
          <c:smooth val="0"/>
        </c:ser>
        <c:ser>
          <c:idx val="1"/>
          <c:order val="4"/>
          <c:tx>
            <c:strRef>
              <c:f>mzdy!$A$64</c:f>
              <c:strCache>
                <c:ptCount val="1"/>
                <c:pt idx="0">
                  <c:v>Moravian-Silesian Region</c:v>
                </c:pt>
              </c:strCache>
            </c:strRef>
          </c:tx>
          <c:spPr>
            <a:ln>
              <a:solidFill>
                <a:srgbClr val="C00000"/>
              </a:solidFill>
            </a:ln>
          </c:spPr>
          <c:marker>
            <c:symbol val="none"/>
          </c:marker>
          <c:dLbls>
            <c:dLbl>
              <c:idx val="0"/>
              <c:delete val="1"/>
            </c:dLbl>
            <c:dLbl>
              <c:idx val="1"/>
              <c:delete val="1"/>
            </c:dLbl>
            <c:dLbl>
              <c:idx val="2"/>
              <c:delete val="1"/>
            </c:dLbl>
            <c:dLbl>
              <c:idx val="3"/>
              <c:delete val="1"/>
            </c:dLbl>
            <c:dLbl>
              <c:idx val="4"/>
              <c:delete val="1"/>
            </c:dLbl>
            <c:dLbl>
              <c:idx val="5"/>
              <c:delete val="1"/>
            </c:dLbl>
            <c:dLbl>
              <c:idx val="6"/>
              <c:delete val="1"/>
            </c:dLbl>
            <c:dLbl>
              <c:idx val="7"/>
              <c:delete val="1"/>
            </c:dLbl>
            <c:dLbl>
              <c:idx val="8"/>
              <c:delete val="1"/>
            </c:dLbl>
            <c:dLbl>
              <c:idx val="9"/>
              <c:delete val="1"/>
            </c:dLbl>
            <c:dLbl>
              <c:idx val="10"/>
              <c:delete val="1"/>
            </c:dLbl>
            <c:dLbl>
              <c:idx val="11"/>
              <c:layout>
                <c:manualLayout>
                  <c:x val="1.1290606033902258E-16"/>
                  <c:y val="5.8269065981148303E-2"/>
                </c:manualLayout>
              </c:layout>
              <c:tx>
                <c:rich>
                  <a:bodyPr/>
                  <a:lstStyle/>
                  <a:p>
                    <a:r>
                      <a:rPr lang="en-US" b="1">
                        <a:solidFill>
                          <a:srgbClr val="FF0000"/>
                        </a:solidFill>
                      </a:rPr>
                      <a:t>940</a:t>
                    </a:r>
                  </a:p>
                </c:rich>
              </c:tx>
              <c:showLegendKey val="0"/>
              <c:showVal val="1"/>
              <c:showCatName val="0"/>
              <c:showSerName val="0"/>
              <c:showPercent val="0"/>
              <c:showBubbleSize val="0"/>
            </c:dLbl>
            <c:showLegendKey val="0"/>
            <c:showVal val="1"/>
            <c:showCatName val="0"/>
            <c:showSerName val="0"/>
            <c:showPercent val="0"/>
            <c:showBubbleSize val="0"/>
            <c:showLeaderLines val="0"/>
          </c:dLbls>
          <c:cat>
            <c:numRef>
              <c:f>mzdy!$C$62:$N$62</c:f>
              <c:numCache>
                <c:formatCode>General</c:formatCode>
                <c:ptCount val="12"/>
                <c:pt idx="0">
                  <c:v>2006</c:v>
                </c:pt>
                <c:pt idx="1">
                  <c:v>2007</c:v>
                </c:pt>
                <c:pt idx="2">
                  <c:v>2008</c:v>
                </c:pt>
                <c:pt idx="3">
                  <c:v>2009</c:v>
                </c:pt>
                <c:pt idx="4">
                  <c:v>2010</c:v>
                </c:pt>
                <c:pt idx="5">
                  <c:v>2011</c:v>
                </c:pt>
                <c:pt idx="6">
                  <c:v>2012</c:v>
                </c:pt>
                <c:pt idx="7">
                  <c:v>2013</c:v>
                </c:pt>
                <c:pt idx="8">
                  <c:v>2014</c:v>
                </c:pt>
                <c:pt idx="9">
                  <c:v>2015</c:v>
                </c:pt>
                <c:pt idx="10">
                  <c:v>2016</c:v>
                </c:pt>
                <c:pt idx="11">
                  <c:v>2017</c:v>
                </c:pt>
              </c:numCache>
            </c:numRef>
          </c:cat>
          <c:val>
            <c:numRef>
              <c:f>mzdy!$C$64:$N$64</c:f>
              <c:numCache>
                <c:formatCode>#,##0</c:formatCode>
                <c:ptCount val="12"/>
                <c:pt idx="0">
                  <c:v>663.92226148409895</c:v>
                </c:pt>
                <c:pt idx="1">
                  <c:v>726.54676258992799</c:v>
                </c:pt>
                <c:pt idx="2">
                  <c:v>866.02409638554218</c:v>
                </c:pt>
                <c:pt idx="3">
                  <c:v>802.71317829457359</c:v>
                </c:pt>
                <c:pt idx="4">
                  <c:v>873.72469635627533</c:v>
                </c:pt>
                <c:pt idx="5">
                  <c:v>819.64705882352939</c:v>
                </c:pt>
                <c:pt idx="6">
                  <c:v>844.9800796812749</c:v>
                </c:pt>
                <c:pt idx="7">
                  <c:v>822.15384615384619</c:v>
                </c:pt>
                <c:pt idx="8">
                  <c:v>790.43636363636358</c:v>
                </c:pt>
                <c:pt idx="9">
                  <c:v>825.34798534798529</c:v>
                </c:pt>
                <c:pt idx="10">
                  <c:v>868.11111111111109</c:v>
                </c:pt>
                <c:pt idx="11">
                  <c:v>940.03802281368814</c:v>
                </c:pt>
              </c:numCache>
            </c:numRef>
          </c:val>
          <c:smooth val="0"/>
        </c:ser>
        <c:dLbls>
          <c:showLegendKey val="0"/>
          <c:showVal val="0"/>
          <c:showCatName val="0"/>
          <c:showSerName val="0"/>
          <c:showPercent val="0"/>
          <c:showBubbleSize val="0"/>
        </c:dLbls>
        <c:marker val="1"/>
        <c:smooth val="0"/>
        <c:axId val="41251840"/>
        <c:axId val="75204288"/>
      </c:lineChart>
      <c:catAx>
        <c:axId val="41251840"/>
        <c:scaling>
          <c:orientation val="minMax"/>
        </c:scaling>
        <c:delete val="0"/>
        <c:axPos val="b"/>
        <c:numFmt formatCode="General" sourceLinked="1"/>
        <c:majorTickMark val="none"/>
        <c:minorTickMark val="none"/>
        <c:tickLblPos val="nextTo"/>
        <c:spPr>
          <a:ln>
            <a:solidFill>
              <a:srgbClr val="002060"/>
            </a:solidFill>
          </a:ln>
        </c:spPr>
        <c:txPr>
          <a:bodyPr rot="0" vert="horz"/>
          <a:lstStyle/>
          <a:p>
            <a:pPr>
              <a:defRPr/>
            </a:pPr>
            <a:endParaRPr lang="cs-CZ"/>
          </a:p>
        </c:txPr>
        <c:crossAx val="75204288"/>
        <c:crosses val="autoZero"/>
        <c:auto val="1"/>
        <c:lblAlgn val="ctr"/>
        <c:lblOffset val="100"/>
        <c:noMultiLvlLbl val="0"/>
      </c:catAx>
      <c:valAx>
        <c:axId val="75204288"/>
        <c:scaling>
          <c:orientation val="minMax"/>
          <c:max val="1550"/>
          <c:min val="600"/>
        </c:scaling>
        <c:delete val="0"/>
        <c:axPos val="l"/>
        <c:majorGridlines>
          <c:spPr>
            <a:ln>
              <a:solidFill>
                <a:srgbClr val="002060"/>
              </a:solidFill>
            </a:ln>
          </c:spPr>
        </c:majorGridlines>
        <c:title>
          <c:tx>
            <c:rich>
              <a:bodyPr/>
              <a:lstStyle/>
              <a:p>
                <a:pPr>
                  <a:defRPr/>
                </a:pPr>
                <a:r>
                  <a:rPr lang="cs-CZ" sz="1200" b="1" dirty="0" err="1" smtClean="0"/>
                  <a:t>Median</a:t>
                </a:r>
                <a:r>
                  <a:rPr lang="cs-CZ" sz="1200" b="1" dirty="0" smtClean="0"/>
                  <a:t> </a:t>
                </a:r>
                <a:r>
                  <a:rPr lang="cs-CZ" sz="1200" b="1" dirty="0" err="1"/>
                  <a:t>pre</a:t>
                </a:r>
                <a:r>
                  <a:rPr lang="cs-CZ" sz="1200" b="1" dirty="0"/>
                  <a:t>-tax </a:t>
                </a:r>
                <a:r>
                  <a:rPr lang="cs-CZ" sz="1200" b="1" dirty="0" err="1"/>
                  <a:t>monthly</a:t>
                </a:r>
                <a:r>
                  <a:rPr lang="cs-CZ" sz="1200" b="1" dirty="0"/>
                  <a:t> </a:t>
                </a:r>
                <a:r>
                  <a:rPr lang="cs-CZ" sz="1200" b="1" dirty="0" err="1"/>
                  <a:t>wage</a:t>
                </a:r>
                <a:r>
                  <a:rPr lang="cs-CZ" sz="1200" b="1" dirty="0"/>
                  <a:t> (EUR</a:t>
                </a:r>
                <a:r>
                  <a:rPr lang="cs-CZ" dirty="0"/>
                  <a:t>)</a:t>
                </a:r>
                <a:endParaRPr lang="en-US" dirty="0"/>
              </a:p>
            </c:rich>
          </c:tx>
          <c:layout>
            <c:manualLayout>
              <c:xMode val="edge"/>
              <c:yMode val="edge"/>
              <c:x val="7.2363356428021552E-2"/>
              <c:y val="4.7929882800639638E-2"/>
            </c:manualLayout>
          </c:layout>
          <c:overlay val="0"/>
        </c:title>
        <c:numFmt formatCode="[$€-1809]#,##0" sourceLinked="0"/>
        <c:majorTickMark val="none"/>
        <c:minorTickMark val="none"/>
        <c:tickLblPos val="nextTo"/>
        <c:spPr>
          <a:ln>
            <a:solidFill>
              <a:srgbClr val="002060"/>
            </a:solidFill>
          </a:ln>
        </c:spPr>
        <c:txPr>
          <a:bodyPr rot="0" vert="horz"/>
          <a:lstStyle/>
          <a:p>
            <a:pPr>
              <a:defRPr/>
            </a:pPr>
            <a:endParaRPr lang="cs-CZ"/>
          </a:p>
        </c:txPr>
        <c:crossAx val="41251840"/>
        <c:crosses val="autoZero"/>
        <c:crossBetween val="between"/>
      </c:valAx>
      <c:dTable>
        <c:showHorzBorder val="1"/>
        <c:showVertBorder val="1"/>
        <c:showOutline val="1"/>
        <c:showKeys val="1"/>
      </c:dTable>
      <c:spPr>
        <a:ln>
          <a:noFill/>
        </a:ln>
      </c:spPr>
    </c:plotArea>
    <c:plotVisOnly val="1"/>
    <c:dispBlanksAs val="gap"/>
    <c:showDLblsOverMax val="0"/>
  </c:chart>
  <c:spPr>
    <a:ln>
      <a:noFill/>
    </a:ln>
  </c:spPr>
  <c:txPr>
    <a:bodyPr/>
    <a:lstStyle/>
    <a:p>
      <a:pPr>
        <a:defRPr sz="1000" b="0" i="0" u="none" strike="noStrike" baseline="0">
          <a:solidFill>
            <a:srgbClr val="003C69"/>
          </a:solidFill>
          <a:latin typeface="Arial Narrow" panose="020B0606020202030204" pitchFamily="34" charset="0"/>
          <a:ea typeface="Calibri"/>
          <a:cs typeface="Calibri"/>
        </a:defRPr>
      </a:pPr>
      <a:endParaRPr lang="cs-CZ"/>
    </a:p>
  </c:txPr>
  <c:externalData r:id="rId2">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466" name="Rectangle 2"/>
          <p:cNvSpPr>
            <a:spLocks noGrp="1" noChangeArrowheads="1"/>
          </p:cNvSpPr>
          <p:nvPr>
            <p:ph type="hdr" sz="quarter"/>
          </p:nvPr>
        </p:nvSpPr>
        <p:spPr bwMode="auto">
          <a:xfrm>
            <a:off x="0" y="0"/>
            <a:ext cx="3077137" cy="512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768" tIns="47384" rIns="94768" bIns="47384" numCol="1" anchor="t" anchorCtr="0" compatLnSpc="1">
            <a:prstTxWarp prst="textNoShape">
              <a:avLst/>
            </a:prstTxWarp>
          </a:bodyPr>
          <a:lstStyle>
            <a:lvl1pPr>
              <a:spcBef>
                <a:spcPct val="0"/>
              </a:spcBef>
              <a:defRPr sz="1200" b="0">
                <a:solidFill>
                  <a:schemeClr val="tx1"/>
                </a:solidFill>
              </a:defRPr>
            </a:lvl1pPr>
          </a:lstStyle>
          <a:p>
            <a:pPr>
              <a:defRPr/>
            </a:pPr>
            <a:endParaRPr lang="cs-CZ" dirty="0"/>
          </a:p>
        </p:txBody>
      </p:sp>
      <p:sp>
        <p:nvSpPr>
          <p:cNvPr id="62467" name="Rectangle 3"/>
          <p:cNvSpPr>
            <a:spLocks noGrp="1" noChangeArrowheads="1"/>
          </p:cNvSpPr>
          <p:nvPr>
            <p:ph type="dt" sz="quarter" idx="1"/>
          </p:nvPr>
        </p:nvSpPr>
        <p:spPr bwMode="auto">
          <a:xfrm>
            <a:off x="4020506" y="0"/>
            <a:ext cx="3077137" cy="512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768" tIns="47384" rIns="94768" bIns="47384" numCol="1" anchor="t" anchorCtr="0" compatLnSpc="1">
            <a:prstTxWarp prst="textNoShape">
              <a:avLst/>
            </a:prstTxWarp>
          </a:bodyPr>
          <a:lstStyle>
            <a:lvl1pPr algn="r">
              <a:spcBef>
                <a:spcPct val="0"/>
              </a:spcBef>
              <a:defRPr sz="1200" b="0">
                <a:solidFill>
                  <a:schemeClr val="tx1"/>
                </a:solidFill>
              </a:defRPr>
            </a:lvl1pPr>
          </a:lstStyle>
          <a:p>
            <a:pPr>
              <a:defRPr/>
            </a:pPr>
            <a:endParaRPr lang="cs-CZ" dirty="0"/>
          </a:p>
        </p:txBody>
      </p:sp>
      <p:sp>
        <p:nvSpPr>
          <p:cNvPr id="62468" name="Rectangle 4"/>
          <p:cNvSpPr>
            <a:spLocks noGrp="1" noChangeArrowheads="1"/>
          </p:cNvSpPr>
          <p:nvPr>
            <p:ph type="ftr" sz="quarter" idx="2"/>
          </p:nvPr>
        </p:nvSpPr>
        <p:spPr bwMode="auto">
          <a:xfrm>
            <a:off x="0" y="9720673"/>
            <a:ext cx="3077137" cy="5123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768" tIns="47384" rIns="94768" bIns="47384" numCol="1" anchor="b" anchorCtr="0" compatLnSpc="1">
            <a:prstTxWarp prst="textNoShape">
              <a:avLst/>
            </a:prstTxWarp>
          </a:bodyPr>
          <a:lstStyle>
            <a:lvl1pPr>
              <a:spcBef>
                <a:spcPct val="0"/>
              </a:spcBef>
              <a:defRPr sz="1200" b="0">
                <a:solidFill>
                  <a:schemeClr val="tx1"/>
                </a:solidFill>
              </a:defRPr>
            </a:lvl1pPr>
          </a:lstStyle>
          <a:p>
            <a:pPr>
              <a:defRPr/>
            </a:pPr>
            <a:endParaRPr lang="cs-CZ" dirty="0"/>
          </a:p>
        </p:txBody>
      </p:sp>
      <p:sp>
        <p:nvSpPr>
          <p:cNvPr id="62469" name="Rectangle 5"/>
          <p:cNvSpPr>
            <a:spLocks noGrp="1" noChangeArrowheads="1"/>
          </p:cNvSpPr>
          <p:nvPr>
            <p:ph type="sldNum" sz="quarter" idx="3"/>
          </p:nvPr>
        </p:nvSpPr>
        <p:spPr bwMode="auto">
          <a:xfrm>
            <a:off x="4020506" y="9720673"/>
            <a:ext cx="3077137" cy="5123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768" tIns="47384" rIns="94768" bIns="47384" numCol="1" anchor="b" anchorCtr="0" compatLnSpc="1">
            <a:prstTxWarp prst="textNoShape">
              <a:avLst/>
            </a:prstTxWarp>
          </a:bodyPr>
          <a:lstStyle>
            <a:lvl1pPr algn="r">
              <a:spcBef>
                <a:spcPct val="0"/>
              </a:spcBef>
              <a:defRPr sz="1200" b="0">
                <a:solidFill>
                  <a:schemeClr val="tx1"/>
                </a:solidFill>
              </a:defRPr>
            </a:lvl1pPr>
          </a:lstStyle>
          <a:p>
            <a:pPr>
              <a:defRPr/>
            </a:pPr>
            <a:fld id="{A189E9AC-9C81-484A-B259-C47D75937297}" type="slidenum">
              <a:rPr lang="cs-CZ"/>
              <a:pPr>
                <a:defRPr/>
              </a:pPr>
              <a:t>‹#›</a:t>
            </a:fld>
            <a:endParaRPr lang="cs-CZ" dirty="0"/>
          </a:p>
        </p:txBody>
      </p:sp>
    </p:spTree>
    <p:extLst>
      <p:ext uri="{BB962C8B-B14F-4D97-AF65-F5344CB8AC3E}">
        <p14:creationId xmlns:p14="http://schemas.microsoft.com/office/powerpoint/2010/main" val="22467873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3077137" cy="512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768" tIns="47384" rIns="94768" bIns="47384" numCol="1" anchor="t" anchorCtr="0" compatLnSpc="1">
            <a:prstTxWarp prst="textNoShape">
              <a:avLst/>
            </a:prstTxWarp>
          </a:bodyPr>
          <a:lstStyle>
            <a:lvl1pPr>
              <a:spcBef>
                <a:spcPct val="0"/>
              </a:spcBef>
              <a:defRPr sz="1200" b="0">
                <a:solidFill>
                  <a:schemeClr val="tx1"/>
                </a:solidFill>
              </a:defRPr>
            </a:lvl1pPr>
          </a:lstStyle>
          <a:p>
            <a:pPr>
              <a:defRPr/>
            </a:pPr>
            <a:endParaRPr lang="cs-CZ" dirty="0"/>
          </a:p>
        </p:txBody>
      </p:sp>
      <p:sp>
        <p:nvSpPr>
          <p:cNvPr id="4099" name="Rectangle 3"/>
          <p:cNvSpPr>
            <a:spLocks noGrp="1" noChangeArrowheads="1"/>
          </p:cNvSpPr>
          <p:nvPr>
            <p:ph type="dt" idx="1"/>
          </p:nvPr>
        </p:nvSpPr>
        <p:spPr bwMode="auto">
          <a:xfrm>
            <a:off x="4020506" y="0"/>
            <a:ext cx="3077137" cy="512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768" tIns="47384" rIns="94768" bIns="47384" numCol="1" anchor="t" anchorCtr="0" compatLnSpc="1">
            <a:prstTxWarp prst="textNoShape">
              <a:avLst/>
            </a:prstTxWarp>
          </a:bodyPr>
          <a:lstStyle>
            <a:lvl1pPr algn="r">
              <a:spcBef>
                <a:spcPct val="0"/>
              </a:spcBef>
              <a:defRPr sz="1200" b="0">
                <a:solidFill>
                  <a:schemeClr val="tx1"/>
                </a:solidFill>
              </a:defRPr>
            </a:lvl1pPr>
          </a:lstStyle>
          <a:p>
            <a:pPr>
              <a:defRPr/>
            </a:pPr>
            <a:endParaRPr lang="cs-CZ" dirty="0"/>
          </a:p>
        </p:txBody>
      </p:sp>
      <p:sp>
        <p:nvSpPr>
          <p:cNvPr id="57348" name="Rectangle 4"/>
          <p:cNvSpPr>
            <a:spLocks noGrp="1" noRot="1" noChangeAspect="1" noChangeArrowheads="1" noTextEdit="1"/>
          </p:cNvSpPr>
          <p:nvPr>
            <p:ph type="sldImg" idx="2"/>
          </p:nvPr>
        </p:nvSpPr>
        <p:spPr bwMode="auto">
          <a:xfrm>
            <a:off x="992188" y="768350"/>
            <a:ext cx="5114925" cy="3836988"/>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101" name="Rectangle 5"/>
          <p:cNvSpPr>
            <a:spLocks noGrp="1" noChangeArrowheads="1"/>
          </p:cNvSpPr>
          <p:nvPr>
            <p:ph type="body" sz="quarter" idx="3"/>
          </p:nvPr>
        </p:nvSpPr>
        <p:spPr bwMode="auto">
          <a:xfrm>
            <a:off x="709599" y="4861155"/>
            <a:ext cx="5680103" cy="46058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768" tIns="47384" rIns="94768" bIns="47384" numCol="1" anchor="t" anchorCtr="0" compatLnSpc="1">
            <a:prstTxWarp prst="textNoShape">
              <a:avLst/>
            </a:prstTxWarp>
          </a:bodyPr>
          <a:lstStyle/>
          <a:p>
            <a:pPr lvl="0"/>
            <a:r>
              <a:rPr lang="cs-CZ" noProof="0" smtClean="0"/>
              <a:t>Klepnutím lze upravit styly předlohy textu.</a:t>
            </a:r>
          </a:p>
          <a:p>
            <a:pPr lvl="1"/>
            <a:r>
              <a:rPr lang="cs-CZ" noProof="0" smtClean="0"/>
              <a:t>Druhá úroveň</a:t>
            </a:r>
          </a:p>
          <a:p>
            <a:pPr lvl="2"/>
            <a:r>
              <a:rPr lang="cs-CZ" noProof="0" smtClean="0"/>
              <a:t>Třetí úroveň</a:t>
            </a:r>
          </a:p>
          <a:p>
            <a:pPr lvl="3"/>
            <a:r>
              <a:rPr lang="cs-CZ" noProof="0" smtClean="0"/>
              <a:t>Čtvrtá úroveň</a:t>
            </a:r>
          </a:p>
          <a:p>
            <a:pPr lvl="4"/>
            <a:r>
              <a:rPr lang="cs-CZ" noProof="0" smtClean="0"/>
              <a:t>Pátá úroveň</a:t>
            </a:r>
          </a:p>
        </p:txBody>
      </p:sp>
      <p:sp>
        <p:nvSpPr>
          <p:cNvPr id="4102" name="Rectangle 6"/>
          <p:cNvSpPr>
            <a:spLocks noGrp="1" noChangeArrowheads="1"/>
          </p:cNvSpPr>
          <p:nvPr>
            <p:ph type="ftr" sz="quarter" idx="4"/>
          </p:nvPr>
        </p:nvSpPr>
        <p:spPr bwMode="auto">
          <a:xfrm>
            <a:off x="0" y="9720673"/>
            <a:ext cx="3077137" cy="5123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768" tIns="47384" rIns="94768" bIns="47384" numCol="1" anchor="b" anchorCtr="0" compatLnSpc="1">
            <a:prstTxWarp prst="textNoShape">
              <a:avLst/>
            </a:prstTxWarp>
          </a:bodyPr>
          <a:lstStyle>
            <a:lvl1pPr>
              <a:spcBef>
                <a:spcPct val="0"/>
              </a:spcBef>
              <a:defRPr sz="1200" b="0">
                <a:solidFill>
                  <a:schemeClr val="tx1"/>
                </a:solidFill>
              </a:defRPr>
            </a:lvl1pPr>
          </a:lstStyle>
          <a:p>
            <a:pPr>
              <a:defRPr/>
            </a:pPr>
            <a:endParaRPr lang="cs-CZ" dirty="0"/>
          </a:p>
        </p:txBody>
      </p:sp>
      <p:sp>
        <p:nvSpPr>
          <p:cNvPr id="4103" name="Rectangle 7"/>
          <p:cNvSpPr>
            <a:spLocks noGrp="1" noChangeArrowheads="1"/>
          </p:cNvSpPr>
          <p:nvPr>
            <p:ph type="sldNum" sz="quarter" idx="5"/>
          </p:nvPr>
        </p:nvSpPr>
        <p:spPr bwMode="auto">
          <a:xfrm>
            <a:off x="4020506" y="9720673"/>
            <a:ext cx="3077137" cy="5123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768" tIns="47384" rIns="94768" bIns="47384" numCol="1" anchor="b" anchorCtr="0" compatLnSpc="1">
            <a:prstTxWarp prst="textNoShape">
              <a:avLst/>
            </a:prstTxWarp>
          </a:bodyPr>
          <a:lstStyle>
            <a:lvl1pPr algn="r">
              <a:spcBef>
                <a:spcPct val="0"/>
              </a:spcBef>
              <a:defRPr sz="1200" b="0">
                <a:solidFill>
                  <a:schemeClr val="tx1"/>
                </a:solidFill>
              </a:defRPr>
            </a:lvl1pPr>
          </a:lstStyle>
          <a:p>
            <a:pPr>
              <a:defRPr/>
            </a:pPr>
            <a:fld id="{6F70BE8B-25B7-4187-85F0-39A48EE52961}" type="slidenum">
              <a:rPr lang="cs-CZ"/>
              <a:pPr>
                <a:defRPr/>
              </a:pPr>
              <a:t>‹#›</a:t>
            </a:fld>
            <a:endParaRPr lang="cs-CZ" dirty="0"/>
          </a:p>
        </p:txBody>
      </p:sp>
    </p:spTree>
    <p:extLst>
      <p:ext uri="{BB962C8B-B14F-4D97-AF65-F5344CB8AC3E}">
        <p14:creationId xmlns:p14="http://schemas.microsoft.com/office/powerpoint/2010/main" val="124197047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lvl1pPr eaLnBrk="0" hangingPunct="0">
              <a:defRPr b="1">
                <a:solidFill>
                  <a:srgbClr val="00ADD0"/>
                </a:solidFill>
                <a:latin typeface="Arial" charset="0"/>
              </a:defRPr>
            </a:lvl1pPr>
            <a:lvl2pPr marL="769993" indent="-296151" eaLnBrk="0" hangingPunct="0">
              <a:defRPr b="1">
                <a:solidFill>
                  <a:srgbClr val="00ADD0"/>
                </a:solidFill>
                <a:latin typeface="Arial" charset="0"/>
              </a:defRPr>
            </a:lvl2pPr>
            <a:lvl3pPr marL="1184605" indent="-236921" eaLnBrk="0" hangingPunct="0">
              <a:defRPr b="1">
                <a:solidFill>
                  <a:srgbClr val="00ADD0"/>
                </a:solidFill>
                <a:latin typeface="Arial" charset="0"/>
              </a:defRPr>
            </a:lvl3pPr>
            <a:lvl4pPr marL="1658447" indent="-236921" eaLnBrk="0" hangingPunct="0">
              <a:defRPr b="1">
                <a:solidFill>
                  <a:srgbClr val="00ADD0"/>
                </a:solidFill>
                <a:latin typeface="Arial" charset="0"/>
              </a:defRPr>
            </a:lvl4pPr>
            <a:lvl5pPr marL="2132289" indent="-236921" eaLnBrk="0" hangingPunct="0">
              <a:defRPr b="1">
                <a:solidFill>
                  <a:srgbClr val="00ADD0"/>
                </a:solidFill>
                <a:latin typeface="Arial" charset="0"/>
              </a:defRPr>
            </a:lvl5pPr>
            <a:lvl6pPr marL="2606131" indent="-236921" eaLnBrk="0" fontAlgn="base" hangingPunct="0">
              <a:spcBef>
                <a:spcPct val="50000"/>
              </a:spcBef>
              <a:spcAft>
                <a:spcPct val="0"/>
              </a:spcAft>
              <a:defRPr b="1">
                <a:solidFill>
                  <a:srgbClr val="00ADD0"/>
                </a:solidFill>
                <a:latin typeface="Arial" charset="0"/>
              </a:defRPr>
            </a:lvl6pPr>
            <a:lvl7pPr marL="3079974" indent="-236921" eaLnBrk="0" fontAlgn="base" hangingPunct="0">
              <a:spcBef>
                <a:spcPct val="50000"/>
              </a:spcBef>
              <a:spcAft>
                <a:spcPct val="0"/>
              </a:spcAft>
              <a:defRPr b="1">
                <a:solidFill>
                  <a:srgbClr val="00ADD0"/>
                </a:solidFill>
                <a:latin typeface="Arial" charset="0"/>
              </a:defRPr>
            </a:lvl7pPr>
            <a:lvl8pPr marL="3553816" indent="-236921" eaLnBrk="0" fontAlgn="base" hangingPunct="0">
              <a:spcBef>
                <a:spcPct val="50000"/>
              </a:spcBef>
              <a:spcAft>
                <a:spcPct val="0"/>
              </a:spcAft>
              <a:defRPr b="1">
                <a:solidFill>
                  <a:srgbClr val="00ADD0"/>
                </a:solidFill>
                <a:latin typeface="Arial" charset="0"/>
              </a:defRPr>
            </a:lvl8pPr>
            <a:lvl9pPr marL="4027658" indent="-236921" eaLnBrk="0" fontAlgn="base" hangingPunct="0">
              <a:spcBef>
                <a:spcPct val="50000"/>
              </a:spcBef>
              <a:spcAft>
                <a:spcPct val="0"/>
              </a:spcAft>
              <a:defRPr b="1">
                <a:solidFill>
                  <a:srgbClr val="00ADD0"/>
                </a:solidFill>
                <a:latin typeface="Arial" charset="0"/>
              </a:defRPr>
            </a:lvl9pPr>
          </a:lstStyle>
          <a:p>
            <a:pPr eaLnBrk="1" hangingPunct="1"/>
            <a:fld id="{9F760FB9-80E4-43B6-B1B2-A5B0886DFDF2}" type="slidenum">
              <a:rPr lang="cs-CZ" b="0" smtClean="0">
                <a:solidFill>
                  <a:schemeClr val="tx1"/>
                </a:solidFill>
              </a:rPr>
              <a:pPr eaLnBrk="1" hangingPunct="1"/>
              <a:t>1</a:t>
            </a:fld>
            <a:endParaRPr lang="cs-CZ" b="0" dirty="0" smtClean="0">
              <a:solidFill>
                <a:schemeClr val="tx1"/>
              </a:solidFill>
            </a:endParaRPr>
          </a:p>
        </p:txBody>
      </p:sp>
      <p:sp>
        <p:nvSpPr>
          <p:cNvPr id="58371" name="Rectangle 2"/>
          <p:cNvSpPr>
            <a:spLocks noGrp="1" noRot="1" noChangeAspect="1" noChangeArrowheads="1" noTextEdit="1"/>
          </p:cNvSpPr>
          <p:nvPr>
            <p:ph type="sldImg"/>
          </p:nvPr>
        </p:nvSpPr>
        <p:spPr>
          <a:xfrm>
            <a:off x="990600" y="768350"/>
            <a:ext cx="5118100" cy="3838575"/>
          </a:xfrm>
          <a:ln/>
        </p:spPr>
      </p:sp>
      <p:sp>
        <p:nvSpPr>
          <p:cNvPr id="58372" name="Rectangle 3"/>
          <p:cNvSpPr>
            <a:spLocks noGrp="1" noChangeArrowheads="1"/>
          </p:cNvSpPr>
          <p:nvPr>
            <p:ph type="body" idx="1"/>
          </p:nvPr>
        </p:nvSpPr>
        <p:spPr>
          <a:noFill/>
        </p:spPr>
        <p:txBody>
          <a:bodyPr/>
          <a:lstStyle/>
          <a:p>
            <a:pPr eaLnBrk="1" hangingPunct="1"/>
            <a:endParaRPr lang="cs-CZ"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7"/>
          <p:cNvSpPr>
            <a:spLocks noGrp="1" noChangeArrowheads="1"/>
          </p:cNvSpPr>
          <p:nvPr>
            <p:ph type="sldNum" sz="quarter" idx="5"/>
          </p:nvPr>
        </p:nvSpPr>
        <p:spPr>
          <a:noFill/>
        </p:spPr>
        <p:txBody>
          <a:bodyPr/>
          <a:lstStyle/>
          <a:p>
            <a:fld id="{E161BA39-774E-4428-96B5-B227A6535154}" type="slidenum">
              <a:rPr lang="cs-CZ" smtClean="0"/>
              <a:pPr/>
              <a:t>30</a:t>
            </a:fld>
            <a:endParaRPr lang="cs-CZ" smtClean="0"/>
          </a:p>
        </p:txBody>
      </p:sp>
      <p:sp>
        <p:nvSpPr>
          <p:cNvPr id="32770" name="Rectangle 2"/>
          <p:cNvSpPr>
            <a:spLocks noGrp="1" noRot="1" noChangeAspect="1" noChangeArrowheads="1" noTextEdit="1"/>
          </p:cNvSpPr>
          <p:nvPr>
            <p:ph type="sldImg"/>
          </p:nvPr>
        </p:nvSpPr>
        <p:spPr>
          <a:xfrm>
            <a:off x="990600" y="768350"/>
            <a:ext cx="5118100" cy="3838575"/>
          </a:xfrm>
          <a:ln/>
        </p:spPr>
      </p:sp>
      <p:sp>
        <p:nvSpPr>
          <p:cNvPr id="32771" name="Rectangle 3"/>
          <p:cNvSpPr>
            <a:spLocks noGrp="1" noChangeArrowheads="1"/>
          </p:cNvSpPr>
          <p:nvPr>
            <p:ph type="body" idx="1"/>
          </p:nvPr>
        </p:nvSpPr>
        <p:spPr>
          <a:noFill/>
          <a:ln/>
        </p:spPr>
        <p:txBody>
          <a:bodyPr/>
          <a:lstStyle/>
          <a:p>
            <a:pPr eaLnBrk="1" hangingPunct="1"/>
            <a:endParaRPr lang="cs-CZ"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7"/>
          <p:cNvSpPr>
            <a:spLocks noGrp="1" noChangeArrowheads="1"/>
          </p:cNvSpPr>
          <p:nvPr>
            <p:ph type="sldNum" sz="quarter" idx="5"/>
          </p:nvPr>
        </p:nvSpPr>
        <p:spPr>
          <a:noFill/>
        </p:spPr>
        <p:txBody>
          <a:bodyPr/>
          <a:lstStyle/>
          <a:p>
            <a:fld id="{E6772B12-6F80-4C81-8D6D-77899ED61A1E}" type="slidenum">
              <a:rPr lang="cs-CZ" smtClean="0"/>
              <a:pPr/>
              <a:t>31</a:t>
            </a:fld>
            <a:endParaRPr lang="cs-CZ" dirty="0" smtClean="0"/>
          </a:p>
        </p:txBody>
      </p:sp>
      <p:sp>
        <p:nvSpPr>
          <p:cNvPr id="36866" name="Rectangle 2"/>
          <p:cNvSpPr>
            <a:spLocks noGrp="1" noRot="1" noChangeAspect="1" noChangeArrowheads="1" noTextEdit="1"/>
          </p:cNvSpPr>
          <p:nvPr>
            <p:ph type="sldImg"/>
          </p:nvPr>
        </p:nvSpPr>
        <p:spPr>
          <a:xfrm>
            <a:off x="990600" y="768350"/>
            <a:ext cx="5118100" cy="3838575"/>
          </a:xfrm>
          <a:ln/>
        </p:spPr>
      </p:sp>
      <p:sp>
        <p:nvSpPr>
          <p:cNvPr id="36867" name="Rectangle 3"/>
          <p:cNvSpPr>
            <a:spLocks noGrp="1" noChangeArrowheads="1"/>
          </p:cNvSpPr>
          <p:nvPr>
            <p:ph type="body" idx="1"/>
          </p:nvPr>
        </p:nvSpPr>
        <p:spPr>
          <a:noFill/>
          <a:ln/>
        </p:spPr>
        <p:txBody>
          <a:bodyPr/>
          <a:lstStyle/>
          <a:p>
            <a:pPr eaLnBrk="1" hangingPunct="1"/>
            <a:endParaRPr lang="cs-CZ" dirty="0"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992188" y="768350"/>
            <a:ext cx="5114925" cy="3836988"/>
          </a:xfrm>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pPr>
              <a:defRPr/>
            </a:pPr>
            <a:fld id="{6F70BE8B-25B7-4187-85F0-39A48EE52961}" type="slidenum">
              <a:rPr lang="cs-CZ" smtClean="0"/>
              <a:pPr>
                <a:defRPr/>
              </a:pPr>
              <a:t>34</a:t>
            </a:fld>
            <a:endParaRPr lang="cs-CZ"/>
          </a:p>
        </p:txBody>
      </p:sp>
    </p:spTree>
    <p:extLst>
      <p:ext uri="{BB962C8B-B14F-4D97-AF65-F5344CB8AC3E}">
        <p14:creationId xmlns:p14="http://schemas.microsoft.com/office/powerpoint/2010/main" val="33460251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992188" y="768350"/>
            <a:ext cx="5114925" cy="3836988"/>
          </a:xfrm>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pPr>
              <a:defRPr/>
            </a:pPr>
            <a:fld id="{6F70BE8B-25B7-4187-85F0-39A48EE52961}" type="slidenum">
              <a:rPr lang="cs-CZ" smtClean="0"/>
              <a:pPr>
                <a:defRPr/>
              </a:pPr>
              <a:t>37</a:t>
            </a:fld>
            <a:endParaRPr lang="cs-CZ"/>
          </a:p>
        </p:txBody>
      </p:sp>
    </p:spTree>
    <p:extLst>
      <p:ext uri="{BB962C8B-B14F-4D97-AF65-F5344CB8AC3E}">
        <p14:creationId xmlns:p14="http://schemas.microsoft.com/office/powerpoint/2010/main" val="19411082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992188" y="768350"/>
            <a:ext cx="5114925" cy="3836988"/>
          </a:xfrm>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pPr>
              <a:defRPr/>
            </a:pPr>
            <a:fld id="{6F70BE8B-25B7-4187-85F0-39A48EE52961}" type="slidenum">
              <a:rPr lang="cs-CZ" smtClean="0"/>
              <a:pPr>
                <a:defRPr/>
              </a:pPr>
              <a:t>39</a:t>
            </a:fld>
            <a:endParaRPr lang="cs-CZ" dirty="0"/>
          </a:p>
        </p:txBody>
      </p:sp>
    </p:spTree>
    <p:extLst>
      <p:ext uri="{BB962C8B-B14F-4D97-AF65-F5344CB8AC3E}">
        <p14:creationId xmlns:p14="http://schemas.microsoft.com/office/powerpoint/2010/main" val="33460251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992188" y="768350"/>
            <a:ext cx="5114925" cy="3836988"/>
          </a:xfrm>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pPr>
              <a:defRPr/>
            </a:pPr>
            <a:fld id="{6F70BE8B-25B7-4187-85F0-39A48EE52961}" type="slidenum">
              <a:rPr lang="cs-CZ" smtClean="0"/>
              <a:pPr>
                <a:defRPr/>
              </a:pPr>
              <a:t>40</a:t>
            </a:fld>
            <a:endParaRPr lang="cs-CZ" dirty="0"/>
          </a:p>
        </p:txBody>
      </p:sp>
    </p:spTree>
    <p:extLst>
      <p:ext uri="{BB962C8B-B14F-4D97-AF65-F5344CB8AC3E}">
        <p14:creationId xmlns:p14="http://schemas.microsoft.com/office/powerpoint/2010/main" val="33460251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rgbClr val="00ADD0"/>
                </a:solidFill>
                <a:latin typeface="Arial" charset="0"/>
              </a:defRPr>
            </a:lvl1pPr>
            <a:lvl2pPr marL="769993" indent="-296151" eaLnBrk="0" hangingPunct="0">
              <a:defRPr b="1">
                <a:solidFill>
                  <a:srgbClr val="00ADD0"/>
                </a:solidFill>
                <a:latin typeface="Arial" charset="0"/>
              </a:defRPr>
            </a:lvl2pPr>
            <a:lvl3pPr marL="1184605" indent="-236921" eaLnBrk="0" hangingPunct="0">
              <a:defRPr b="1">
                <a:solidFill>
                  <a:srgbClr val="00ADD0"/>
                </a:solidFill>
                <a:latin typeface="Arial" charset="0"/>
              </a:defRPr>
            </a:lvl3pPr>
            <a:lvl4pPr marL="1658447" indent="-236921" eaLnBrk="0" hangingPunct="0">
              <a:defRPr b="1">
                <a:solidFill>
                  <a:srgbClr val="00ADD0"/>
                </a:solidFill>
                <a:latin typeface="Arial" charset="0"/>
              </a:defRPr>
            </a:lvl4pPr>
            <a:lvl5pPr marL="2132289" indent="-236921" eaLnBrk="0" hangingPunct="0">
              <a:defRPr b="1">
                <a:solidFill>
                  <a:srgbClr val="00ADD0"/>
                </a:solidFill>
                <a:latin typeface="Arial" charset="0"/>
              </a:defRPr>
            </a:lvl5pPr>
            <a:lvl6pPr marL="2606131" indent="-236921" eaLnBrk="0" fontAlgn="base" hangingPunct="0">
              <a:spcBef>
                <a:spcPct val="50000"/>
              </a:spcBef>
              <a:spcAft>
                <a:spcPct val="0"/>
              </a:spcAft>
              <a:defRPr b="1">
                <a:solidFill>
                  <a:srgbClr val="00ADD0"/>
                </a:solidFill>
                <a:latin typeface="Arial" charset="0"/>
              </a:defRPr>
            </a:lvl6pPr>
            <a:lvl7pPr marL="3079974" indent="-236921" eaLnBrk="0" fontAlgn="base" hangingPunct="0">
              <a:spcBef>
                <a:spcPct val="50000"/>
              </a:spcBef>
              <a:spcAft>
                <a:spcPct val="0"/>
              </a:spcAft>
              <a:defRPr b="1">
                <a:solidFill>
                  <a:srgbClr val="00ADD0"/>
                </a:solidFill>
                <a:latin typeface="Arial" charset="0"/>
              </a:defRPr>
            </a:lvl7pPr>
            <a:lvl8pPr marL="3553816" indent="-236921" eaLnBrk="0" fontAlgn="base" hangingPunct="0">
              <a:spcBef>
                <a:spcPct val="50000"/>
              </a:spcBef>
              <a:spcAft>
                <a:spcPct val="0"/>
              </a:spcAft>
              <a:defRPr b="1">
                <a:solidFill>
                  <a:srgbClr val="00ADD0"/>
                </a:solidFill>
                <a:latin typeface="Arial" charset="0"/>
              </a:defRPr>
            </a:lvl8pPr>
            <a:lvl9pPr marL="4027658" indent="-236921" eaLnBrk="0" fontAlgn="base" hangingPunct="0">
              <a:spcBef>
                <a:spcPct val="50000"/>
              </a:spcBef>
              <a:spcAft>
                <a:spcPct val="0"/>
              </a:spcAft>
              <a:defRPr b="1">
                <a:solidFill>
                  <a:srgbClr val="00ADD0"/>
                </a:solidFill>
                <a:latin typeface="Arial" charset="0"/>
              </a:defRPr>
            </a:lvl9pPr>
          </a:lstStyle>
          <a:p>
            <a:pPr eaLnBrk="1" hangingPunct="1"/>
            <a:fld id="{B20A5F05-AD4A-4E95-8CC0-7FB1D01242BC}" type="slidenum">
              <a:rPr lang="cs-CZ" b="0" smtClean="0">
                <a:solidFill>
                  <a:schemeClr val="tx1"/>
                </a:solidFill>
              </a:rPr>
              <a:pPr eaLnBrk="1" hangingPunct="1"/>
              <a:t>41</a:t>
            </a:fld>
            <a:endParaRPr lang="cs-CZ" b="0" dirty="0" smtClean="0">
              <a:solidFill>
                <a:schemeClr val="tx1"/>
              </a:solidFill>
            </a:endParaRPr>
          </a:p>
        </p:txBody>
      </p:sp>
      <p:sp>
        <p:nvSpPr>
          <p:cNvPr id="68611" name="Rectangle 2"/>
          <p:cNvSpPr>
            <a:spLocks noGrp="1" noRot="1" noChangeAspect="1" noChangeArrowheads="1" noTextEdit="1"/>
          </p:cNvSpPr>
          <p:nvPr>
            <p:ph type="sldImg"/>
          </p:nvPr>
        </p:nvSpPr>
        <p:spPr>
          <a:xfrm>
            <a:off x="990600" y="768350"/>
            <a:ext cx="5118100" cy="3838575"/>
          </a:xfrm>
          <a:ln/>
        </p:spPr>
      </p:sp>
      <p:sp>
        <p:nvSpPr>
          <p:cNvPr id="686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dirty="0"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992188" y="768350"/>
            <a:ext cx="5114925" cy="3836988"/>
          </a:xfrm>
        </p:spPr>
      </p:sp>
      <p:sp>
        <p:nvSpPr>
          <p:cNvPr id="3" name="Zástupný symbol pro poznámky 2"/>
          <p:cNvSpPr>
            <a:spLocks noGrp="1"/>
          </p:cNvSpPr>
          <p:nvPr>
            <p:ph type="body" idx="1"/>
          </p:nvPr>
        </p:nvSpPr>
        <p:spPr/>
        <p:txBody>
          <a:bodyPr/>
          <a:lstStyle/>
          <a:p>
            <a:pPr marL="355382" indent="-355382">
              <a:spcBef>
                <a:spcPct val="80000"/>
              </a:spcBef>
              <a:buClr>
                <a:srgbClr val="00ADD0"/>
              </a:buClr>
              <a:buFontTx/>
              <a:buChar char="•"/>
            </a:pPr>
            <a:r>
              <a:rPr lang="cs-CZ" dirty="0" err="1" smtClean="0">
                <a:solidFill>
                  <a:srgbClr val="003C69"/>
                </a:solidFill>
              </a:rPr>
              <a:t>Local</a:t>
            </a:r>
            <a:r>
              <a:rPr lang="cs-CZ" dirty="0" smtClean="0">
                <a:solidFill>
                  <a:srgbClr val="003C69"/>
                </a:solidFill>
              </a:rPr>
              <a:t> business </a:t>
            </a:r>
            <a:r>
              <a:rPr lang="cs-CZ" dirty="0" err="1" smtClean="0">
                <a:solidFill>
                  <a:srgbClr val="003C69"/>
                </a:solidFill>
              </a:rPr>
              <a:t>structure</a:t>
            </a:r>
            <a:r>
              <a:rPr lang="cs-CZ" dirty="0" smtClean="0">
                <a:solidFill>
                  <a:srgbClr val="003C69"/>
                </a:solidFill>
              </a:rPr>
              <a:t> has </a:t>
            </a:r>
            <a:r>
              <a:rPr lang="cs-CZ" dirty="0" err="1" smtClean="0">
                <a:solidFill>
                  <a:srgbClr val="003C69"/>
                </a:solidFill>
              </a:rPr>
              <a:t>changed</a:t>
            </a:r>
            <a:r>
              <a:rPr lang="cs-CZ" dirty="0" smtClean="0">
                <a:solidFill>
                  <a:srgbClr val="003C69"/>
                </a:solidFill>
              </a:rPr>
              <a:t> </a:t>
            </a:r>
            <a:r>
              <a:rPr lang="cs-CZ" dirty="0" err="1" smtClean="0">
                <a:solidFill>
                  <a:srgbClr val="003C69"/>
                </a:solidFill>
              </a:rPr>
              <a:t>dramatically</a:t>
            </a:r>
            <a:r>
              <a:rPr lang="cs-CZ" dirty="0" smtClean="0">
                <a:solidFill>
                  <a:srgbClr val="003C69"/>
                </a:solidFill>
              </a:rPr>
              <a:t> </a:t>
            </a:r>
            <a:r>
              <a:rPr lang="cs-CZ" dirty="0" err="1" smtClean="0">
                <a:solidFill>
                  <a:srgbClr val="003C69"/>
                </a:solidFill>
              </a:rPr>
              <a:t>since</a:t>
            </a:r>
            <a:r>
              <a:rPr lang="cs-CZ" dirty="0" smtClean="0">
                <a:solidFill>
                  <a:srgbClr val="003C69"/>
                </a:solidFill>
              </a:rPr>
              <a:t> </a:t>
            </a:r>
            <a:r>
              <a:rPr lang="cs-CZ" dirty="0" err="1" smtClean="0">
                <a:solidFill>
                  <a:srgbClr val="003C69"/>
                </a:solidFill>
              </a:rPr>
              <a:t>the</a:t>
            </a:r>
            <a:r>
              <a:rPr lang="cs-CZ" dirty="0" smtClean="0">
                <a:solidFill>
                  <a:srgbClr val="003C69"/>
                </a:solidFill>
              </a:rPr>
              <a:t> </a:t>
            </a:r>
            <a:r>
              <a:rPr lang="cs-CZ" dirty="0" err="1" smtClean="0">
                <a:solidFill>
                  <a:srgbClr val="003C69"/>
                </a:solidFill>
              </a:rPr>
              <a:t>onset</a:t>
            </a:r>
            <a:r>
              <a:rPr lang="cs-CZ" dirty="0" smtClean="0">
                <a:solidFill>
                  <a:srgbClr val="003C69"/>
                </a:solidFill>
              </a:rPr>
              <a:t> </a:t>
            </a:r>
            <a:r>
              <a:rPr lang="cs-CZ" dirty="0" err="1" smtClean="0">
                <a:solidFill>
                  <a:srgbClr val="003C69"/>
                </a:solidFill>
              </a:rPr>
              <a:t>of</a:t>
            </a:r>
            <a:r>
              <a:rPr lang="cs-CZ" dirty="0" smtClean="0">
                <a:solidFill>
                  <a:srgbClr val="003C69"/>
                </a:solidFill>
              </a:rPr>
              <a:t> </a:t>
            </a:r>
            <a:r>
              <a:rPr lang="cs-CZ" dirty="0" err="1" smtClean="0">
                <a:solidFill>
                  <a:srgbClr val="003C69"/>
                </a:solidFill>
              </a:rPr>
              <a:t>freemarket</a:t>
            </a:r>
            <a:r>
              <a:rPr lang="cs-CZ" dirty="0" smtClean="0">
                <a:solidFill>
                  <a:srgbClr val="003C69"/>
                </a:solidFill>
              </a:rPr>
              <a:t> </a:t>
            </a:r>
            <a:r>
              <a:rPr lang="cs-CZ" dirty="0" err="1" smtClean="0">
                <a:solidFill>
                  <a:srgbClr val="003C69"/>
                </a:solidFill>
              </a:rPr>
              <a:t>economy</a:t>
            </a:r>
            <a:r>
              <a:rPr lang="cs-CZ" dirty="0" smtClean="0">
                <a:solidFill>
                  <a:srgbClr val="003C69"/>
                </a:solidFill>
              </a:rPr>
              <a:t> </a:t>
            </a:r>
            <a:r>
              <a:rPr lang="cs-CZ" dirty="0" err="1" smtClean="0">
                <a:solidFill>
                  <a:srgbClr val="003C69"/>
                </a:solidFill>
              </a:rPr>
              <a:t>some</a:t>
            </a:r>
            <a:r>
              <a:rPr lang="cs-CZ" dirty="0" smtClean="0">
                <a:solidFill>
                  <a:srgbClr val="003C69"/>
                </a:solidFill>
              </a:rPr>
              <a:t> 20 </a:t>
            </a:r>
            <a:r>
              <a:rPr lang="cs-CZ" dirty="0" err="1" smtClean="0">
                <a:solidFill>
                  <a:srgbClr val="003C69"/>
                </a:solidFill>
              </a:rPr>
              <a:t>years</a:t>
            </a:r>
            <a:r>
              <a:rPr lang="cs-CZ" dirty="0" smtClean="0">
                <a:solidFill>
                  <a:srgbClr val="003C69"/>
                </a:solidFill>
              </a:rPr>
              <a:t> ago </a:t>
            </a:r>
          </a:p>
          <a:p>
            <a:pPr marL="355382" indent="-355382">
              <a:spcBef>
                <a:spcPct val="80000"/>
              </a:spcBef>
              <a:buClr>
                <a:srgbClr val="00ADD0"/>
              </a:buClr>
              <a:buFontTx/>
              <a:buChar char="•"/>
            </a:pPr>
            <a:r>
              <a:rPr lang="cs-CZ" dirty="0" err="1" smtClean="0">
                <a:solidFill>
                  <a:srgbClr val="003C69"/>
                </a:solidFill>
              </a:rPr>
              <a:t>Industrial</a:t>
            </a:r>
            <a:r>
              <a:rPr lang="cs-CZ" dirty="0" smtClean="0">
                <a:solidFill>
                  <a:srgbClr val="003C69"/>
                </a:solidFill>
              </a:rPr>
              <a:t> </a:t>
            </a:r>
            <a:r>
              <a:rPr lang="cs-CZ" dirty="0" err="1" smtClean="0">
                <a:solidFill>
                  <a:srgbClr val="003C69"/>
                </a:solidFill>
              </a:rPr>
              <a:t>production</a:t>
            </a:r>
            <a:r>
              <a:rPr lang="cs-CZ" dirty="0" smtClean="0">
                <a:solidFill>
                  <a:srgbClr val="003C69"/>
                </a:solidFill>
              </a:rPr>
              <a:t> </a:t>
            </a:r>
            <a:r>
              <a:rPr lang="cs-CZ" dirty="0" err="1" smtClean="0">
                <a:solidFill>
                  <a:srgbClr val="003C69"/>
                </a:solidFill>
              </a:rPr>
              <a:t>relying</a:t>
            </a:r>
            <a:r>
              <a:rPr lang="cs-CZ" dirty="0" smtClean="0">
                <a:solidFill>
                  <a:srgbClr val="003C69"/>
                </a:solidFill>
              </a:rPr>
              <a:t> </a:t>
            </a:r>
            <a:r>
              <a:rPr lang="cs-CZ" dirty="0" err="1" smtClean="0">
                <a:solidFill>
                  <a:srgbClr val="003C69"/>
                </a:solidFill>
              </a:rPr>
              <a:t>solely</a:t>
            </a:r>
            <a:r>
              <a:rPr lang="cs-CZ" dirty="0" smtClean="0">
                <a:solidFill>
                  <a:srgbClr val="003C69"/>
                </a:solidFill>
              </a:rPr>
              <a:t> on </a:t>
            </a:r>
            <a:r>
              <a:rPr lang="cs-CZ" dirty="0" err="1" smtClean="0">
                <a:solidFill>
                  <a:srgbClr val="003C69"/>
                </a:solidFill>
              </a:rPr>
              <a:t>heavy</a:t>
            </a:r>
            <a:r>
              <a:rPr lang="cs-CZ" dirty="0" smtClean="0">
                <a:solidFill>
                  <a:srgbClr val="003C69"/>
                </a:solidFill>
              </a:rPr>
              <a:t> </a:t>
            </a:r>
            <a:r>
              <a:rPr lang="cs-CZ" dirty="0" err="1" smtClean="0">
                <a:solidFill>
                  <a:srgbClr val="003C69"/>
                </a:solidFill>
              </a:rPr>
              <a:t>industries</a:t>
            </a:r>
            <a:r>
              <a:rPr lang="cs-CZ" dirty="0" smtClean="0">
                <a:solidFill>
                  <a:srgbClr val="003C69"/>
                </a:solidFill>
              </a:rPr>
              <a:t> has </a:t>
            </a:r>
            <a:r>
              <a:rPr lang="cs-CZ" dirty="0" err="1" smtClean="0">
                <a:solidFill>
                  <a:srgbClr val="003C69"/>
                </a:solidFill>
              </a:rPr>
              <a:t>been</a:t>
            </a:r>
            <a:r>
              <a:rPr lang="cs-CZ" dirty="0" smtClean="0">
                <a:solidFill>
                  <a:srgbClr val="003C69"/>
                </a:solidFill>
              </a:rPr>
              <a:t> </a:t>
            </a:r>
            <a:r>
              <a:rPr lang="cs-CZ" dirty="0" err="1" smtClean="0">
                <a:solidFill>
                  <a:srgbClr val="003C69"/>
                </a:solidFill>
              </a:rPr>
              <a:t>phased</a:t>
            </a:r>
            <a:r>
              <a:rPr lang="cs-CZ" dirty="0" smtClean="0">
                <a:solidFill>
                  <a:srgbClr val="003C69"/>
                </a:solidFill>
              </a:rPr>
              <a:t> </a:t>
            </a:r>
            <a:r>
              <a:rPr lang="cs-CZ" dirty="0" err="1" smtClean="0">
                <a:solidFill>
                  <a:srgbClr val="003C69"/>
                </a:solidFill>
              </a:rPr>
              <a:t>out</a:t>
            </a:r>
            <a:endParaRPr lang="cs-CZ" dirty="0" smtClean="0">
              <a:solidFill>
                <a:srgbClr val="003C69"/>
              </a:solidFill>
            </a:endParaRPr>
          </a:p>
          <a:p>
            <a:pPr marL="355382" indent="-355382">
              <a:spcBef>
                <a:spcPct val="80000"/>
              </a:spcBef>
              <a:buClr>
                <a:srgbClr val="00ADD0"/>
              </a:buClr>
              <a:buFontTx/>
              <a:buChar char="•"/>
            </a:pPr>
            <a:r>
              <a:rPr lang="cs-CZ" dirty="0" smtClean="0">
                <a:solidFill>
                  <a:srgbClr val="003C69"/>
                </a:solidFill>
              </a:rPr>
              <a:t>Ostrava and </a:t>
            </a:r>
            <a:r>
              <a:rPr lang="cs-CZ" dirty="0" err="1" smtClean="0">
                <a:solidFill>
                  <a:srgbClr val="003C69"/>
                </a:solidFill>
              </a:rPr>
              <a:t>its</a:t>
            </a:r>
            <a:r>
              <a:rPr lang="cs-CZ" dirty="0" smtClean="0">
                <a:solidFill>
                  <a:srgbClr val="003C69"/>
                </a:solidFill>
              </a:rPr>
              <a:t> </a:t>
            </a:r>
            <a:r>
              <a:rPr lang="cs-CZ" dirty="0" err="1" smtClean="0">
                <a:solidFill>
                  <a:srgbClr val="003C69"/>
                </a:solidFill>
              </a:rPr>
              <a:t>surroundings</a:t>
            </a:r>
            <a:r>
              <a:rPr lang="cs-CZ" dirty="0" smtClean="0">
                <a:solidFill>
                  <a:srgbClr val="003C69"/>
                </a:solidFill>
              </a:rPr>
              <a:t> </a:t>
            </a:r>
            <a:r>
              <a:rPr lang="cs-CZ" dirty="0" err="1" smtClean="0">
                <a:solidFill>
                  <a:srgbClr val="003C69"/>
                </a:solidFill>
              </a:rPr>
              <a:t>have</a:t>
            </a:r>
            <a:r>
              <a:rPr lang="cs-CZ" dirty="0" smtClean="0">
                <a:solidFill>
                  <a:srgbClr val="003C69"/>
                </a:solidFill>
              </a:rPr>
              <a:t> </a:t>
            </a:r>
            <a:r>
              <a:rPr lang="cs-CZ" dirty="0" err="1" smtClean="0">
                <a:solidFill>
                  <a:srgbClr val="003C69"/>
                </a:solidFill>
              </a:rPr>
              <a:t>seen</a:t>
            </a:r>
            <a:r>
              <a:rPr lang="cs-CZ" dirty="0" smtClean="0">
                <a:solidFill>
                  <a:srgbClr val="003C69"/>
                </a:solidFill>
              </a:rPr>
              <a:t> a </a:t>
            </a:r>
            <a:r>
              <a:rPr lang="cs-CZ" dirty="0" err="1" smtClean="0">
                <a:solidFill>
                  <a:srgbClr val="003C69"/>
                </a:solidFill>
              </a:rPr>
              <a:t>tremendous</a:t>
            </a:r>
            <a:r>
              <a:rPr lang="cs-CZ" dirty="0" smtClean="0">
                <a:solidFill>
                  <a:srgbClr val="003C69"/>
                </a:solidFill>
              </a:rPr>
              <a:t> </a:t>
            </a:r>
            <a:r>
              <a:rPr lang="cs-CZ" dirty="0" err="1" smtClean="0">
                <a:solidFill>
                  <a:srgbClr val="003C69"/>
                </a:solidFill>
              </a:rPr>
              <a:t>economic</a:t>
            </a:r>
            <a:r>
              <a:rPr lang="cs-CZ" dirty="0" smtClean="0">
                <a:solidFill>
                  <a:srgbClr val="003C69"/>
                </a:solidFill>
              </a:rPr>
              <a:t> boom </a:t>
            </a:r>
            <a:r>
              <a:rPr lang="cs-CZ" dirty="0" err="1" smtClean="0">
                <a:solidFill>
                  <a:srgbClr val="003C69"/>
                </a:solidFill>
              </a:rPr>
              <a:t>with</a:t>
            </a:r>
            <a:r>
              <a:rPr lang="cs-CZ" dirty="0" smtClean="0">
                <a:solidFill>
                  <a:srgbClr val="003C69"/>
                </a:solidFill>
              </a:rPr>
              <a:t> </a:t>
            </a:r>
            <a:r>
              <a:rPr lang="cs-CZ" dirty="0" err="1" smtClean="0">
                <a:solidFill>
                  <a:srgbClr val="003C69"/>
                </a:solidFill>
              </a:rPr>
              <a:t>investment</a:t>
            </a:r>
            <a:r>
              <a:rPr lang="cs-CZ" dirty="0" smtClean="0">
                <a:solidFill>
                  <a:srgbClr val="003C69"/>
                </a:solidFill>
              </a:rPr>
              <a:t> </a:t>
            </a:r>
            <a:r>
              <a:rPr lang="cs-CZ" dirty="0" err="1" smtClean="0">
                <a:solidFill>
                  <a:srgbClr val="003C69"/>
                </a:solidFill>
              </a:rPr>
              <a:t>pouring</a:t>
            </a:r>
            <a:r>
              <a:rPr lang="cs-CZ" dirty="0" smtClean="0">
                <a:solidFill>
                  <a:srgbClr val="003C69"/>
                </a:solidFill>
              </a:rPr>
              <a:t> </a:t>
            </a:r>
            <a:r>
              <a:rPr lang="cs-CZ" dirty="0" err="1" smtClean="0">
                <a:solidFill>
                  <a:srgbClr val="003C69"/>
                </a:solidFill>
              </a:rPr>
              <a:t>into</a:t>
            </a:r>
            <a:r>
              <a:rPr lang="cs-CZ" dirty="0" smtClean="0">
                <a:solidFill>
                  <a:srgbClr val="003C69"/>
                </a:solidFill>
              </a:rPr>
              <a:t> </a:t>
            </a:r>
            <a:r>
              <a:rPr lang="cs-CZ" dirty="0" err="1" smtClean="0">
                <a:solidFill>
                  <a:srgbClr val="003C69"/>
                </a:solidFill>
              </a:rPr>
              <a:t>industrial</a:t>
            </a:r>
            <a:r>
              <a:rPr lang="cs-CZ" dirty="0" smtClean="0">
                <a:solidFill>
                  <a:srgbClr val="003C69"/>
                </a:solidFill>
              </a:rPr>
              <a:t> </a:t>
            </a:r>
            <a:r>
              <a:rPr lang="cs-CZ" dirty="0" err="1" smtClean="0">
                <a:solidFill>
                  <a:srgbClr val="003C69"/>
                </a:solidFill>
              </a:rPr>
              <a:t>parks</a:t>
            </a:r>
            <a:r>
              <a:rPr lang="cs-CZ" dirty="0" smtClean="0">
                <a:solidFill>
                  <a:srgbClr val="003C69"/>
                </a:solidFill>
              </a:rPr>
              <a:t>, </a:t>
            </a:r>
            <a:r>
              <a:rPr lang="cs-CZ" dirty="0" err="1" smtClean="0">
                <a:solidFill>
                  <a:srgbClr val="003C69"/>
                </a:solidFill>
              </a:rPr>
              <a:t>development</a:t>
            </a:r>
            <a:r>
              <a:rPr lang="cs-CZ" dirty="0" smtClean="0">
                <a:solidFill>
                  <a:srgbClr val="003C69"/>
                </a:solidFill>
              </a:rPr>
              <a:t> </a:t>
            </a:r>
            <a:r>
              <a:rPr lang="cs-CZ" dirty="0" err="1" smtClean="0">
                <a:solidFill>
                  <a:srgbClr val="003C69"/>
                </a:solidFill>
              </a:rPr>
              <a:t>projects</a:t>
            </a:r>
            <a:r>
              <a:rPr lang="cs-CZ" dirty="0" smtClean="0">
                <a:solidFill>
                  <a:srgbClr val="003C69"/>
                </a:solidFill>
              </a:rPr>
              <a:t> and </a:t>
            </a:r>
            <a:r>
              <a:rPr lang="cs-CZ" dirty="0" err="1" smtClean="0">
                <a:solidFill>
                  <a:srgbClr val="003C69"/>
                </a:solidFill>
              </a:rPr>
              <a:t>new</a:t>
            </a:r>
            <a:r>
              <a:rPr lang="cs-CZ" dirty="0" smtClean="0">
                <a:solidFill>
                  <a:srgbClr val="003C69"/>
                </a:solidFill>
              </a:rPr>
              <a:t> </a:t>
            </a:r>
            <a:r>
              <a:rPr lang="cs-CZ" dirty="0" err="1" smtClean="0">
                <a:solidFill>
                  <a:srgbClr val="003C69"/>
                </a:solidFill>
              </a:rPr>
              <a:t>hotels</a:t>
            </a:r>
            <a:endParaRPr lang="cs-CZ" dirty="0" smtClean="0">
              <a:solidFill>
                <a:srgbClr val="003C69"/>
              </a:solidFill>
            </a:endParaRPr>
          </a:p>
          <a:p>
            <a:pPr marL="355382" indent="-355382">
              <a:spcBef>
                <a:spcPct val="80000"/>
              </a:spcBef>
              <a:buClr>
                <a:srgbClr val="00ADD0"/>
              </a:buClr>
              <a:buFontTx/>
              <a:buChar char="•"/>
            </a:pPr>
            <a:r>
              <a:rPr lang="en-US" dirty="0" smtClean="0">
                <a:solidFill>
                  <a:srgbClr val="003C69"/>
                </a:solidFill>
              </a:rPr>
              <a:t>Many leading-edge high-tech companies have established themselves in </a:t>
            </a:r>
            <a:r>
              <a:rPr lang="cs-CZ" dirty="0" smtClean="0">
                <a:solidFill>
                  <a:srgbClr val="003C69"/>
                </a:solidFill>
              </a:rPr>
              <a:t> </a:t>
            </a:r>
            <a:r>
              <a:rPr lang="en-US" dirty="0" smtClean="0">
                <a:solidFill>
                  <a:srgbClr val="003C69"/>
                </a:solidFill>
              </a:rPr>
              <a:t>the region producing high-tech products</a:t>
            </a:r>
            <a:endParaRPr lang="cs-CZ" dirty="0" smtClean="0">
              <a:solidFill>
                <a:srgbClr val="003C69"/>
              </a:solidFill>
            </a:endParaRPr>
          </a:p>
          <a:p>
            <a:pPr marL="355382" indent="-355382">
              <a:spcBef>
                <a:spcPct val="80000"/>
              </a:spcBef>
              <a:buClr>
                <a:srgbClr val="00ADD0"/>
              </a:buClr>
              <a:buFontTx/>
              <a:buChar char="•"/>
            </a:pPr>
            <a:r>
              <a:rPr lang="en-US" dirty="0" smtClean="0">
                <a:solidFill>
                  <a:srgbClr val="003C69"/>
                </a:solidFill>
              </a:rPr>
              <a:t>Foreign-owned companies with a local production base are developing research and development facilities locally</a:t>
            </a:r>
            <a:endParaRPr lang="cs-CZ" dirty="0" smtClean="0">
              <a:solidFill>
                <a:srgbClr val="003C69"/>
              </a:solidFill>
            </a:endParaRPr>
          </a:p>
          <a:p>
            <a:pPr defTabSz="947684">
              <a:spcBef>
                <a:spcPct val="80000"/>
              </a:spcBef>
              <a:buClr>
                <a:srgbClr val="00ADD0"/>
              </a:buClr>
              <a:defRPr/>
            </a:pPr>
            <a:r>
              <a:rPr lang="cs-CZ" dirty="0"/>
              <a:t>Ve třetím největším českém městě dlouhé roky zavírá provoz jeden průmyslový podnik za druhým. Naposledy to byla před půl rokem ocelárna Vítkovice Steel. Ostrava s 300 tisíci obyvatel se proto má časem proměnit z centra těžkého průmyslu na město moderních technologií</a:t>
            </a:r>
            <a:endParaRPr lang="cs-CZ" dirty="0" smtClean="0"/>
          </a:p>
          <a:p>
            <a:pPr marL="355382" indent="-355382">
              <a:spcBef>
                <a:spcPct val="80000"/>
              </a:spcBef>
              <a:buClr>
                <a:srgbClr val="00ADD0"/>
              </a:buClr>
              <a:buFontTx/>
              <a:buChar char="•"/>
            </a:pPr>
            <a:endParaRPr lang="cs-CZ" dirty="0" smtClean="0">
              <a:solidFill>
                <a:srgbClr val="003C69"/>
              </a:solidFill>
            </a:endParaRPr>
          </a:p>
          <a:p>
            <a:endParaRPr lang="cs-CZ" dirty="0"/>
          </a:p>
        </p:txBody>
      </p:sp>
      <p:sp>
        <p:nvSpPr>
          <p:cNvPr id="4" name="Zástupný symbol pro číslo snímku 3"/>
          <p:cNvSpPr>
            <a:spLocks noGrp="1"/>
          </p:cNvSpPr>
          <p:nvPr>
            <p:ph type="sldNum" sz="quarter" idx="10"/>
          </p:nvPr>
        </p:nvSpPr>
        <p:spPr/>
        <p:txBody>
          <a:bodyPr/>
          <a:lstStyle/>
          <a:p>
            <a:pPr>
              <a:defRPr/>
            </a:pPr>
            <a:fld id="{6F70BE8B-25B7-4187-85F0-39A48EE52961}" type="slidenum">
              <a:rPr lang="cs-CZ" smtClean="0"/>
              <a:pPr>
                <a:defRPr/>
              </a:pPr>
              <a:t>5</a:t>
            </a:fld>
            <a:endParaRPr lang="cs-CZ"/>
          </a:p>
        </p:txBody>
      </p:sp>
    </p:spTree>
    <p:extLst>
      <p:ext uri="{BB962C8B-B14F-4D97-AF65-F5344CB8AC3E}">
        <p14:creationId xmlns:p14="http://schemas.microsoft.com/office/powerpoint/2010/main" val="27377868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992188" y="768350"/>
            <a:ext cx="5114925" cy="3836988"/>
          </a:xfrm>
        </p:spPr>
      </p:sp>
      <p:sp>
        <p:nvSpPr>
          <p:cNvPr id="3" name="Zástupný symbol pro poznámky 2"/>
          <p:cNvSpPr>
            <a:spLocks noGrp="1"/>
          </p:cNvSpPr>
          <p:nvPr>
            <p:ph type="body" idx="1"/>
          </p:nvPr>
        </p:nvSpPr>
        <p:spPr/>
        <p:txBody>
          <a:bodyPr/>
          <a:lstStyle/>
          <a:p>
            <a:r>
              <a:rPr lang="cs-CZ" dirty="0"/>
              <a:t>Prestižní britský žebříček </a:t>
            </a:r>
            <a:r>
              <a:rPr lang="cs-CZ" dirty="0" err="1"/>
              <a:t>Times</a:t>
            </a:r>
            <a:r>
              <a:rPr lang="cs-CZ" dirty="0"/>
              <a:t> </a:t>
            </a:r>
            <a:r>
              <a:rPr lang="cs-CZ" dirty="0" err="1"/>
              <a:t>Higher</a:t>
            </a:r>
            <a:r>
              <a:rPr lang="cs-CZ" dirty="0"/>
              <a:t> </a:t>
            </a:r>
            <a:r>
              <a:rPr lang="cs-CZ" dirty="0" err="1"/>
              <a:t>Education</a:t>
            </a:r>
            <a:r>
              <a:rPr lang="cs-CZ" dirty="0"/>
              <a:t> před pár dny znovu zveřejnil seznam 200 nejlepších univerzit v Evropě. Jako jediná z České republiky se na 170. místě objevila Vysoká škola báňská Technická univerzita Ostrava. Technická univerzita Ostrava se už podruhé umístila nejlépe ze všech českých univerzit v prestižním světovém žebříčku </a:t>
            </a:r>
            <a:r>
              <a:rPr lang="cs-CZ" dirty="0" err="1"/>
              <a:t>Times</a:t>
            </a:r>
            <a:r>
              <a:rPr lang="cs-CZ" dirty="0"/>
              <a:t> </a:t>
            </a:r>
            <a:r>
              <a:rPr lang="cs-CZ" dirty="0" err="1"/>
              <a:t>Higher</a:t>
            </a:r>
            <a:r>
              <a:rPr lang="cs-CZ" dirty="0"/>
              <a:t> </a:t>
            </a:r>
            <a:r>
              <a:rPr lang="cs-CZ" dirty="0" err="1"/>
              <a:t>Education</a:t>
            </a:r>
            <a:r>
              <a:rPr lang="cs-CZ" dirty="0"/>
              <a:t>.</a:t>
            </a:r>
          </a:p>
          <a:p>
            <a:r>
              <a:rPr lang="cs-CZ" dirty="0"/>
              <a:t> </a:t>
            </a:r>
          </a:p>
          <a:p>
            <a:endParaRPr lang="cs-CZ" dirty="0"/>
          </a:p>
        </p:txBody>
      </p:sp>
      <p:sp>
        <p:nvSpPr>
          <p:cNvPr id="4" name="Zástupný symbol pro číslo snímku 3"/>
          <p:cNvSpPr>
            <a:spLocks noGrp="1"/>
          </p:cNvSpPr>
          <p:nvPr>
            <p:ph type="sldNum" sz="quarter" idx="10"/>
          </p:nvPr>
        </p:nvSpPr>
        <p:spPr/>
        <p:txBody>
          <a:bodyPr/>
          <a:lstStyle/>
          <a:p>
            <a:pPr>
              <a:defRPr/>
            </a:pPr>
            <a:fld id="{6F70BE8B-25B7-4187-85F0-39A48EE52961}" type="slidenum">
              <a:rPr lang="cs-CZ" smtClean="0"/>
              <a:pPr>
                <a:defRPr/>
              </a:pPr>
              <a:t>11</a:t>
            </a:fld>
            <a:endParaRPr lang="cs-CZ"/>
          </a:p>
        </p:txBody>
      </p:sp>
    </p:spTree>
    <p:extLst>
      <p:ext uri="{BB962C8B-B14F-4D97-AF65-F5344CB8AC3E}">
        <p14:creationId xmlns:p14="http://schemas.microsoft.com/office/powerpoint/2010/main" val="31990685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lvl1pPr eaLnBrk="0" hangingPunct="0">
              <a:defRPr b="1">
                <a:solidFill>
                  <a:srgbClr val="00ADD0"/>
                </a:solidFill>
                <a:latin typeface="Arial" charset="0"/>
              </a:defRPr>
            </a:lvl1pPr>
            <a:lvl2pPr marL="769993" indent="-296151" eaLnBrk="0" hangingPunct="0">
              <a:defRPr b="1">
                <a:solidFill>
                  <a:srgbClr val="00ADD0"/>
                </a:solidFill>
                <a:latin typeface="Arial" charset="0"/>
              </a:defRPr>
            </a:lvl2pPr>
            <a:lvl3pPr marL="1184605" indent="-236921" eaLnBrk="0" hangingPunct="0">
              <a:defRPr b="1">
                <a:solidFill>
                  <a:srgbClr val="00ADD0"/>
                </a:solidFill>
                <a:latin typeface="Arial" charset="0"/>
              </a:defRPr>
            </a:lvl3pPr>
            <a:lvl4pPr marL="1658447" indent="-236921" eaLnBrk="0" hangingPunct="0">
              <a:defRPr b="1">
                <a:solidFill>
                  <a:srgbClr val="00ADD0"/>
                </a:solidFill>
                <a:latin typeface="Arial" charset="0"/>
              </a:defRPr>
            </a:lvl4pPr>
            <a:lvl5pPr marL="2132289" indent="-236921" eaLnBrk="0" hangingPunct="0">
              <a:defRPr b="1">
                <a:solidFill>
                  <a:srgbClr val="00ADD0"/>
                </a:solidFill>
                <a:latin typeface="Arial" charset="0"/>
              </a:defRPr>
            </a:lvl5pPr>
            <a:lvl6pPr marL="2606131" indent="-236921" eaLnBrk="0" fontAlgn="base" hangingPunct="0">
              <a:spcBef>
                <a:spcPct val="50000"/>
              </a:spcBef>
              <a:spcAft>
                <a:spcPct val="0"/>
              </a:spcAft>
              <a:defRPr b="1">
                <a:solidFill>
                  <a:srgbClr val="00ADD0"/>
                </a:solidFill>
                <a:latin typeface="Arial" charset="0"/>
              </a:defRPr>
            </a:lvl6pPr>
            <a:lvl7pPr marL="3079974" indent="-236921" eaLnBrk="0" fontAlgn="base" hangingPunct="0">
              <a:spcBef>
                <a:spcPct val="50000"/>
              </a:spcBef>
              <a:spcAft>
                <a:spcPct val="0"/>
              </a:spcAft>
              <a:defRPr b="1">
                <a:solidFill>
                  <a:srgbClr val="00ADD0"/>
                </a:solidFill>
                <a:latin typeface="Arial" charset="0"/>
              </a:defRPr>
            </a:lvl7pPr>
            <a:lvl8pPr marL="3553816" indent="-236921" eaLnBrk="0" fontAlgn="base" hangingPunct="0">
              <a:spcBef>
                <a:spcPct val="50000"/>
              </a:spcBef>
              <a:spcAft>
                <a:spcPct val="0"/>
              </a:spcAft>
              <a:defRPr b="1">
                <a:solidFill>
                  <a:srgbClr val="00ADD0"/>
                </a:solidFill>
                <a:latin typeface="Arial" charset="0"/>
              </a:defRPr>
            </a:lvl8pPr>
            <a:lvl9pPr marL="4027658" indent="-236921" eaLnBrk="0" fontAlgn="base" hangingPunct="0">
              <a:spcBef>
                <a:spcPct val="50000"/>
              </a:spcBef>
              <a:spcAft>
                <a:spcPct val="0"/>
              </a:spcAft>
              <a:defRPr b="1">
                <a:solidFill>
                  <a:srgbClr val="00ADD0"/>
                </a:solidFill>
                <a:latin typeface="Arial" charset="0"/>
              </a:defRPr>
            </a:lvl9pPr>
          </a:lstStyle>
          <a:p>
            <a:pPr eaLnBrk="1" hangingPunct="1"/>
            <a:fld id="{CB92ABA9-7759-438A-AC3F-C058A8B747B6}" type="slidenum">
              <a:rPr lang="cs-CZ" b="0" smtClean="0">
                <a:solidFill>
                  <a:schemeClr val="tx1"/>
                </a:solidFill>
              </a:rPr>
              <a:pPr eaLnBrk="1" hangingPunct="1"/>
              <a:t>13</a:t>
            </a:fld>
            <a:endParaRPr lang="cs-CZ" b="0" smtClean="0">
              <a:solidFill>
                <a:schemeClr val="tx1"/>
              </a:solidFill>
            </a:endParaRPr>
          </a:p>
        </p:txBody>
      </p:sp>
      <p:sp>
        <p:nvSpPr>
          <p:cNvPr id="59395" name="Rectangle 2"/>
          <p:cNvSpPr>
            <a:spLocks noGrp="1" noRot="1" noChangeAspect="1" noChangeArrowheads="1" noTextEdit="1"/>
          </p:cNvSpPr>
          <p:nvPr>
            <p:ph type="sldImg"/>
          </p:nvPr>
        </p:nvSpPr>
        <p:spPr>
          <a:xfrm>
            <a:off x="990600" y="768350"/>
            <a:ext cx="5118100" cy="3838575"/>
          </a:xfrm>
          <a:ln/>
        </p:spPr>
      </p:sp>
      <p:sp>
        <p:nvSpPr>
          <p:cNvPr id="59396" name="Rectangle 3"/>
          <p:cNvSpPr>
            <a:spLocks noGrp="1" noChangeArrowheads="1"/>
          </p:cNvSpPr>
          <p:nvPr>
            <p:ph type="body" idx="1"/>
          </p:nvPr>
        </p:nvSpPr>
        <p:spPr>
          <a:noFill/>
        </p:spPr>
        <p:txBody>
          <a:bodyPr/>
          <a:lstStyle/>
          <a:p>
            <a:pPr eaLnBrk="1" hangingPunct="1"/>
            <a:endParaRPr lang="cs-CZ"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lvl1pPr eaLnBrk="0" hangingPunct="0">
              <a:defRPr b="1">
                <a:solidFill>
                  <a:srgbClr val="00ADD0"/>
                </a:solidFill>
                <a:latin typeface="Arial" charset="0"/>
              </a:defRPr>
            </a:lvl1pPr>
            <a:lvl2pPr marL="769993" indent="-296151" eaLnBrk="0" hangingPunct="0">
              <a:defRPr b="1">
                <a:solidFill>
                  <a:srgbClr val="00ADD0"/>
                </a:solidFill>
                <a:latin typeface="Arial" charset="0"/>
              </a:defRPr>
            </a:lvl2pPr>
            <a:lvl3pPr marL="1184605" indent="-236921" eaLnBrk="0" hangingPunct="0">
              <a:defRPr b="1">
                <a:solidFill>
                  <a:srgbClr val="00ADD0"/>
                </a:solidFill>
                <a:latin typeface="Arial" charset="0"/>
              </a:defRPr>
            </a:lvl3pPr>
            <a:lvl4pPr marL="1658447" indent="-236921" eaLnBrk="0" hangingPunct="0">
              <a:defRPr b="1">
                <a:solidFill>
                  <a:srgbClr val="00ADD0"/>
                </a:solidFill>
                <a:latin typeface="Arial" charset="0"/>
              </a:defRPr>
            </a:lvl4pPr>
            <a:lvl5pPr marL="2132289" indent="-236921" eaLnBrk="0" hangingPunct="0">
              <a:defRPr b="1">
                <a:solidFill>
                  <a:srgbClr val="00ADD0"/>
                </a:solidFill>
                <a:latin typeface="Arial" charset="0"/>
              </a:defRPr>
            </a:lvl5pPr>
            <a:lvl6pPr marL="2606131" indent="-236921" eaLnBrk="0" fontAlgn="base" hangingPunct="0">
              <a:spcBef>
                <a:spcPct val="50000"/>
              </a:spcBef>
              <a:spcAft>
                <a:spcPct val="0"/>
              </a:spcAft>
              <a:defRPr b="1">
                <a:solidFill>
                  <a:srgbClr val="00ADD0"/>
                </a:solidFill>
                <a:latin typeface="Arial" charset="0"/>
              </a:defRPr>
            </a:lvl6pPr>
            <a:lvl7pPr marL="3079974" indent="-236921" eaLnBrk="0" fontAlgn="base" hangingPunct="0">
              <a:spcBef>
                <a:spcPct val="50000"/>
              </a:spcBef>
              <a:spcAft>
                <a:spcPct val="0"/>
              </a:spcAft>
              <a:defRPr b="1">
                <a:solidFill>
                  <a:srgbClr val="00ADD0"/>
                </a:solidFill>
                <a:latin typeface="Arial" charset="0"/>
              </a:defRPr>
            </a:lvl7pPr>
            <a:lvl8pPr marL="3553816" indent="-236921" eaLnBrk="0" fontAlgn="base" hangingPunct="0">
              <a:spcBef>
                <a:spcPct val="50000"/>
              </a:spcBef>
              <a:spcAft>
                <a:spcPct val="0"/>
              </a:spcAft>
              <a:defRPr b="1">
                <a:solidFill>
                  <a:srgbClr val="00ADD0"/>
                </a:solidFill>
                <a:latin typeface="Arial" charset="0"/>
              </a:defRPr>
            </a:lvl8pPr>
            <a:lvl9pPr marL="4027658" indent="-236921" eaLnBrk="0" fontAlgn="base" hangingPunct="0">
              <a:spcBef>
                <a:spcPct val="50000"/>
              </a:spcBef>
              <a:spcAft>
                <a:spcPct val="0"/>
              </a:spcAft>
              <a:defRPr b="1">
                <a:solidFill>
                  <a:srgbClr val="00ADD0"/>
                </a:solidFill>
                <a:latin typeface="Arial" charset="0"/>
              </a:defRPr>
            </a:lvl9pPr>
          </a:lstStyle>
          <a:p>
            <a:pPr eaLnBrk="1" hangingPunct="1"/>
            <a:fld id="{CB92ABA9-7759-438A-AC3F-C058A8B747B6}" type="slidenum">
              <a:rPr lang="cs-CZ" b="0" smtClean="0">
                <a:solidFill>
                  <a:schemeClr val="tx1"/>
                </a:solidFill>
              </a:rPr>
              <a:pPr eaLnBrk="1" hangingPunct="1"/>
              <a:t>14</a:t>
            </a:fld>
            <a:endParaRPr lang="cs-CZ" b="0" smtClean="0">
              <a:solidFill>
                <a:schemeClr val="tx1"/>
              </a:solidFill>
            </a:endParaRPr>
          </a:p>
        </p:txBody>
      </p:sp>
      <p:sp>
        <p:nvSpPr>
          <p:cNvPr id="59395" name="Rectangle 2"/>
          <p:cNvSpPr>
            <a:spLocks noGrp="1" noRot="1" noChangeAspect="1" noChangeArrowheads="1" noTextEdit="1"/>
          </p:cNvSpPr>
          <p:nvPr>
            <p:ph type="sldImg"/>
          </p:nvPr>
        </p:nvSpPr>
        <p:spPr>
          <a:xfrm>
            <a:off x="990600" y="768350"/>
            <a:ext cx="5118100" cy="3838575"/>
          </a:xfrm>
          <a:ln/>
        </p:spPr>
      </p:sp>
      <p:sp>
        <p:nvSpPr>
          <p:cNvPr id="59396" name="Rectangle 3"/>
          <p:cNvSpPr>
            <a:spLocks noGrp="1" noChangeArrowheads="1"/>
          </p:cNvSpPr>
          <p:nvPr>
            <p:ph type="body" idx="1"/>
          </p:nvPr>
        </p:nvSpPr>
        <p:spPr>
          <a:noFill/>
        </p:spPr>
        <p:txBody>
          <a:bodyPr/>
          <a:lstStyle/>
          <a:p>
            <a:pPr eaLnBrk="1" hangingPunct="1"/>
            <a:endParaRPr lang="cs-CZ"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rgbClr val="00ADD0"/>
                </a:solidFill>
                <a:latin typeface="Arial" charset="0"/>
              </a:defRPr>
            </a:lvl1pPr>
            <a:lvl2pPr marL="769993" indent="-296151" eaLnBrk="0" hangingPunct="0">
              <a:defRPr b="1">
                <a:solidFill>
                  <a:srgbClr val="00ADD0"/>
                </a:solidFill>
                <a:latin typeface="Arial" charset="0"/>
              </a:defRPr>
            </a:lvl2pPr>
            <a:lvl3pPr marL="1184605" indent="-236921" eaLnBrk="0" hangingPunct="0">
              <a:defRPr b="1">
                <a:solidFill>
                  <a:srgbClr val="00ADD0"/>
                </a:solidFill>
                <a:latin typeface="Arial" charset="0"/>
              </a:defRPr>
            </a:lvl3pPr>
            <a:lvl4pPr marL="1658447" indent="-236921" eaLnBrk="0" hangingPunct="0">
              <a:defRPr b="1">
                <a:solidFill>
                  <a:srgbClr val="00ADD0"/>
                </a:solidFill>
                <a:latin typeface="Arial" charset="0"/>
              </a:defRPr>
            </a:lvl4pPr>
            <a:lvl5pPr marL="2132289" indent="-236921" eaLnBrk="0" hangingPunct="0">
              <a:defRPr b="1">
                <a:solidFill>
                  <a:srgbClr val="00ADD0"/>
                </a:solidFill>
                <a:latin typeface="Arial" charset="0"/>
              </a:defRPr>
            </a:lvl5pPr>
            <a:lvl6pPr marL="2606131" indent="-236921" eaLnBrk="0" fontAlgn="base" hangingPunct="0">
              <a:spcBef>
                <a:spcPct val="50000"/>
              </a:spcBef>
              <a:spcAft>
                <a:spcPct val="0"/>
              </a:spcAft>
              <a:defRPr b="1">
                <a:solidFill>
                  <a:srgbClr val="00ADD0"/>
                </a:solidFill>
                <a:latin typeface="Arial" charset="0"/>
              </a:defRPr>
            </a:lvl6pPr>
            <a:lvl7pPr marL="3079974" indent="-236921" eaLnBrk="0" fontAlgn="base" hangingPunct="0">
              <a:spcBef>
                <a:spcPct val="50000"/>
              </a:spcBef>
              <a:spcAft>
                <a:spcPct val="0"/>
              </a:spcAft>
              <a:defRPr b="1">
                <a:solidFill>
                  <a:srgbClr val="00ADD0"/>
                </a:solidFill>
                <a:latin typeface="Arial" charset="0"/>
              </a:defRPr>
            </a:lvl7pPr>
            <a:lvl8pPr marL="3553816" indent="-236921" eaLnBrk="0" fontAlgn="base" hangingPunct="0">
              <a:spcBef>
                <a:spcPct val="50000"/>
              </a:spcBef>
              <a:spcAft>
                <a:spcPct val="0"/>
              </a:spcAft>
              <a:defRPr b="1">
                <a:solidFill>
                  <a:srgbClr val="00ADD0"/>
                </a:solidFill>
                <a:latin typeface="Arial" charset="0"/>
              </a:defRPr>
            </a:lvl8pPr>
            <a:lvl9pPr marL="4027658" indent="-236921" eaLnBrk="0" fontAlgn="base" hangingPunct="0">
              <a:spcBef>
                <a:spcPct val="50000"/>
              </a:spcBef>
              <a:spcAft>
                <a:spcPct val="0"/>
              </a:spcAft>
              <a:defRPr b="1">
                <a:solidFill>
                  <a:srgbClr val="00ADD0"/>
                </a:solidFill>
                <a:latin typeface="Arial" charset="0"/>
              </a:defRPr>
            </a:lvl9pPr>
          </a:lstStyle>
          <a:p>
            <a:pPr eaLnBrk="1" hangingPunct="1"/>
            <a:fld id="{9BDD2ADE-1F2B-4180-A8D0-21E926B59758}" type="slidenum">
              <a:rPr lang="cs-CZ" b="0" smtClean="0">
                <a:solidFill>
                  <a:prstClr val="black"/>
                </a:solidFill>
              </a:rPr>
              <a:pPr eaLnBrk="1" hangingPunct="1"/>
              <a:t>22</a:t>
            </a:fld>
            <a:endParaRPr lang="cs-CZ" b="0" dirty="0" smtClean="0">
              <a:solidFill>
                <a:prstClr val="black"/>
              </a:solidFill>
            </a:endParaRPr>
          </a:p>
        </p:txBody>
      </p:sp>
      <p:sp>
        <p:nvSpPr>
          <p:cNvPr id="61443" name="Rectangle 7"/>
          <p:cNvSpPr txBox="1">
            <a:spLocks noGrp="1" noChangeArrowheads="1"/>
          </p:cNvSpPr>
          <p:nvPr/>
        </p:nvSpPr>
        <p:spPr bwMode="auto">
          <a:xfrm>
            <a:off x="4020506" y="9722309"/>
            <a:ext cx="3077137" cy="510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825" tIns="47412" rIns="94825" bIns="47412" anchor="b"/>
          <a:lstStyle>
            <a:lvl1pPr eaLnBrk="0" hangingPunct="0">
              <a:defRPr b="1">
                <a:solidFill>
                  <a:srgbClr val="00ADD0"/>
                </a:solidFill>
                <a:latin typeface="Arial" charset="0"/>
              </a:defRPr>
            </a:lvl1pPr>
            <a:lvl2pPr marL="742950" indent="-285750"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algn="r" eaLnBrk="1" hangingPunct="1">
              <a:spcBef>
                <a:spcPct val="0"/>
              </a:spcBef>
            </a:pPr>
            <a:fld id="{DFF59535-6FA7-4501-8FE9-78BDF494D4A3}" type="slidenum">
              <a:rPr lang="cs-CZ" sz="1200" b="0">
                <a:solidFill>
                  <a:prstClr val="black"/>
                </a:solidFill>
              </a:rPr>
              <a:pPr algn="r" eaLnBrk="1" hangingPunct="1">
                <a:spcBef>
                  <a:spcPct val="0"/>
                </a:spcBef>
              </a:pPr>
              <a:t>22</a:t>
            </a:fld>
            <a:endParaRPr lang="cs-CZ" sz="1200" b="0" dirty="0">
              <a:solidFill>
                <a:prstClr val="black"/>
              </a:solidFill>
            </a:endParaRPr>
          </a:p>
        </p:txBody>
      </p:sp>
      <p:sp>
        <p:nvSpPr>
          <p:cNvPr id="61444" name="Rectangle 2"/>
          <p:cNvSpPr>
            <a:spLocks noGrp="1" noRot="1" noChangeAspect="1" noChangeArrowheads="1" noTextEdit="1"/>
          </p:cNvSpPr>
          <p:nvPr>
            <p:ph type="sldImg"/>
          </p:nvPr>
        </p:nvSpPr>
        <p:spPr>
          <a:xfrm>
            <a:off x="992188" y="768350"/>
            <a:ext cx="5114925" cy="3836988"/>
          </a:xfrm>
          <a:ln/>
        </p:spPr>
      </p:sp>
      <p:sp>
        <p:nvSpPr>
          <p:cNvPr id="6144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825" tIns="47412" rIns="94825" bIns="47412"/>
          <a:lstStyle/>
          <a:p>
            <a:pPr eaLnBrk="1" hangingPunct="1"/>
            <a:endParaRPr lang="cs-CZ" dirty="0"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992188" y="768350"/>
            <a:ext cx="5114925" cy="3836988"/>
          </a:xfrm>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pPr>
              <a:defRPr/>
            </a:pPr>
            <a:fld id="{6F70BE8B-25B7-4187-85F0-39A48EE52961}" type="slidenum">
              <a:rPr lang="cs-CZ" smtClean="0"/>
              <a:pPr>
                <a:defRPr/>
              </a:pPr>
              <a:t>24</a:t>
            </a:fld>
            <a:endParaRPr lang="cs-CZ" dirty="0"/>
          </a:p>
        </p:txBody>
      </p:sp>
    </p:spTree>
    <p:extLst>
      <p:ext uri="{BB962C8B-B14F-4D97-AF65-F5344CB8AC3E}">
        <p14:creationId xmlns:p14="http://schemas.microsoft.com/office/powerpoint/2010/main" val="7391890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DEC403A-7EF7-4160-87D2-3A293D05A0D7}" type="slidenum">
              <a:rPr lang="cs-CZ"/>
              <a:pPr fontAlgn="base">
                <a:spcBef>
                  <a:spcPct val="0"/>
                </a:spcBef>
                <a:spcAft>
                  <a:spcPct val="0"/>
                </a:spcAft>
              </a:pPr>
              <a:t>26</a:t>
            </a:fld>
            <a:endParaRPr lang="cs-CZ" dirty="0"/>
          </a:p>
        </p:txBody>
      </p:sp>
      <p:sp>
        <p:nvSpPr>
          <p:cNvPr id="16386" name="Rectangle 2"/>
          <p:cNvSpPr>
            <a:spLocks noGrp="1" noRot="1" noChangeAspect="1" noChangeArrowheads="1" noTextEdit="1"/>
          </p:cNvSpPr>
          <p:nvPr>
            <p:ph type="sldImg"/>
          </p:nvPr>
        </p:nvSpPr>
        <p:spPr bwMode="auto">
          <a:xfrm>
            <a:off x="990600" y="768350"/>
            <a:ext cx="5118100" cy="3838575"/>
          </a:xfrm>
          <a:noFill/>
          <a:ln>
            <a:solidFill>
              <a:srgbClr val="000000"/>
            </a:solidFill>
            <a:miter lim="800000"/>
            <a:headEnd/>
            <a:tailEnd/>
          </a:ln>
        </p:spPr>
      </p:sp>
      <p:sp>
        <p:nvSpPr>
          <p:cNvPr id="1638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992188" y="768350"/>
            <a:ext cx="5114925" cy="3836988"/>
          </a:xfrm>
        </p:spPr>
      </p:sp>
      <p:sp>
        <p:nvSpPr>
          <p:cNvPr id="3" name="Zástupný symbol pro poznámky 2"/>
          <p:cNvSpPr>
            <a:spLocks noGrp="1"/>
          </p:cNvSpPr>
          <p:nvPr>
            <p:ph type="body" idx="1"/>
          </p:nvPr>
        </p:nvSpPr>
        <p:spPr/>
        <p:txBody>
          <a:bodyPr/>
          <a:lstStyle/>
          <a:p>
            <a:pPr defTabSz="947684">
              <a:defRPr/>
            </a:pPr>
            <a:r>
              <a:rPr lang="cs-CZ" dirty="0"/>
              <a:t>Ostrava s 300 tisíci obyvatel se proto má časem proměnit z centra těžkého průmyslu na město moderních technologií</a:t>
            </a:r>
            <a:endParaRPr lang="cs-CZ" dirty="0" smtClean="0"/>
          </a:p>
          <a:p>
            <a:endParaRPr lang="cs-CZ" dirty="0" smtClean="0"/>
          </a:p>
          <a:p>
            <a:r>
              <a:rPr lang="cs-CZ" dirty="0" smtClean="0"/>
              <a:t>Superpočítač </a:t>
            </a:r>
            <a:r>
              <a:rPr lang="cs-CZ" dirty="0" err="1" smtClean="0"/>
              <a:t>Salomon</a:t>
            </a:r>
            <a:r>
              <a:rPr lang="cs-CZ" dirty="0" smtClean="0"/>
              <a:t> je dle žebříčku TOP 500 oficiálně 40. nejvýkonnějším superpočítačem na světě. Spolu s počítačem Anselm patří do projektu Centrum excelence IT4Innovations, které v České republice představuje největší koncentraci výzkumného potenciálu v oblasti informatiky a výpočetní matematiky. </a:t>
            </a:r>
            <a:endParaRPr lang="cs-CZ" dirty="0"/>
          </a:p>
        </p:txBody>
      </p:sp>
      <p:sp>
        <p:nvSpPr>
          <p:cNvPr id="4" name="Zástupný symbol pro číslo snímku 3"/>
          <p:cNvSpPr>
            <a:spLocks noGrp="1"/>
          </p:cNvSpPr>
          <p:nvPr>
            <p:ph type="sldNum" sz="quarter" idx="10"/>
          </p:nvPr>
        </p:nvSpPr>
        <p:spPr/>
        <p:txBody>
          <a:bodyPr/>
          <a:lstStyle/>
          <a:p>
            <a:pPr>
              <a:defRPr/>
            </a:pPr>
            <a:fld id="{6F70BE8B-25B7-4187-85F0-39A48EE52961}" type="slidenum">
              <a:rPr lang="cs-CZ" smtClean="0"/>
              <a:pPr>
                <a:defRPr/>
              </a:pPr>
              <a:t>29</a:t>
            </a:fld>
            <a:endParaRPr lang="cs-CZ"/>
          </a:p>
        </p:txBody>
      </p:sp>
    </p:spTree>
    <p:extLst>
      <p:ext uri="{BB962C8B-B14F-4D97-AF65-F5344CB8AC3E}">
        <p14:creationId xmlns:p14="http://schemas.microsoft.com/office/powerpoint/2010/main" val="36022843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smtClean="0"/>
              <a:t>Kliknutím lze upravit styl.</a:t>
            </a:r>
            <a:endParaRPr lang="cs-CZ"/>
          </a:p>
        </p:txBody>
      </p:sp>
      <p:sp>
        <p:nvSpPr>
          <p:cNvPr id="3" name="Podnadpis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cs-CZ" smtClean="0"/>
              <a:t>Kliknutím lze upravit styl předlohy.</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dirty="0"/>
          </a:p>
        </p:txBody>
      </p:sp>
      <p:sp>
        <p:nvSpPr>
          <p:cNvPr id="5" name="Rectangle 5"/>
          <p:cNvSpPr>
            <a:spLocks noGrp="1" noChangeArrowheads="1"/>
          </p:cNvSpPr>
          <p:nvPr>
            <p:ph type="ftr" sz="quarter" idx="11"/>
          </p:nvPr>
        </p:nvSpPr>
        <p:spPr>
          <a:ln/>
        </p:spPr>
        <p:txBody>
          <a:bodyPr/>
          <a:lstStyle>
            <a:lvl1pPr>
              <a:defRPr/>
            </a:lvl1pPr>
          </a:lstStyle>
          <a:p>
            <a:pPr>
              <a:defRPr/>
            </a:pPr>
            <a:endParaRPr lang="cs-CZ" dirty="0"/>
          </a:p>
        </p:txBody>
      </p:sp>
      <p:sp>
        <p:nvSpPr>
          <p:cNvPr id="6" name="Rectangle 6"/>
          <p:cNvSpPr>
            <a:spLocks noGrp="1" noChangeArrowheads="1"/>
          </p:cNvSpPr>
          <p:nvPr>
            <p:ph type="sldNum" sz="quarter" idx="12"/>
          </p:nvPr>
        </p:nvSpPr>
        <p:spPr>
          <a:ln/>
        </p:spPr>
        <p:txBody>
          <a:bodyPr/>
          <a:lstStyle>
            <a:lvl1pPr>
              <a:defRPr/>
            </a:lvl1pPr>
          </a:lstStyle>
          <a:p>
            <a:pPr>
              <a:defRPr/>
            </a:pPr>
            <a:fld id="{275FAE3A-7EB1-4094-938D-3A19622C0A95}" type="slidenum">
              <a:rPr lang="cs-CZ"/>
              <a:pPr>
                <a:defRPr/>
              </a:pPr>
              <a:t>‹#›</a:t>
            </a:fld>
            <a:endParaRPr lang="cs-CZ" dirty="0"/>
          </a:p>
        </p:txBody>
      </p:sp>
    </p:spTree>
    <p:extLst>
      <p:ext uri="{BB962C8B-B14F-4D97-AF65-F5344CB8AC3E}">
        <p14:creationId xmlns:p14="http://schemas.microsoft.com/office/powerpoint/2010/main" val="2498860167"/>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svislý text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dirty="0"/>
          </a:p>
        </p:txBody>
      </p:sp>
      <p:sp>
        <p:nvSpPr>
          <p:cNvPr id="5" name="Rectangle 5"/>
          <p:cNvSpPr>
            <a:spLocks noGrp="1" noChangeArrowheads="1"/>
          </p:cNvSpPr>
          <p:nvPr>
            <p:ph type="ftr" sz="quarter" idx="11"/>
          </p:nvPr>
        </p:nvSpPr>
        <p:spPr>
          <a:ln/>
        </p:spPr>
        <p:txBody>
          <a:bodyPr/>
          <a:lstStyle>
            <a:lvl1pPr>
              <a:defRPr/>
            </a:lvl1pPr>
          </a:lstStyle>
          <a:p>
            <a:pPr>
              <a:defRPr/>
            </a:pPr>
            <a:endParaRPr lang="cs-CZ" dirty="0"/>
          </a:p>
        </p:txBody>
      </p:sp>
      <p:sp>
        <p:nvSpPr>
          <p:cNvPr id="6" name="Rectangle 6"/>
          <p:cNvSpPr>
            <a:spLocks noGrp="1" noChangeArrowheads="1"/>
          </p:cNvSpPr>
          <p:nvPr>
            <p:ph type="sldNum" sz="quarter" idx="12"/>
          </p:nvPr>
        </p:nvSpPr>
        <p:spPr>
          <a:ln/>
        </p:spPr>
        <p:txBody>
          <a:bodyPr/>
          <a:lstStyle>
            <a:lvl1pPr>
              <a:defRPr/>
            </a:lvl1pPr>
          </a:lstStyle>
          <a:p>
            <a:pPr>
              <a:defRPr/>
            </a:pPr>
            <a:fld id="{407E955F-DDCA-4960-9813-30D7B036AE96}" type="slidenum">
              <a:rPr lang="cs-CZ"/>
              <a:pPr>
                <a:defRPr/>
              </a:pPr>
              <a:t>‹#›</a:t>
            </a:fld>
            <a:endParaRPr lang="cs-CZ" dirty="0"/>
          </a:p>
        </p:txBody>
      </p:sp>
    </p:spTree>
    <p:extLst>
      <p:ext uri="{BB962C8B-B14F-4D97-AF65-F5344CB8AC3E}">
        <p14:creationId xmlns:p14="http://schemas.microsoft.com/office/powerpoint/2010/main" val="3511326508"/>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smtClean="0"/>
              <a:t>Kliknutím lze upravit styl.</a:t>
            </a:r>
            <a:endParaRPr lang="cs-CZ"/>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dirty="0"/>
          </a:p>
        </p:txBody>
      </p:sp>
      <p:sp>
        <p:nvSpPr>
          <p:cNvPr id="5" name="Rectangle 5"/>
          <p:cNvSpPr>
            <a:spLocks noGrp="1" noChangeArrowheads="1"/>
          </p:cNvSpPr>
          <p:nvPr>
            <p:ph type="ftr" sz="quarter" idx="11"/>
          </p:nvPr>
        </p:nvSpPr>
        <p:spPr>
          <a:ln/>
        </p:spPr>
        <p:txBody>
          <a:bodyPr/>
          <a:lstStyle>
            <a:lvl1pPr>
              <a:defRPr/>
            </a:lvl1pPr>
          </a:lstStyle>
          <a:p>
            <a:pPr>
              <a:defRPr/>
            </a:pPr>
            <a:endParaRPr lang="cs-CZ" dirty="0"/>
          </a:p>
        </p:txBody>
      </p:sp>
      <p:sp>
        <p:nvSpPr>
          <p:cNvPr id="6" name="Rectangle 6"/>
          <p:cNvSpPr>
            <a:spLocks noGrp="1" noChangeArrowheads="1"/>
          </p:cNvSpPr>
          <p:nvPr>
            <p:ph type="sldNum" sz="quarter" idx="12"/>
          </p:nvPr>
        </p:nvSpPr>
        <p:spPr>
          <a:ln/>
        </p:spPr>
        <p:txBody>
          <a:bodyPr/>
          <a:lstStyle>
            <a:lvl1pPr>
              <a:defRPr/>
            </a:lvl1pPr>
          </a:lstStyle>
          <a:p>
            <a:pPr>
              <a:defRPr/>
            </a:pPr>
            <a:fld id="{CF75E3EC-C0DE-40B1-AF03-EE87283F6AD1}" type="slidenum">
              <a:rPr lang="cs-CZ"/>
              <a:pPr>
                <a:defRPr/>
              </a:pPr>
              <a:t>‹#›</a:t>
            </a:fld>
            <a:endParaRPr lang="cs-CZ" dirty="0"/>
          </a:p>
        </p:txBody>
      </p:sp>
    </p:spTree>
    <p:extLst>
      <p:ext uri="{BB962C8B-B14F-4D97-AF65-F5344CB8AC3E}">
        <p14:creationId xmlns:p14="http://schemas.microsoft.com/office/powerpoint/2010/main" val="2005977040"/>
      </p:ext>
    </p:extLst>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Obsah">
    <p:spTree>
      <p:nvGrpSpPr>
        <p:cNvPr id="1" name=""/>
        <p:cNvGrpSpPr/>
        <p:nvPr/>
      </p:nvGrpSpPr>
      <p:grpSpPr>
        <a:xfrm>
          <a:off x="0" y="0"/>
          <a:ext cx="0" cy="0"/>
          <a:chOff x="0" y="0"/>
          <a:chExt cx="0" cy="0"/>
        </a:xfrm>
      </p:grpSpPr>
      <p:sp>
        <p:nvSpPr>
          <p:cNvPr id="2" name="Zástupný symbol pro obsah 1"/>
          <p:cNvSpPr>
            <a:spLocks noGrp="1"/>
          </p:cNvSpPr>
          <p:nvPr>
            <p:ph/>
          </p:nvPr>
        </p:nvSpPr>
        <p:spPr>
          <a:xfrm>
            <a:off x="457200" y="274638"/>
            <a:ext cx="8229600" cy="5851525"/>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3" name="Rectangle 4"/>
          <p:cNvSpPr>
            <a:spLocks noGrp="1" noChangeArrowheads="1"/>
          </p:cNvSpPr>
          <p:nvPr>
            <p:ph type="dt" sz="half" idx="10"/>
          </p:nvPr>
        </p:nvSpPr>
        <p:spPr>
          <a:ln/>
        </p:spPr>
        <p:txBody>
          <a:bodyPr/>
          <a:lstStyle>
            <a:lvl1pPr>
              <a:defRPr/>
            </a:lvl1pPr>
          </a:lstStyle>
          <a:p>
            <a:pPr>
              <a:defRPr/>
            </a:pPr>
            <a:endParaRPr lang="cs-CZ" dirty="0"/>
          </a:p>
        </p:txBody>
      </p:sp>
      <p:sp>
        <p:nvSpPr>
          <p:cNvPr id="4" name="Rectangle 5"/>
          <p:cNvSpPr>
            <a:spLocks noGrp="1" noChangeArrowheads="1"/>
          </p:cNvSpPr>
          <p:nvPr>
            <p:ph type="ftr" sz="quarter" idx="11"/>
          </p:nvPr>
        </p:nvSpPr>
        <p:spPr>
          <a:ln/>
        </p:spPr>
        <p:txBody>
          <a:bodyPr/>
          <a:lstStyle>
            <a:lvl1pPr>
              <a:defRPr/>
            </a:lvl1pPr>
          </a:lstStyle>
          <a:p>
            <a:pPr>
              <a:defRPr/>
            </a:pPr>
            <a:endParaRPr lang="cs-CZ" dirty="0"/>
          </a:p>
        </p:txBody>
      </p:sp>
      <p:sp>
        <p:nvSpPr>
          <p:cNvPr id="5" name="Rectangle 6"/>
          <p:cNvSpPr>
            <a:spLocks noGrp="1" noChangeArrowheads="1"/>
          </p:cNvSpPr>
          <p:nvPr>
            <p:ph type="sldNum" sz="quarter" idx="12"/>
          </p:nvPr>
        </p:nvSpPr>
        <p:spPr>
          <a:ln/>
        </p:spPr>
        <p:txBody>
          <a:bodyPr/>
          <a:lstStyle>
            <a:lvl1pPr>
              <a:defRPr/>
            </a:lvl1pPr>
          </a:lstStyle>
          <a:p>
            <a:pPr>
              <a:defRPr/>
            </a:pPr>
            <a:fld id="{26B50B28-DB24-43F7-AEA6-B8CE5B953274}" type="slidenum">
              <a:rPr lang="cs-CZ"/>
              <a:pPr>
                <a:defRPr/>
              </a:pPr>
              <a:t>‹#›</a:t>
            </a:fld>
            <a:endParaRPr lang="cs-CZ" dirty="0"/>
          </a:p>
        </p:txBody>
      </p:sp>
    </p:spTree>
    <p:extLst>
      <p:ext uri="{BB962C8B-B14F-4D97-AF65-F5344CB8AC3E}">
        <p14:creationId xmlns:p14="http://schemas.microsoft.com/office/powerpoint/2010/main" val="2778939115"/>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chartAndTx" preserve="1">
  <p:cSld name="Nadpis, graf a text">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p>
            <a:r>
              <a:rPr lang="cs-CZ" smtClean="0"/>
              <a:t>Kliknutím lze upravit styl.</a:t>
            </a:r>
            <a:endParaRPr lang="cs-CZ"/>
          </a:p>
        </p:txBody>
      </p:sp>
      <p:sp>
        <p:nvSpPr>
          <p:cNvPr id="3" name="Zástupný symbol pro graf 2"/>
          <p:cNvSpPr>
            <a:spLocks noGrp="1"/>
          </p:cNvSpPr>
          <p:nvPr>
            <p:ph type="chart" sz="half" idx="1"/>
          </p:nvPr>
        </p:nvSpPr>
        <p:spPr>
          <a:xfrm>
            <a:off x="457200" y="1600200"/>
            <a:ext cx="4038600" cy="4525963"/>
          </a:xfrm>
        </p:spPr>
        <p:txBody>
          <a:bodyPr/>
          <a:lstStyle/>
          <a:p>
            <a:pPr lvl="0"/>
            <a:endParaRPr lang="cs-CZ" noProof="0" dirty="0" smtClean="0"/>
          </a:p>
        </p:txBody>
      </p:sp>
      <p:sp>
        <p:nvSpPr>
          <p:cNvPr id="4" name="Zástupný symbol pro text 3"/>
          <p:cNvSpPr>
            <a:spLocks noGrp="1"/>
          </p:cNvSpPr>
          <p:nvPr>
            <p:ph type="body" sz="half" idx="2"/>
          </p:nvPr>
        </p:nvSpPr>
        <p:spPr>
          <a:xfrm>
            <a:off x="4648200" y="1600200"/>
            <a:ext cx="4038600" cy="4525963"/>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4"/>
          <p:cNvSpPr>
            <a:spLocks noGrp="1" noChangeArrowheads="1"/>
          </p:cNvSpPr>
          <p:nvPr>
            <p:ph type="dt" sz="half" idx="10"/>
          </p:nvPr>
        </p:nvSpPr>
        <p:spPr>
          <a:ln/>
        </p:spPr>
        <p:txBody>
          <a:bodyPr/>
          <a:lstStyle>
            <a:lvl1pPr>
              <a:defRPr/>
            </a:lvl1pPr>
          </a:lstStyle>
          <a:p>
            <a:pPr>
              <a:defRPr/>
            </a:pPr>
            <a:endParaRPr lang="cs-CZ" dirty="0"/>
          </a:p>
        </p:txBody>
      </p:sp>
      <p:sp>
        <p:nvSpPr>
          <p:cNvPr id="6" name="Rectangle 5"/>
          <p:cNvSpPr>
            <a:spLocks noGrp="1" noChangeArrowheads="1"/>
          </p:cNvSpPr>
          <p:nvPr>
            <p:ph type="ftr" sz="quarter" idx="11"/>
          </p:nvPr>
        </p:nvSpPr>
        <p:spPr>
          <a:ln/>
        </p:spPr>
        <p:txBody>
          <a:bodyPr/>
          <a:lstStyle>
            <a:lvl1pPr>
              <a:defRPr/>
            </a:lvl1pPr>
          </a:lstStyle>
          <a:p>
            <a:pPr>
              <a:defRPr/>
            </a:pPr>
            <a:endParaRPr lang="cs-CZ" dirty="0"/>
          </a:p>
        </p:txBody>
      </p:sp>
      <p:sp>
        <p:nvSpPr>
          <p:cNvPr id="7" name="Rectangle 6"/>
          <p:cNvSpPr>
            <a:spLocks noGrp="1" noChangeArrowheads="1"/>
          </p:cNvSpPr>
          <p:nvPr>
            <p:ph type="sldNum" sz="quarter" idx="12"/>
          </p:nvPr>
        </p:nvSpPr>
        <p:spPr>
          <a:ln/>
        </p:spPr>
        <p:txBody>
          <a:bodyPr/>
          <a:lstStyle>
            <a:lvl1pPr>
              <a:defRPr/>
            </a:lvl1pPr>
          </a:lstStyle>
          <a:p>
            <a:pPr>
              <a:defRPr/>
            </a:pPr>
            <a:fld id="{3EF4BB1B-9340-4040-ABC8-27BE5B69887A}" type="slidenum">
              <a:rPr lang="cs-CZ"/>
              <a:pPr>
                <a:defRPr/>
              </a:pPr>
              <a:t>‹#›</a:t>
            </a:fld>
            <a:endParaRPr lang="cs-CZ" dirty="0"/>
          </a:p>
        </p:txBody>
      </p:sp>
    </p:spTree>
    <p:extLst>
      <p:ext uri="{BB962C8B-B14F-4D97-AF65-F5344CB8AC3E}">
        <p14:creationId xmlns:p14="http://schemas.microsoft.com/office/powerpoint/2010/main" val="2299364245"/>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xAndClipArt">
  <p:cSld name="Nadpis, text a klipart">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p>
            <a:r>
              <a:rPr lang="cs-CZ" smtClean="0"/>
              <a:t>Kliknutím lze upravit styl.</a:t>
            </a:r>
            <a:endParaRPr lang="cs-CZ"/>
          </a:p>
        </p:txBody>
      </p:sp>
      <p:sp>
        <p:nvSpPr>
          <p:cNvPr id="3" name="Zástupný symbol pro text 2"/>
          <p:cNvSpPr>
            <a:spLocks noGrp="1"/>
          </p:cNvSpPr>
          <p:nvPr>
            <p:ph type="body" sz="half" idx="1"/>
          </p:nvPr>
        </p:nvSpPr>
        <p:spPr>
          <a:xfrm>
            <a:off x="457200" y="1600200"/>
            <a:ext cx="4038600" cy="4525963"/>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klipart 3"/>
          <p:cNvSpPr>
            <a:spLocks noGrp="1"/>
          </p:cNvSpPr>
          <p:nvPr>
            <p:ph type="clipArt" sz="half" idx="2"/>
          </p:nvPr>
        </p:nvSpPr>
        <p:spPr>
          <a:xfrm>
            <a:off x="4648200" y="1600200"/>
            <a:ext cx="4038600" cy="4525963"/>
          </a:xfrm>
        </p:spPr>
        <p:txBody>
          <a:bodyPr/>
          <a:lstStyle/>
          <a:p>
            <a:endParaRPr lang="cs-CZ" dirty="0"/>
          </a:p>
        </p:txBody>
      </p:sp>
      <p:sp>
        <p:nvSpPr>
          <p:cNvPr id="5" name="Zástupný symbol pro datum 4"/>
          <p:cNvSpPr>
            <a:spLocks noGrp="1"/>
          </p:cNvSpPr>
          <p:nvPr>
            <p:ph type="dt" sz="half" idx="10"/>
          </p:nvPr>
        </p:nvSpPr>
        <p:spPr>
          <a:xfrm>
            <a:off x="457200" y="6245225"/>
            <a:ext cx="2133600" cy="476250"/>
          </a:xfrm>
        </p:spPr>
        <p:txBody>
          <a:bodyPr/>
          <a:lstStyle>
            <a:lvl1pPr>
              <a:defRPr/>
            </a:lvl1pPr>
          </a:lstStyle>
          <a:p>
            <a:endParaRPr lang="cs-CZ" altLang="cs-CZ" dirty="0"/>
          </a:p>
        </p:txBody>
      </p:sp>
      <p:sp>
        <p:nvSpPr>
          <p:cNvPr id="6" name="Zástupný symbol pro zápatí 5"/>
          <p:cNvSpPr>
            <a:spLocks noGrp="1"/>
          </p:cNvSpPr>
          <p:nvPr>
            <p:ph type="ftr" sz="quarter" idx="11"/>
          </p:nvPr>
        </p:nvSpPr>
        <p:spPr>
          <a:xfrm>
            <a:off x="3124200" y="6245225"/>
            <a:ext cx="2895600" cy="476250"/>
          </a:xfrm>
        </p:spPr>
        <p:txBody>
          <a:bodyPr/>
          <a:lstStyle>
            <a:lvl1pPr>
              <a:defRPr/>
            </a:lvl1pPr>
          </a:lstStyle>
          <a:p>
            <a:endParaRPr lang="cs-CZ" altLang="cs-CZ" dirty="0"/>
          </a:p>
        </p:txBody>
      </p:sp>
      <p:sp>
        <p:nvSpPr>
          <p:cNvPr id="7" name="Zástupný symbol pro číslo snímku 6"/>
          <p:cNvSpPr>
            <a:spLocks noGrp="1"/>
          </p:cNvSpPr>
          <p:nvPr>
            <p:ph type="sldNum" sz="quarter" idx="12"/>
          </p:nvPr>
        </p:nvSpPr>
        <p:spPr>
          <a:xfrm>
            <a:off x="6553200" y="6245225"/>
            <a:ext cx="2133600" cy="476250"/>
          </a:xfrm>
        </p:spPr>
        <p:txBody>
          <a:bodyPr/>
          <a:lstStyle>
            <a:lvl1pPr>
              <a:defRPr/>
            </a:lvl1pPr>
          </a:lstStyle>
          <a:p>
            <a:fld id="{AB605606-CCBB-4B4A-AF23-67C39EDF9F49}" type="slidenum">
              <a:rPr lang="cs-CZ" altLang="cs-CZ"/>
              <a:pPr/>
              <a:t>‹#›</a:t>
            </a:fld>
            <a:endParaRPr lang="cs-CZ" altLang="cs-CZ" dirty="0"/>
          </a:p>
        </p:txBody>
      </p:sp>
    </p:spTree>
    <p:extLst>
      <p:ext uri="{BB962C8B-B14F-4D97-AF65-F5344CB8AC3E}">
        <p14:creationId xmlns:p14="http://schemas.microsoft.com/office/powerpoint/2010/main" val="5848764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smtClean="0"/>
              <a:t>Klepnutím lze upravit styl předlohy nadpisů.</a:t>
            </a:r>
            <a:endParaRPr lang="cs-CZ"/>
          </a:p>
        </p:txBody>
      </p:sp>
      <p:sp>
        <p:nvSpPr>
          <p:cNvPr id="3" name="Podnadpis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cs-CZ" smtClean="0"/>
              <a:t>Klepnutím lze upravit styl předlohy podnadpisů.</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s-CZ"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CDFC48E-9E3F-480B-9D0B-B11B32A27000}" type="slidenum">
              <a:rPr lang="cs-CZ">
                <a:solidFill>
                  <a:srgbClr val="000000"/>
                </a:solidFill>
              </a:rPr>
              <a:pPr>
                <a:defRPr/>
              </a:pPr>
              <a:t>‹#›</a:t>
            </a:fld>
            <a:endParaRPr lang="cs-CZ" dirty="0">
              <a:solidFill>
                <a:srgbClr val="000000"/>
              </a:solidFill>
            </a:endParaRPr>
          </a:p>
        </p:txBody>
      </p:sp>
    </p:spTree>
    <p:extLst>
      <p:ext uri="{BB962C8B-B14F-4D97-AF65-F5344CB8AC3E}">
        <p14:creationId xmlns:p14="http://schemas.microsoft.com/office/powerpoint/2010/main" val="1656962178"/>
      </p:ext>
    </p:extLst>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idx="1"/>
          </p:nvPr>
        </p:nvSpPr>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s-CZ"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1129A07-C1CD-4B50-AF2B-DEE2D592FEB6}" type="slidenum">
              <a:rPr lang="cs-CZ">
                <a:solidFill>
                  <a:srgbClr val="000000"/>
                </a:solidFill>
              </a:rPr>
              <a:pPr>
                <a:defRPr/>
              </a:pPr>
              <a:t>‹#›</a:t>
            </a:fld>
            <a:endParaRPr lang="cs-CZ" dirty="0">
              <a:solidFill>
                <a:srgbClr val="000000"/>
              </a:solidFill>
            </a:endParaRPr>
          </a:p>
        </p:txBody>
      </p:sp>
    </p:spTree>
    <p:extLst>
      <p:ext uri="{BB962C8B-B14F-4D97-AF65-F5344CB8AC3E}">
        <p14:creationId xmlns:p14="http://schemas.microsoft.com/office/powerpoint/2010/main" val="1020100581"/>
      </p:ext>
    </p:extLst>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smtClean="0"/>
              <a:t>Klepnutím lze upravit styly předlohy textu.</a:t>
            </a:r>
          </a:p>
        </p:txBody>
      </p:sp>
      <p:sp>
        <p:nvSpPr>
          <p:cNvPr id="4" name="Rectangle 4"/>
          <p:cNvSpPr>
            <a:spLocks noGrp="1" noChangeArrowheads="1"/>
          </p:cNvSpPr>
          <p:nvPr>
            <p:ph type="dt" sz="half" idx="10"/>
          </p:nvPr>
        </p:nvSpPr>
        <p:spPr>
          <a:ln/>
        </p:spPr>
        <p:txBody>
          <a:bodyPr/>
          <a:lstStyle>
            <a:lvl1pPr>
              <a:defRPr/>
            </a:lvl1pPr>
          </a:lstStyle>
          <a:p>
            <a:pPr>
              <a:defRPr/>
            </a:pPr>
            <a:endParaRPr lang="cs-CZ"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s-CZ"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488159A-8A33-4FD6-9CB7-1D9193D7AEFD}" type="slidenum">
              <a:rPr lang="cs-CZ">
                <a:solidFill>
                  <a:srgbClr val="000000"/>
                </a:solidFill>
              </a:rPr>
              <a:pPr>
                <a:defRPr/>
              </a:pPr>
              <a:t>‹#›</a:t>
            </a:fld>
            <a:endParaRPr lang="cs-CZ" dirty="0">
              <a:solidFill>
                <a:srgbClr val="000000"/>
              </a:solidFill>
            </a:endParaRPr>
          </a:p>
        </p:txBody>
      </p:sp>
    </p:spTree>
    <p:extLst>
      <p:ext uri="{BB962C8B-B14F-4D97-AF65-F5344CB8AC3E}">
        <p14:creationId xmlns:p14="http://schemas.microsoft.com/office/powerpoint/2010/main" val="4221354903"/>
      </p:ext>
    </p:extLst>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4"/>
          <p:cNvSpPr>
            <a:spLocks noGrp="1" noChangeArrowheads="1"/>
          </p:cNvSpPr>
          <p:nvPr>
            <p:ph type="dt" sz="half" idx="10"/>
          </p:nvPr>
        </p:nvSpPr>
        <p:spPr>
          <a:ln/>
        </p:spPr>
        <p:txBody>
          <a:bodyPr/>
          <a:lstStyle>
            <a:lvl1pPr>
              <a:defRPr/>
            </a:lvl1pPr>
          </a:lstStyle>
          <a:p>
            <a:pPr>
              <a:defRPr/>
            </a:pPr>
            <a:endParaRPr lang="cs-CZ"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s-CZ"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555F1E7-27AF-4F4A-A0AA-4C50A59C29E2}" type="slidenum">
              <a:rPr lang="cs-CZ">
                <a:solidFill>
                  <a:srgbClr val="000000"/>
                </a:solidFill>
              </a:rPr>
              <a:pPr>
                <a:defRPr/>
              </a:pPr>
              <a:t>‹#›</a:t>
            </a:fld>
            <a:endParaRPr lang="cs-CZ" dirty="0">
              <a:solidFill>
                <a:srgbClr val="000000"/>
              </a:solidFill>
            </a:endParaRPr>
          </a:p>
        </p:txBody>
      </p:sp>
    </p:spTree>
    <p:extLst>
      <p:ext uri="{BB962C8B-B14F-4D97-AF65-F5344CB8AC3E}">
        <p14:creationId xmlns:p14="http://schemas.microsoft.com/office/powerpoint/2010/main" val="76236452"/>
      </p:ext>
    </p:extLst>
  </p:cSld>
  <p:clrMapOvr>
    <a:masterClrMapping/>
  </p:clrMapOvr>
  <p:transition spd="slow">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Rectangle 4"/>
          <p:cNvSpPr>
            <a:spLocks noGrp="1" noChangeArrowheads="1"/>
          </p:cNvSpPr>
          <p:nvPr>
            <p:ph type="dt" sz="half" idx="10"/>
          </p:nvPr>
        </p:nvSpPr>
        <p:spPr>
          <a:ln/>
        </p:spPr>
        <p:txBody>
          <a:bodyPr/>
          <a:lstStyle>
            <a:lvl1pPr>
              <a:defRPr/>
            </a:lvl1pPr>
          </a:lstStyle>
          <a:p>
            <a:pPr>
              <a:defRPr/>
            </a:pPr>
            <a:endParaRPr lang="cs-CZ" dirty="0">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cs-CZ" dirty="0">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007B6DF-FB9E-4F27-9837-8DEE5F40BB16}" type="slidenum">
              <a:rPr lang="cs-CZ">
                <a:solidFill>
                  <a:srgbClr val="000000"/>
                </a:solidFill>
              </a:rPr>
              <a:pPr>
                <a:defRPr/>
              </a:pPr>
              <a:t>‹#›</a:t>
            </a:fld>
            <a:endParaRPr lang="cs-CZ" dirty="0">
              <a:solidFill>
                <a:srgbClr val="000000"/>
              </a:solidFill>
            </a:endParaRPr>
          </a:p>
        </p:txBody>
      </p:sp>
    </p:spTree>
    <p:extLst>
      <p:ext uri="{BB962C8B-B14F-4D97-AF65-F5344CB8AC3E}">
        <p14:creationId xmlns:p14="http://schemas.microsoft.com/office/powerpoint/2010/main" val="2627698493"/>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dirty="0"/>
          </a:p>
        </p:txBody>
      </p:sp>
      <p:sp>
        <p:nvSpPr>
          <p:cNvPr id="5" name="Rectangle 5"/>
          <p:cNvSpPr>
            <a:spLocks noGrp="1" noChangeArrowheads="1"/>
          </p:cNvSpPr>
          <p:nvPr>
            <p:ph type="ftr" sz="quarter" idx="11"/>
          </p:nvPr>
        </p:nvSpPr>
        <p:spPr>
          <a:ln/>
        </p:spPr>
        <p:txBody>
          <a:bodyPr/>
          <a:lstStyle>
            <a:lvl1pPr>
              <a:defRPr/>
            </a:lvl1pPr>
          </a:lstStyle>
          <a:p>
            <a:pPr>
              <a:defRPr/>
            </a:pPr>
            <a:endParaRPr lang="cs-CZ" dirty="0"/>
          </a:p>
        </p:txBody>
      </p:sp>
      <p:sp>
        <p:nvSpPr>
          <p:cNvPr id="6" name="Rectangle 6"/>
          <p:cNvSpPr>
            <a:spLocks noGrp="1" noChangeArrowheads="1"/>
          </p:cNvSpPr>
          <p:nvPr>
            <p:ph type="sldNum" sz="quarter" idx="12"/>
          </p:nvPr>
        </p:nvSpPr>
        <p:spPr>
          <a:ln/>
        </p:spPr>
        <p:txBody>
          <a:bodyPr/>
          <a:lstStyle>
            <a:lvl1pPr>
              <a:defRPr/>
            </a:lvl1pPr>
          </a:lstStyle>
          <a:p>
            <a:pPr>
              <a:defRPr/>
            </a:pPr>
            <a:fld id="{900AE8B6-D155-4417-8DE1-9F4180E75ABC}" type="slidenum">
              <a:rPr lang="cs-CZ"/>
              <a:pPr>
                <a:defRPr/>
              </a:pPr>
              <a:t>‹#›</a:t>
            </a:fld>
            <a:endParaRPr lang="cs-CZ" dirty="0"/>
          </a:p>
        </p:txBody>
      </p:sp>
    </p:spTree>
    <p:extLst>
      <p:ext uri="{BB962C8B-B14F-4D97-AF65-F5344CB8AC3E}">
        <p14:creationId xmlns:p14="http://schemas.microsoft.com/office/powerpoint/2010/main" val="2936090538"/>
      </p:ext>
    </p:extLst>
  </p:cSld>
  <p:clrMapOvr>
    <a:masterClrMapping/>
  </p:clrMapOvr>
  <p:transition spd="slow">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Rectangle 4"/>
          <p:cNvSpPr>
            <a:spLocks noGrp="1" noChangeArrowheads="1"/>
          </p:cNvSpPr>
          <p:nvPr>
            <p:ph type="dt" sz="half" idx="10"/>
          </p:nvPr>
        </p:nvSpPr>
        <p:spPr>
          <a:ln/>
        </p:spPr>
        <p:txBody>
          <a:bodyPr/>
          <a:lstStyle>
            <a:lvl1pPr>
              <a:defRPr/>
            </a:lvl1pPr>
          </a:lstStyle>
          <a:p>
            <a:pPr>
              <a:defRPr/>
            </a:pPr>
            <a:endParaRPr lang="cs-CZ"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cs-CZ"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CE3AC63-3E74-4EB3-A8DB-72685F3EA9E9}" type="slidenum">
              <a:rPr lang="cs-CZ">
                <a:solidFill>
                  <a:srgbClr val="000000"/>
                </a:solidFill>
              </a:rPr>
              <a:pPr>
                <a:defRPr/>
              </a:pPr>
              <a:t>‹#›</a:t>
            </a:fld>
            <a:endParaRPr lang="cs-CZ" dirty="0">
              <a:solidFill>
                <a:srgbClr val="000000"/>
              </a:solidFill>
            </a:endParaRPr>
          </a:p>
        </p:txBody>
      </p:sp>
    </p:spTree>
    <p:extLst>
      <p:ext uri="{BB962C8B-B14F-4D97-AF65-F5344CB8AC3E}">
        <p14:creationId xmlns:p14="http://schemas.microsoft.com/office/powerpoint/2010/main" val="956560045"/>
      </p:ext>
    </p:extLst>
  </p:cSld>
  <p:clrMapOvr>
    <a:masterClrMapping/>
  </p:clrMapOvr>
  <p:transition spd="slow">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cs-CZ" dirty="0">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cs-CZ" dirty="0">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F0F9C71-F589-4A78-925B-44C2293EA9A2}" type="slidenum">
              <a:rPr lang="cs-CZ">
                <a:solidFill>
                  <a:srgbClr val="000000"/>
                </a:solidFill>
              </a:rPr>
              <a:pPr>
                <a:defRPr/>
              </a:pPr>
              <a:t>‹#›</a:t>
            </a:fld>
            <a:endParaRPr lang="cs-CZ" dirty="0">
              <a:solidFill>
                <a:srgbClr val="000000"/>
              </a:solidFill>
            </a:endParaRPr>
          </a:p>
        </p:txBody>
      </p:sp>
    </p:spTree>
    <p:extLst>
      <p:ext uri="{BB962C8B-B14F-4D97-AF65-F5344CB8AC3E}">
        <p14:creationId xmlns:p14="http://schemas.microsoft.com/office/powerpoint/2010/main" val="2609224626"/>
      </p:ext>
    </p:extLst>
  </p:cSld>
  <p:clrMapOvr>
    <a:masterClrMapping/>
  </p:clrMapOvr>
  <p:transition spd="slow">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smtClean="0"/>
              <a:t>Klepnutím lze upravit styl předlohy nadpisů.</a:t>
            </a:r>
            <a:endParaRPr lang="cs-CZ"/>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cs-CZ"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s-CZ"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FD03729-45D9-4980-96E7-927E936D8128}" type="slidenum">
              <a:rPr lang="cs-CZ">
                <a:solidFill>
                  <a:srgbClr val="000000"/>
                </a:solidFill>
              </a:rPr>
              <a:pPr>
                <a:defRPr/>
              </a:pPr>
              <a:t>‹#›</a:t>
            </a:fld>
            <a:endParaRPr lang="cs-CZ" dirty="0">
              <a:solidFill>
                <a:srgbClr val="000000"/>
              </a:solidFill>
            </a:endParaRPr>
          </a:p>
        </p:txBody>
      </p:sp>
    </p:spTree>
    <p:extLst>
      <p:ext uri="{BB962C8B-B14F-4D97-AF65-F5344CB8AC3E}">
        <p14:creationId xmlns:p14="http://schemas.microsoft.com/office/powerpoint/2010/main" val="342223742"/>
      </p:ext>
    </p:extLst>
  </p:cSld>
  <p:clrMapOvr>
    <a:masterClrMapping/>
  </p:clrMapOvr>
  <p:transition spd="slow">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smtClean="0"/>
              <a:t>Klepnutím lze upravit styl předlohy nadpisů.</a:t>
            </a:r>
            <a:endParaRPr lang="cs-CZ"/>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dirty="0" smtClean="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cs-CZ"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s-CZ"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A17C3D7-8546-437B-A06D-1AD55A1A5C7D}" type="slidenum">
              <a:rPr lang="cs-CZ">
                <a:solidFill>
                  <a:srgbClr val="000000"/>
                </a:solidFill>
              </a:rPr>
              <a:pPr>
                <a:defRPr/>
              </a:pPr>
              <a:t>‹#›</a:t>
            </a:fld>
            <a:endParaRPr lang="cs-CZ" dirty="0">
              <a:solidFill>
                <a:srgbClr val="000000"/>
              </a:solidFill>
            </a:endParaRPr>
          </a:p>
        </p:txBody>
      </p:sp>
    </p:spTree>
    <p:extLst>
      <p:ext uri="{BB962C8B-B14F-4D97-AF65-F5344CB8AC3E}">
        <p14:creationId xmlns:p14="http://schemas.microsoft.com/office/powerpoint/2010/main" val="168319531"/>
      </p:ext>
    </p:extLst>
  </p:cSld>
  <p:clrMapOvr>
    <a:masterClrMapping/>
  </p:clrMapOvr>
  <p:transition spd="slow">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s-CZ"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10E0784-D657-445A-997C-86B308744D98}" type="slidenum">
              <a:rPr lang="cs-CZ">
                <a:solidFill>
                  <a:srgbClr val="000000"/>
                </a:solidFill>
              </a:rPr>
              <a:pPr>
                <a:defRPr/>
              </a:pPr>
              <a:t>‹#›</a:t>
            </a:fld>
            <a:endParaRPr lang="cs-CZ" dirty="0">
              <a:solidFill>
                <a:srgbClr val="000000"/>
              </a:solidFill>
            </a:endParaRPr>
          </a:p>
        </p:txBody>
      </p:sp>
    </p:spTree>
    <p:extLst>
      <p:ext uri="{BB962C8B-B14F-4D97-AF65-F5344CB8AC3E}">
        <p14:creationId xmlns:p14="http://schemas.microsoft.com/office/powerpoint/2010/main" val="1682612016"/>
      </p:ext>
    </p:extLst>
  </p:cSld>
  <p:clrMapOvr>
    <a:masterClrMapping/>
  </p:clrMapOvr>
  <p:transition spd="slow">
    <p:push di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s-CZ"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159C234-6D6A-4473-8C4E-DABA47B72999}" type="slidenum">
              <a:rPr lang="cs-CZ">
                <a:solidFill>
                  <a:srgbClr val="000000"/>
                </a:solidFill>
              </a:rPr>
              <a:pPr>
                <a:defRPr/>
              </a:pPr>
              <a:t>‹#›</a:t>
            </a:fld>
            <a:endParaRPr lang="cs-CZ" dirty="0">
              <a:solidFill>
                <a:srgbClr val="000000"/>
              </a:solidFill>
            </a:endParaRPr>
          </a:p>
        </p:txBody>
      </p:sp>
    </p:spTree>
    <p:extLst>
      <p:ext uri="{BB962C8B-B14F-4D97-AF65-F5344CB8AC3E}">
        <p14:creationId xmlns:p14="http://schemas.microsoft.com/office/powerpoint/2010/main" val="1474063001"/>
      </p:ext>
    </p:extLst>
  </p:cSld>
  <p:clrMapOvr>
    <a:masterClrMapping/>
  </p:clrMapOvr>
  <p:transition spd="slow">
    <p:push dir="u"/>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Only" preserve="1">
  <p:cSld name="Obsah">
    <p:spTree>
      <p:nvGrpSpPr>
        <p:cNvPr id="1" name=""/>
        <p:cNvGrpSpPr/>
        <p:nvPr/>
      </p:nvGrpSpPr>
      <p:grpSpPr>
        <a:xfrm>
          <a:off x="0" y="0"/>
          <a:ext cx="0" cy="0"/>
          <a:chOff x="0" y="0"/>
          <a:chExt cx="0" cy="0"/>
        </a:xfrm>
      </p:grpSpPr>
      <p:sp>
        <p:nvSpPr>
          <p:cNvPr id="2" name="Zástupný symbol pro obsah 1"/>
          <p:cNvSpPr>
            <a:spLocks noGrp="1"/>
          </p:cNvSpPr>
          <p:nvPr>
            <p:ph/>
          </p:nvPr>
        </p:nvSpPr>
        <p:spPr>
          <a:xfrm>
            <a:off x="457200" y="274638"/>
            <a:ext cx="8229600" cy="5851525"/>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3" name="Rectangle 4"/>
          <p:cNvSpPr>
            <a:spLocks noGrp="1" noChangeArrowheads="1"/>
          </p:cNvSpPr>
          <p:nvPr>
            <p:ph type="dt" sz="half" idx="10"/>
          </p:nvPr>
        </p:nvSpPr>
        <p:spPr>
          <a:ln/>
        </p:spPr>
        <p:txBody>
          <a:bodyPr/>
          <a:lstStyle>
            <a:lvl1pPr>
              <a:defRPr/>
            </a:lvl1pPr>
          </a:lstStyle>
          <a:p>
            <a:pPr>
              <a:defRPr/>
            </a:pPr>
            <a:endParaRPr lang="cs-CZ"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cs-CZ"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9C2E6C78-7F5A-4410-88C7-32A6120A3881}" type="slidenum">
              <a:rPr lang="cs-CZ">
                <a:solidFill>
                  <a:srgbClr val="000000"/>
                </a:solidFill>
              </a:rPr>
              <a:pPr>
                <a:defRPr/>
              </a:pPr>
              <a:t>‹#›</a:t>
            </a:fld>
            <a:endParaRPr lang="cs-CZ" dirty="0">
              <a:solidFill>
                <a:srgbClr val="000000"/>
              </a:solidFill>
            </a:endParaRPr>
          </a:p>
        </p:txBody>
      </p:sp>
    </p:spTree>
    <p:extLst>
      <p:ext uri="{BB962C8B-B14F-4D97-AF65-F5344CB8AC3E}">
        <p14:creationId xmlns:p14="http://schemas.microsoft.com/office/powerpoint/2010/main" val="3579118292"/>
      </p:ext>
    </p:extLst>
  </p:cSld>
  <p:clrMapOvr>
    <a:masterClrMapping/>
  </p:clrMapOvr>
  <p:transition spd="slow">
    <p:push dir="u"/>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chartAndTx" preserve="1">
  <p:cSld name="Nadpis, graf a text">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p>
            <a:r>
              <a:rPr lang="cs-CZ" smtClean="0"/>
              <a:t>Klepnutím lze upravit styl předlohy nadpisů.</a:t>
            </a:r>
            <a:endParaRPr lang="cs-CZ"/>
          </a:p>
        </p:txBody>
      </p:sp>
      <p:sp>
        <p:nvSpPr>
          <p:cNvPr id="3" name="Zástupný symbol pro graf 2"/>
          <p:cNvSpPr>
            <a:spLocks noGrp="1"/>
          </p:cNvSpPr>
          <p:nvPr>
            <p:ph type="chart" sz="half" idx="1"/>
          </p:nvPr>
        </p:nvSpPr>
        <p:spPr>
          <a:xfrm>
            <a:off x="457200" y="1600200"/>
            <a:ext cx="4038600" cy="4525963"/>
          </a:xfrm>
        </p:spPr>
        <p:txBody>
          <a:bodyPr/>
          <a:lstStyle/>
          <a:p>
            <a:pPr lvl="0"/>
            <a:endParaRPr lang="cs-CZ" noProof="0" dirty="0" smtClean="0"/>
          </a:p>
        </p:txBody>
      </p:sp>
      <p:sp>
        <p:nvSpPr>
          <p:cNvPr id="4" name="Zástupný symbol pro text 3"/>
          <p:cNvSpPr>
            <a:spLocks noGrp="1"/>
          </p:cNvSpPr>
          <p:nvPr>
            <p:ph type="body" sz="half" idx="2"/>
          </p:nvPr>
        </p:nvSpPr>
        <p:spPr>
          <a:xfrm>
            <a:off x="4648200" y="1600200"/>
            <a:ext cx="4038600" cy="4525963"/>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4"/>
          <p:cNvSpPr>
            <a:spLocks noGrp="1" noChangeArrowheads="1"/>
          </p:cNvSpPr>
          <p:nvPr>
            <p:ph type="dt" sz="half" idx="10"/>
          </p:nvPr>
        </p:nvSpPr>
        <p:spPr>
          <a:ln/>
        </p:spPr>
        <p:txBody>
          <a:bodyPr/>
          <a:lstStyle>
            <a:lvl1pPr>
              <a:defRPr/>
            </a:lvl1pPr>
          </a:lstStyle>
          <a:p>
            <a:pPr>
              <a:defRPr/>
            </a:pPr>
            <a:endParaRPr lang="cs-CZ"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s-CZ"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422B68C-D048-45F3-A2FB-8BCF72FB2594}" type="slidenum">
              <a:rPr lang="cs-CZ">
                <a:solidFill>
                  <a:srgbClr val="000000"/>
                </a:solidFill>
              </a:rPr>
              <a:pPr>
                <a:defRPr/>
              </a:pPr>
              <a:t>‹#›</a:t>
            </a:fld>
            <a:endParaRPr lang="cs-CZ" dirty="0">
              <a:solidFill>
                <a:srgbClr val="000000"/>
              </a:solidFill>
            </a:endParaRPr>
          </a:p>
        </p:txBody>
      </p:sp>
    </p:spTree>
    <p:extLst>
      <p:ext uri="{BB962C8B-B14F-4D97-AF65-F5344CB8AC3E}">
        <p14:creationId xmlns:p14="http://schemas.microsoft.com/office/powerpoint/2010/main" val="2185837311"/>
      </p:ext>
    </p:extLst>
  </p:cSld>
  <p:clrMapOvr>
    <a:masterClrMapping/>
  </p:clrMapOvr>
  <p:transition spd="slow">
    <p:push dir="u"/>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xAndObj" preserve="1">
  <p:cSld name="Nadpis, text a obsah">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p>
            <a:r>
              <a:rPr lang="cs-CZ" smtClean="0"/>
              <a:t>Klepnutím lze upravit styl předlohy nadpisů.</a:t>
            </a:r>
            <a:endParaRPr lang="cs-CZ"/>
          </a:p>
        </p:txBody>
      </p:sp>
      <p:sp>
        <p:nvSpPr>
          <p:cNvPr id="3" name="Zástupný symbol pro text 2"/>
          <p:cNvSpPr>
            <a:spLocks noGrp="1"/>
          </p:cNvSpPr>
          <p:nvPr>
            <p:ph type="body" sz="half" idx="1"/>
          </p:nvPr>
        </p:nvSpPr>
        <p:spPr>
          <a:xfrm>
            <a:off x="457200" y="1600200"/>
            <a:ext cx="4038600" cy="4525963"/>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48200" y="1600200"/>
            <a:ext cx="4038600" cy="4525963"/>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4"/>
          <p:cNvSpPr>
            <a:spLocks noGrp="1" noChangeArrowheads="1"/>
          </p:cNvSpPr>
          <p:nvPr>
            <p:ph type="dt" sz="half" idx="10"/>
          </p:nvPr>
        </p:nvSpPr>
        <p:spPr>
          <a:ln/>
        </p:spPr>
        <p:txBody>
          <a:bodyPr/>
          <a:lstStyle>
            <a:lvl1pPr>
              <a:defRPr/>
            </a:lvl1pPr>
          </a:lstStyle>
          <a:p>
            <a:pPr>
              <a:defRPr/>
            </a:pPr>
            <a:endParaRPr lang="cs-CZ"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s-CZ"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90E9E6F-95D3-4B48-AFE8-3D2616F72E4B}" type="slidenum">
              <a:rPr lang="cs-CZ">
                <a:solidFill>
                  <a:srgbClr val="000000"/>
                </a:solidFill>
              </a:rPr>
              <a:pPr>
                <a:defRPr/>
              </a:pPr>
              <a:t>‹#›</a:t>
            </a:fld>
            <a:endParaRPr lang="cs-CZ" dirty="0">
              <a:solidFill>
                <a:srgbClr val="000000"/>
              </a:solidFill>
            </a:endParaRPr>
          </a:p>
        </p:txBody>
      </p:sp>
    </p:spTree>
    <p:extLst>
      <p:ext uri="{BB962C8B-B14F-4D97-AF65-F5344CB8AC3E}">
        <p14:creationId xmlns:p14="http://schemas.microsoft.com/office/powerpoint/2010/main" val="171529927"/>
      </p:ext>
    </p:extLst>
  </p:cSld>
  <p:clrMapOvr>
    <a:masterClrMapping/>
  </p:clrMapOvr>
  <p:transition spd="slow">
    <p:push dir="u"/>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xAndClipArt">
  <p:cSld name="Nadpis, text a klipart">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p>
            <a:r>
              <a:rPr lang="cs-CZ" smtClean="0"/>
              <a:t>Kliknutím lze upravit styl.</a:t>
            </a:r>
            <a:endParaRPr lang="cs-CZ"/>
          </a:p>
        </p:txBody>
      </p:sp>
      <p:sp>
        <p:nvSpPr>
          <p:cNvPr id="3" name="Zástupný symbol pro text 2"/>
          <p:cNvSpPr>
            <a:spLocks noGrp="1"/>
          </p:cNvSpPr>
          <p:nvPr>
            <p:ph type="body" sz="half" idx="1"/>
          </p:nvPr>
        </p:nvSpPr>
        <p:spPr>
          <a:xfrm>
            <a:off x="457200" y="1600200"/>
            <a:ext cx="4038600" cy="4525963"/>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klipart 3"/>
          <p:cNvSpPr>
            <a:spLocks noGrp="1"/>
          </p:cNvSpPr>
          <p:nvPr>
            <p:ph type="clipArt" sz="half" idx="2"/>
          </p:nvPr>
        </p:nvSpPr>
        <p:spPr>
          <a:xfrm>
            <a:off x="4648200" y="1600200"/>
            <a:ext cx="4038600" cy="4525963"/>
          </a:xfrm>
        </p:spPr>
        <p:txBody>
          <a:bodyPr/>
          <a:lstStyle/>
          <a:p>
            <a:endParaRPr lang="cs-CZ" dirty="0"/>
          </a:p>
        </p:txBody>
      </p:sp>
      <p:sp>
        <p:nvSpPr>
          <p:cNvPr id="5" name="Zástupný symbol pro datum 4"/>
          <p:cNvSpPr>
            <a:spLocks noGrp="1"/>
          </p:cNvSpPr>
          <p:nvPr>
            <p:ph type="dt" sz="half" idx="10"/>
          </p:nvPr>
        </p:nvSpPr>
        <p:spPr>
          <a:xfrm>
            <a:off x="457200" y="6245225"/>
            <a:ext cx="2133600" cy="476250"/>
          </a:xfrm>
        </p:spPr>
        <p:txBody>
          <a:bodyPr/>
          <a:lstStyle>
            <a:lvl1pPr>
              <a:defRPr/>
            </a:lvl1pPr>
          </a:lstStyle>
          <a:p>
            <a:endParaRPr lang="cs-CZ" altLang="cs-CZ" dirty="0">
              <a:solidFill>
                <a:srgbClr val="000000"/>
              </a:solidFill>
            </a:endParaRPr>
          </a:p>
        </p:txBody>
      </p:sp>
      <p:sp>
        <p:nvSpPr>
          <p:cNvPr id="6" name="Zástupný symbol pro zápatí 5"/>
          <p:cNvSpPr>
            <a:spLocks noGrp="1"/>
          </p:cNvSpPr>
          <p:nvPr>
            <p:ph type="ftr" sz="quarter" idx="11"/>
          </p:nvPr>
        </p:nvSpPr>
        <p:spPr>
          <a:xfrm>
            <a:off x="3124200" y="6245225"/>
            <a:ext cx="2895600" cy="476250"/>
          </a:xfrm>
        </p:spPr>
        <p:txBody>
          <a:bodyPr/>
          <a:lstStyle>
            <a:lvl1pPr>
              <a:defRPr/>
            </a:lvl1pPr>
          </a:lstStyle>
          <a:p>
            <a:endParaRPr lang="cs-CZ" altLang="cs-CZ" dirty="0">
              <a:solidFill>
                <a:srgbClr val="000000"/>
              </a:solidFill>
            </a:endParaRPr>
          </a:p>
        </p:txBody>
      </p:sp>
      <p:sp>
        <p:nvSpPr>
          <p:cNvPr id="7" name="Zástupný symbol pro číslo snímku 6"/>
          <p:cNvSpPr>
            <a:spLocks noGrp="1"/>
          </p:cNvSpPr>
          <p:nvPr>
            <p:ph type="sldNum" sz="quarter" idx="12"/>
          </p:nvPr>
        </p:nvSpPr>
        <p:spPr>
          <a:xfrm>
            <a:off x="6553200" y="6245225"/>
            <a:ext cx="2133600" cy="476250"/>
          </a:xfrm>
        </p:spPr>
        <p:txBody>
          <a:bodyPr/>
          <a:lstStyle>
            <a:lvl1pPr>
              <a:defRPr/>
            </a:lvl1pPr>
          </a:lstStyle>
          <a:p>
            <a:fld id="{AB605606-CCBB-4B4A-AF23-67C39EDF9F49}" type="slidenum">
              <a:rPr lang="cs-CZ" altLang="cs-CZ">
                <a:solidFill>
                  <a:srgbClr val="000000"/>
                </a:solidFill>
              </a:rPr>
              <a:pPr/>
              <a:t>‹#›</a:t>
            </a:fld>
            <a:endParaRPr lang="cs-CZ" altLang="cs-CZ" dirty="0">
              <a:solidFill>
                <a:srgbClr val="000000"/>
              </a:solidFill>
            </a:endParaRPr>
          </a:p>
        </p:txBody>
      </p:sp>
    </p:spTree>
    <p:extLst>
      <p:ext uri="{BB962C8B-B14F-4D97-AF65-F5344CB8AC3E}">
        <p14:creationId xmlns:p14="http://schemas.microsoft.com/office/powerpoint/2010/main" val="5963252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smtClean="0"/>
              <a:t>Kliknutím lze upravit styl.</a:t>
            </a:r>
            <a:endParaRPr lang="cs-CZ"/>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smtClean="0"/>
              <a:t>Kliknutím lze upravit styly předlohy textu.</a:t>
            </a:r>
          </a:p>
        </p:txBody>
      </p:sp>
      <p:sp>
        <p:nvSpPr>
          <p:cNvPr id="4" name="Rectangle 4"/>
          <p:cNvSpPr>
            <a:spLocks noGrp="1" noChangeArrowheads="1"/>
          </p:cNvSpPr>
          <p:nvPr>
            <p:ph type="dt" sz="half" idx="10"/>
          </p:nvPr>
        </p:nvSpPr>
        <p:spPr>
          <a:ln/>
        </p:spPr>
        <p:txBody>
          <a:bodyPr/>
          <a:lstStyle>
            <a:lvl1pPr>
              <a:defRPr/>
            </a:lvl1pPr>
          </a:lstStyle>
          <a:p>
            <a:pPr>
              <a:defRPr/>
            </a:pPr>
            <a:endParaRPr lang="cs-CZ" dirty="0"/>
          </a:p>
        </p:txBody>
      </p:sp>
      <p:sp>
        <p:nvSpPr>
          <p:cNvPr id="5" name="Rectangle 5"/>
          <p:cNvSpPr>
            <a:spLocks noGrp="1" noChangeArrowheads="1"/>
          </p:cNvSpPr>
          <p:nvPr>
            <p:ph type="ftr" sz="quarter" idx="11"/>
          </p:nvPr>
        </p:nvSpPr>
        <p:spPr>
          <a:ln/>
        </p:spPr>
        <p:txBody>
          <a:bodyPr/>
          <a:lstStyle>
            <a:lvl1pPr>
              <a:defRPr/>
            </a:lvl1pPr>
          </a:lstStyle>
          <a:p>
            <a:pPr>
              <a:defRPr/>
            </a:pPr>
            <a:endParaRPr lang="cs-CZ" dirty="0"/>
          </a:p>
        </p:txBody>
      </p:sp>
      <p:sp>
        <p:nvSpPr>
          <p:cNvPr id="6" name="Rectangle 6"/>
          <p:cNvSpPr>
            <a:spLocks noGrp="1" noChangeArrowheads="1"/>
          </p:cNvSpPr>
          <p:nvPr>
            <p:ph type="sldNum" sz="quarter" idx="12"/>
          </p:nvPr>
        </p:nvSpPr>
        <p:spPr>
          <a:ln/>
        </p:spPr>
        <p:txBody>
          <a:bodyPr/>
          <a:lstStyle>
            <a:lvl1pPr>
              <a:defRPr/>
            </a:lvl1pPr>
          </a:lstStyle>
          <a:p>
            <a:pPr>
              <a:defRPr/>
            </a:pPr>
            <a:fld id="{F66C24AF-5FD3-4551-A684-4B50CD87313C}" type="slidenum">
              <a:rPr lang="cs-CZ"/>
              <a:pPr>
                <a:defRPr/>
              </a:pPr>
              <a:t>‹#›</a:t>
            </a:fld>
            <a:endParaRPr lang="cs-CZ" dirty="0"/>
          </a:p>
        </p:txBody>
      </p:sp>
    </p:spTree>
    <p:extLst>
      <p:ext uri="{BB962C8B-B14F-4D97-AF65-F5344CB8AC3E}">
        <p14:creationId xmlns:p14="http://schemas.microsoft.com/office/powerpoint/2010/main" val="2993975260"/>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4"/>
          <p:cNvSpPr>
            <a:spLocks noGrp="1" noChangeArrowheads="1"/>
          </p:cNvSpPr>
          <p:nvPr>
            <p:ph type="dt" sz="half" idx="10"/>
          </p:nvPr>
        </p:nvSpPr>
        <p:spPr>
          <a:ln/>
        </p:spPr>
        <p:txBody>
          <a:bodyPr/>
          <a:lstStyle>
            <a:lvl1pPr>
              <a:defRPr/>
            </a:lvl1pPr>
          </a:lstStyle>
          <a:p>
            <a:pPr>
              <a:defRPr/>
            </a:pPr>
            <a:endParaRPr lang="cs-CZ" dirty="0"/>
          </a:p>
        </p:txBody>
      </p:sp>
      <p:sp>
        <p:nvSpPr>
          <p:cNvPr id="6" name="Rectangle 5"/>
          <p:cNvSpPr>
            <a:spLocks noGrp="1" noChangeArrowheads="1"/>
          </p:cNvSpPr>
          <p:nvPr>
            <p:ph type="ftr" sz="quarter" idx="11"/>
          </p:nvPr>
        </p:nvSpPr>
        <p:spPr>
          <a:ln/>
        </p:spPr>
        <p:txBody>
          <a:bodyPr/>
          <a:lstStyle>
            <a:lvl1pPr>
              <a:defRPr/>
            </a:lvl1pPr>
          </a:lstStyle>
          <a:p>
            <a:pPr>
              <a:defRPr/>
            </a:pPr>
            <a:endParaRPr lang="cs-CZ" dirty="0"/>
          </a:p>
        </p:txBody>
      </p:sp>
      <p:sp>
        <p:nvSpPr>
          <p:cNvPr id="7" name="Rectangle 6"/>
          <p:cNvSpPr>
            <a:spLocks noGrp="1" noChangeArrowheads="1"/>
          </p:cNvSpPr>
          <p:nvPr>
            <p:ph type="sldNum" sz="quarter" idx="12"/>
          </p:nvPr>
        </p:nvSpPr>
        <p:spPr>
          <a:ln/>
        </p:spPr>
        <p:txBody>
          <a:bodyPr/>
          <a:lstStyle>
            <a:lvl1pPr>
              <a:defRPr/>
            </a:lvl1pPr>
          </a:lstStyle>
          <a:p>
            <a:pPr>
              <a:defRPr/>
            </a:pPr>
            <a:fld id="{815DC32B-B81E-4C92-B0BE-EFD25FE916D4}" type="slidenum">
              <a:rPr lang="cs-CZ"/>
              <a:pPr>
                <a:defRPr/>
              </a:pPr>
              <a:t>‹#›</a:t>
            </a:fld>
            <a:endParaRPr lang="cs-CZ" dirty="0"/>
          </a:p>
        </p:txBody>
      </p:sp>
    </p:spTree>
    <p:extLst>
      <p:ext uri="{BB962C8B-B14F-4D97-AF65-F5344CB8AC3E}">
        <p14:creationId xmlns:p14="http://schemas.microsoft.com/office/powerpoint/2010/main" val="1524284914"/>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smtClean="0"/>
              <a:t>Kliknutím lze upravit styl.</a:t>
            </a:r>
            <a:endParaRPr lang="cs-CZ"/>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Rectangle 4"/>
          <p:cNvSpPr>
            <a:spLocks noGrp="1" noChangeArrowheads="1"/>
          </p:cNvSpPr>
          <p:nvPr>
            <p:ph type="dt" sz="half" idx="10"/>
          </p:nvPr>
        </p:nvSpPr>
        <p:spPr>
          <a:ln/>
        </p:spPr>
        <p:txBody>
          <a:bodyPr/>
          <a:lstStyle>
            <a:lvl1pPr>
              <a:defRPr/>
            </a:lvl1pPr>
          </a:lstStyle>
          <a:p>
            <a:pPr>
              <a:defRPr/>
            </a:pPr>
            <a:endParaRPr lang="cs-CZ" dirty="0"/>
          </a:p>
        </p:txBody>
      </p:sp>
      <p:sp>
        <p:nvSpPr>
          <p:cNvPr id="8" name="Rectangle 5"/>
          <p:cNvSpPr>
            <a:spLocks noGrp="1" noChangeArrowheads="1"/>
          </p:cNvSpPr>
          <p:nvPr>
            <p:ph type="ftr" sz="quarter" idx="11"/>
          </p:nvPr>
        </p:nvSpPr>
        <p:spPr>
          <a:ln/>
        </p:spPr>
        <p:txBody>
          <a:bodyPr/>
          <a:lstStyle>
            <a:lvl1pPr>
              <a:defRPr/>
            </a:lvl1pPr>
          </a:lstStyle>
          <a:p>
            <a:pPr>
              <a:defRPr/>
            </a:pPr>
            <a:endParaRPr lang="cs-CZ" dirty="0"/>
          </a:p>
        </p:txBody>
      </p:sp>
      <p:sp>
        <p:nvSpPr>
          <p:cNvPr id="9" name="Rectangle 6"/>
          <p:cNvSpPr>
            <a:spLocks noGrp="1" noChangeArrowheads="1"/>
          </p:cNvSpPr>
          <p:nvPr>
            <p:ph type="sldNum" sz="quarter" idx="12"/>
          </p:nvPr>
        </p:nvSpPr>
        <p:spPr>
          <a:ln/>
        </p:spPr>
        <p:txBody>
          <a:bodyPr/>
          <a:lstStyle>
            <a:lvl1pPr>
              <a:defRPr/>
            </a:lvl1pPr>
          </a:lstStyle>
          <a:p>
            <a:pPr>
              <a:defRPr/>
            </a:pPr>
            <a:fld id="{54146BC8-B73F-4FF3-B6C5-E3E8346DD977}" type="slidenum">
              <a:rPr lang="cs-CZ"/>
              <a:pPr>
                <a:defRPr/>
              </a:pPr>
              <a:t>‹#›</a:t>
            </a:fld>
            <a:endParaRPr lang="cs-CZ" dirty="0"/>
          </a:p>
        </p:txBody>
      </p:sp>
    </p:spTree>
    <p:extLst>
      <p:ext uri="{BB962C8B-B14F-4D97-AF65-F5344CB8AC3E}">
        <p14:creationId xmlns:p14="http://schemas.microsoft.com/office/powerpoint/2010/main" val="3976784763"/>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Rectangle 4"/>
          <p:cNvSpPr>
            <a:spLocks noGrp="1" noChangeArrowheads="1"/>
          </p:cNvSpPr>
          <p:nvPr>
            <p:ph type="dt" sz="half" idx="10"/>
          </p:nvPr>
        </p:nvSpPr>
        <p:spPr>
          <a:ln/>
        </p:spPr>
        <p:txBody>
          <a:bodyPr/>
          <a:lstStyle>
            <a:lvl1pPr>
              <a:defRPr/>
            </a:lvl1pPr>
          </a:lstStyle>
          <a:p>
            <a:pPr>
              <a:defRPr/>
            </a:pPr>
            <a:endParaRPr lang="cs-CZ" dirty="0"/>
          </a:p>
        </p:txBody>
      </p:sp>
      <p:sp>
        <p:nvSpPr>
          <p:cNvPr id="4" name="Rectangle 5"/>
          <p:cNvSpPr>
            <a:spLocks noGrp="1" noChangeArrowheads="1"/>
          </p:cNvSpPr>
          <p:nvPr>
            <p:ph type="ftr" sz="quarter" idx="11"/>
          </p:nvPr>
        </p:nvSpPr>
        <p:spPr>
          <a:ln/>
        </p:spPr>
        <p:txBody>
          <a:bodyPr/>
          <a:lstStyle>
            <a:lvl1pPr>
              <a:defRPr/>
            </a:lvl1pPr>
          </a:lstStyle>
          <a:p>
            <a:pPr>
              <a:defRPr/>
            </a:pPr>
            <a:endParaRPr lang="cs-CZ" dirty="0"/>
          </a:p>
        </p:txBody>
      </p:sp>
      <p:sp>
        <p:nvSpPr>
          <p:cNvPr id="5" name="Rectangle 6"/>
          <p:cNvSpPr>
            <a:spLocks noGrp="1" noChangeArrowheads="1"/>
          </p:cNvSpPr>
          <p:nvPr>
            <p:ph type="sldNum" sz="quarter" idx="12"/>
          </p:nvPr>
        </p:nvSpPr>
        <p:spPr>
          <a:ln/>
        </p:spPr>
        <p:txBody>
          <a:bodyPr/>
          <a:lstStyle>
            <a:lvl1pPr>
              <a:defRPr/>
            </a:lvl1pPr>
          </a:lstStyle>
          <a:p>
            <a:pPr>
              <a:defRPr/>
            </a:pPr>
            <a:fld id="{DF1E3F30-F145-428A-8FDE-544246FF0D75}" type="slidenum">
              <a:rPr lang="cs-CZ"/>
              <a:pPr>
                <a:defRPr/>
              </a:pPr>
              <a:t>‹#›</a:t>
            </a:fld>
            <a:endParaRPr lang="cs-CZ" dirty="0"/>
          </a:p>
        </p:txBody>
      </p:sp>
    </p:spTree>
    <p:extLst>
      <p:ext uri="{BB962C8B-B14F-4D97-AF65-F5344CB8AC3E}">
        <p14:creationId xmlns:p14="http://schemas.microsoft.com/office/powerpoint/2010/main" val="2317709692"/>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cs-CZ" dirty="0"/>
          </a:p>
        </p:txBody>
      </p:sp>
      <p:sp>
        <p:nvSpPr>
          <p:cNvPr id="3" name="Rectangle 5"/>
          <p:cNvSpPr>
            <a:spLocks noGrp="1" noChangeArrowheads="1"/>
          </p:cNvSpPr>
          <p:nvPr>
            <p:ph type="ftr" sz="quarter" idx="11"/>
          </p:nvPr>
        </p:nvSpPr>
        <p:spPr>
          <a:ln/>
        </p:spPr>
        <p:txBody>
          <a:bodyPr/>
          <a:lstStyle>
            <a:lvl1pPr>
              <a:defRPr/>
            </a:lvl1pPr>
          </a:lstStyle>
          <a:p>
            <a:pPr>
              <a:defRPr/>
            </a:pPr>
            <a:endParaRPr lang="cs-CZ" dirty="0"/>
          </a:p>
        </p:txBody>
      </p:sp>
      <p:sp>
        <p:nvSpPr>
          <p:cNvPr id="4" name="Rectangle 6"/>
          <p:cNvSpPr>
            <a:spLocks noGrp="1" noChangeArrowheads="1"/>
          </p:cNvSpPr>
          <p:nvPr>
            <p:ph type="sldNum" sz="quarter" idx="12"/>
          </p:nvPr>
        </p:nvSpPr>
        <p:spPr>
          <a:ln/>
        </p:spPr>
        <p:txBody>
          <a:bodyPr/>
          <a:lstStyle>
            <a:lvl1pPr>
              <a:defRPr/>
            </a:lvl1pPr>
          </a:lstStyle>
          <a:p>
            <a:pPr>
              <a:defRPr/>
            </a:pPr>
            <a:fld id="{EDC639AB-8E1A-49E6-9F11-B3A603DF1C3E}" type="slidenum">
              <a:rPr lang="cs-CZ"/>
              <a:pPr>
                <a:defRPr/>
              </a:pPr>
              <a:t>‹#›</a:t>
            </a:fld>
            <a:endParaRPr lang="cs-CZ" dirty="0"/>
          </a:p>
        </p:txBody>
      </p:sp>
    </p:spTree>
    <p:extLst>
      <p:ext uri="{BB962C8B-B14F-4D97-AF65-F5344CB8AC3E}">
        <p14:creationId xmlns:p14="http://schemas.microsoft.com/office/powerpoint/2010/main" val="1518737099"/>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smtClean="0"/>
              <a:t>Kliknutím lze upravit styl.</a:t>
            </a:r>
            <a:endParaRPr lang="cs-CZ"/>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cs-CZ" dirty="0"/>
          </a:p>
        </p:txBody>
      </p:sp>
      <p:sp>
        <p:nvSpPr>
          <p:cNvPr id="6" name="Rectangle 5"/>
          <p:cNvSpPr>
            <a:spLocks noGrp="1" noChangeArrowheads="1"/>
          </p:cNvSpPr>
          <p:nvPr>
            <p:ph type="ftr" sz="quarter" idx="11"/>
          </p:nvPr>
        </p:nvSpPr>
        <p:spPr>
          <a:ln/>
        </p:spPr>
        <p:txBody>
          <a:bodyPr/>
          <a:lstStyle>
            <a:lvl1pPr>
              <a:defRPr/>
            </a:lvl1pPr>
          </a:lstStyle>
          <a:p>
            <a:pPr>
              <a:defRPr/>
            </a:pPr>
            <a:endParaRPr lang="cs-CZ" dirty="0"/>
          </a:p>
        </p:txBody>
      </p:sp>
      <p:sp>
        <p:nvSpPr>
          <p:cNvPr id="7" name="Rectangle 6"/>
          <p:cNvSpPr>
            <a:spLocks noGrp="1" noChangeArrowheads="1"/>
          </p:cNvSpPr>
          <p:nvPr>
            <p:ph type="sldNum" sz="quarter" idx="12"/>
          </p:nvPr>
        </p:nvSpPr>
        <p:spPr>
          <a:ln/>
        </p:spPr>
        <p:txBody>
          <a:bodyPr/>
          <a:lstStyle>
            <a:lvl1pPr>
              <a:defRPr/>
            </a:lvl1pPr>
          </a:lstStyle>
          <a:p>
            <a:pPr>
              <a:defRPr/>
            </a:pPr>
            <a:fld id="{45909D5A-C873-42F9-ACFA-67EDFF3FB730}" type="slidenum">
              <a:rPr lang="cs-CZ"/>
              <a:pPr>
                <a:defRPr/>
              </a:pPr>
              <a:t>‹#›</a:t>
            </a:fld>
            <a:endParaRPr lang="cs-CZ" dirty="0"/>
          </a:p>
        </p:txBody>
      </p:sp>
    </p:spTree>
    <p:extLst>
      <p:ext uri="{BB962C8B-B14F-4D97-AF65-F5344CB8AC3E}">
        <p14:creationId xmlns:p14="http://schemas.microsoft.com/office/powerpoint/2010/main" val="1811843893"/>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smtClean="0"/>
              <a:t>Kliknutím lze upravit styl.</a:t>
            </a:r>
            <a:endParaRPr lang="cs-CZ"/>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dirty="0" smtClean="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cs-CZ" dirty="0"/>
          </a:p>
        </p:txBody>
      </p:sp>
      <p:sp>
        <p:nvSpPr>
          <p:cNvPr id="6" name="Rectangle 5"/>
          <p:cNvSpPr>
            <a:spLocks noGrp="1" noChangeArrowheads="1"/>
          </p:cNvSpPr>
          <p:nvPr>
            <p:ph type="ftr" sz="quarter" idx="11"/>
          </p:nvPr>
        </p:nvSpPr>
        <p:spPr>
          <a:ln/>
        </p:spPr>
        <p:txBody>
          <a:bodyPr/>
          <a:lstStyle>
            <a:lvl1pPr>
              <a:defRPr/>
            </a:lvl1pPr>
          </a:lstStyle>
          <a:p>
            <a:pPr>
              <a:defRPr/>
            </a:pPr>
            <a:endParaRPr lang="cs-CZ" dirty="0"/>
          </a:p>
        </p:txBody>
      </p:sp>
      <p:sp>
        <p:nvSpPr>
          <p:cNvPr id="7" name="Rectangle 6"/>
          <p:cNvSpPr>
            <a:spLocks noGrp="1" noChangeArrowheads="1"/>
          </p:cNvSpPr>
          <p:nvPr>
            <p:ph type="sldNum" sz="quarter" idx="12"/>
          </p:nvPr>
        </p:nvSpPr>
        <p:spPr>
          <a:ln/>
        </p:spPr>
        <p:txBody>
          <a:bodyPr/>
          <a:lstStyle>
            <a:lvl1pPr>
              <a:defRPr/>
            </a:lvl1pPr>
          </a:lstStyle>
          <a:p>
            <a:pPr>
              <a:defRPr/>
            </a:pPr>
            <a:fld id="{4E2322AC-60B9-4CCD-8134-6BA741C8DCAB}" type="slidenum">
              <a:rPr lang="cs-CZ"/>
              <a:pPr>
                <a:defRPr/>
              </a:pPr>
              <a:t>‹#›</a:t>
            </a:fld>
            <a:endParaRPr lang="cs-CZ" dirty="0"/>
          </a:p>
        </p:txBody>
      </p:sp>
    </p:spTree>
    <p:extLst>
      <p:ext uri="{BB962C8B-B14F-4D97-AF65-F5344CB8AC3E}">
        <p14:creationId xmlns:p14="http://schemas.microsoft.com/office/powerpoint/2010/main" val="3543860043"/>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6" Type="http://schemas.openxmlformats.org/officeDocument/2006/relationships/theme" Target="../theme/theme2.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cs-CZ" smtClean="0"/>
              <a:t>Klepnutím lze upravit styl předlohy nadpisů.</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defRPr sz="1400" b="0">
                <a:solidFill>
                  <a:schemeClr val="tx1"/>
                </a:solidFill>
              </a:defRPr>
            </a:lvl1pPr>
          </a:lstStyle>
          <a:p>
            <a:pPr>
              <a:defRPr/>
            </a:pPr>
            <a:endParaRPr lang="cs-CZ" dirty="0"/>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defRPr sz="1400" b="0">
                <a:solidFill>
                  <a:schemeClr val="tx1"/>
                </a:solidFill>
              </a:defRPr>
            </a:lvl1pPr>
          </a:lstStyle>
          <a:p>
            <a:pPr>
              <a:defRPr/>
            </a:pPr>
            <a:endParaRPr lang="cs-CZ" dirty="0"/>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defRPr sz="1400" b="0">
                <a:solidFill>
                  <a:schemeClr val="tx1"/>
                </a:solidFill>
              </a:defRPr>
            </a:lvl1pPr>
          </a:lstStyle>
          <a:p>
            <a:pPr>
              <a:defRPr/>
            </a:pPr>
            <a:fld id="{975DDB88-44AC-428D-834A-E1C15709017F}" type="slidenum">
              <a:rPr lang="cs-CZ"/>
              <a:pPr>
                <a:defRPr/>
              </a:pPr>
              <a:t>‹#›</a:t>
            </a:fld>
            <a:endParaRPr lang="cs-CZ"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ransition spd="slow">
    <p:push dir="u"/>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cs-CZ" smtClean="0"/>
              <a:t>Klepnutím lze upravit styl předlohy nadpisů.</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b="0">
                <a:solidFill>
                  <a:schemeClr val="tx1"/>
                </a:solidFill>
              </a:defRPr>
            </a:lvl1pPr>
          </a:lstStyle>
          <a:p>
            <a:pPr>
              <a:defRPr/>
            </a:pPr>
            <a:endParaRPr lang="cs-CZ" dirty="0">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defRPr sz="1400" b="0">
                <a:solidFill>
                  <a:schemeClr val="tx1"/>
                </a:solidFill>
              </a:defRPr>
            </a:lvl1pPr>
          </a:lstStyle>
          <a:p>
            <a:pPr>
              <a:defRPr/>
            </a:pPr>
            <a:endParaRPr lang="cs-CZ" dirty="0">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b="0">
                <a:solidFill>
                  <a:schemeClr val="tx1"/>
                </a:solidFill>
              </a:defRPr>
            </a:lvl1pPr>
          </a:lstStyle>
          <a:p>
            <a:pPr>
              <a:defRPr/>
            </a:pPr>
            <a:fld id="{EE49F3A9-CB54-49E3-88E4-4BB422A75111}" type="slidenum">
              <a:rPr lang="cs-CZ">
                <a:solidFill>
                  <a:srgbClr val="000000"/>
                </a:solidFill>
              </a:rPr>
              <a:pPr>
                <a:defRPr/>
              </a:pPr>
              <a:t>‹#›</a:t>
            </a:fld>
            <a:endParaRPr lang="cs-CZ" dirty="0">
              <a:solidFill>
                <a:srgbClr val="000000"/>
              </a:solidFill>
            </a:endParaRPr>
          </a:p>
        </p:txBody>
      </p:sp>
    </p:spTree>
    <p:extLst>
      <p:ext uri="{BB962C8B-B14F-4D97-AF65-F5344CB8AC3E}">
        <p14:creationId xmlns:p14="http://schemas.microsoft.com/office/powerpoint/2010/main" val="2041388545"/>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7" r:id="rId14"/>
    <p:sldLayoutId id="2147483678" r:id="rId15"/>
  </p:sldLayoutIdLst>
  <p:transition spd="slow">
    <p:push dir="u"/>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gif"/></Relationships>
</file>

<file path=ppt/slides/_rels/slide10.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21.jpg"/></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microsoft.com/office/2007/relationships/hdphoto" Target="../media/hdphoto1.wdp"/><Relationship Id="rId5" Type="http://schemas.openxmlformats.org/officeDocument/2006/relationships/image" Target="../media/image23.jpeg"/><Relationship Id="rId4" Type="http://schemas.openxmlformats.org/officeDocument/2006/relationships/hyperlink" Target="http://www.google.com/url?sa=i&amp;rct=j&amp;q=&amp;esrc=s&amp;frm=1&amp;source=images&amp;cd=&amp;cad=rja&amp;docid=nzy95A62peCIjM&amp;tbnid=ZZdKJWNyOCl16M:&amp;ved=0CAUQjRw&amp;url=http://iphoneroot.com/apples-supplier-pegatron-violates-labor-rights/&amp;ei=QlkkUoDJD8LEtQbXnIHIDg&amp;bvm=bv.51495398,d.ZGU&amp;psig=AFQjCNFdy1zbwOM14xv9vYdpS-3z_7RpeQ&amp;ust=1378200252185889" TargetMode="External"/></Relationships>
</file>

<file path=ppt/slides/_rels/slide1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25.jpeg"/><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jpeg"/><Relationship Id="rId7" Type="http://schemas.openxmlformats.org/officeDocument/2006/relationships/image" Target="../media/image35.png"/><Relationship Id="rId2" Type="http://schemas.openxmlformats.org/officeDocument/2006/relationships/image" Target="../media/image30.jpg"/><Relationship Id="rId1" Type="http://schemas.openxmlformats.org/officeDocument/2006/relationships/slideLayout" Target="../slideLayouts/slideLayout7.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3.xml"/><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7.jpe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45.jpeg"/><Relationship Id="rId2" Type="http://schemas.openxmlformats.org/officeDocument/2006/relationships/image" Target="../media/image41.jpeg"/><Relationship Id="rId1" Type="http://schemas.openxmlformats.org/officeDocument/2006/relationships/slideLayout" Target="../slideLayouts/slideLayout13.xml"/><Relationship Id="rId6" Type="http://schemas.openxmlformats.org/officeDocument/2006/relationships/image" Target="../media/image44.jpeg"/><Relationship Id="rId5" Type="http://schemas.openxmlformats.org/officeDocument/2006/relationships/image" Target="../media/image43.tiff"/><Relationship Id="rId4" Type="http://schemas.openxmlformats.org/officeDocument/2006/relationships/image" Target="../media/image42.jpe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13.xml"/><Relationship Id="rId5" Type="http://schemas.openxmlformats.org/officeDocument/2006/relationships/image" Target="../media/image46.jpeg"/><Relationship Id="rId4" Type="http://schemas.openxmlformats.org/officeDocument/2006/relationships/hyperlink" Target="https://www.ostrava.cz/cs/podnikatel-investor/proc-ostrava/proc-ostrava/THINKOSTRAVA_english_finalverze.pdf"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3.png"/><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image" Target="../media/image50.jpeg"/><Relationship Id="rId7" Type="http://schemas.openxmlformats.org/officeDocument/2006/relationships/image" Target="../media/image53.jpe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3.png"/><Relationship Id="rId5" Type="http://schemas.openxmlformats.org/officeDocument/2006/relationships/image" Target="../media/image52.png"/><Relationship Id="rId4" Type="http://schemas.openxmlformats.org/officeDocument/2006/relationships/image" Target="../media/image51.jpeg"/><Relationship Id="rId9" Type="http://schemas.openxmlformats.org/officeDocument/2006/relationships/image" Target="../media/image55.jpe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57.png"/></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54.jpeg"/><Relationship Id="rId4" Type="http://schemas.openxmlformats.org/officeDocument/2006/relationships/image" Target="../media/image58.jpeg"/></Relationships>
</file>

<file path=ppt/slides/_rels/slide32.xml.rels><?xml version="1.0" encoding="UTF-8" standalone="yes"?>
<Relationships xmlns="http://schemas.openxmlformats.org/package/2006/relationships"><Relationship Id="rId3" Type="http://schemas.openxmlformats.org/officeDocument/2006/relationships/image" Target="../media/image59.jpeg"/><Relationship Id="rId7" Type="http://schemas.openxmlformats.org/officeDocument/2006/relationships/image" Target="../media/image63.jpeg"/><Relationship Id="rId2" Type="http://schemas.openxmlformats.org/officeDocument/2006/relationships/image" Target="../media/image3.png"/><Relationship Id="rId1" Type="http://schemas.openxmlformats.org/officeDocument/2006/relationships/slideLayout" Target="../slideLayouts/slideLayout13.xml"/><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image" Target="../media/image60.jpeg"/></Relationships>
</file>

<file path=ppt/slides/_rels/slide33.xml.rels><?xml version="1.0" encoding="UTF-8" standalone="yes"?>
<Relationships xmlns="http://schemas.openxmlformats.org/package/2006/relationships"><Relationship Id="rId8" Type="http://schemas.openxmlformats.org/officeDocument/2006/relationships/image" Target="../media/image37.jpeg"/><Relationship Id="rId3" Type="http://schemas.microsoft.com/office/2007/relationships/hdphoto" Target="../media/hdphoto2.wdp"/><Relationship Id="rId7" Type="http://schemas.openxmlformats.org/officeDocument/2006/relationships/image" Target="../media/image3.png"/><Relationship Id="rId2" Type="http://schemas.openxmlformats.org/officeDocument/2006/relationships/image" Target="../media/image64.jpeg"/><Relationship Id="rId1" Type="http://schemas.openxmlformats.org/officeDocument/2006/relationships/slideLayout" Target="../slideLayouts/slideLayout13.xml"/><Relationship Id="rId6" Type="http://schemas.openxmlformats.org/officeDocument/2006/relationships/image" Target="../media/image66.jpeg"/><Relationship Id="rId5" Type="http://schemas.microsoft.com/office/2007/relationships/hdphoto" Target="../media/hdphoto3.wdp"/><Relationship Id="rId4" Type="http://schemas.openxmlformats.org/officeDocument/2006/relationships/image" Target="../media/image65.jpeg"/></Relationships>
</file>

<file path=ppt/slides/_rels/slide34.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67.jpeg"/><Relationship Id="rId7" Type="http://schemas.openxmlformats.org/officeDocument/2006/relationships/image" Target="../media/image69.jpeg"/><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3.png"/><Relationship Id="rId11" Type="http://schemas.openxmlformats.org/officeDocument/2006/relationships/image" Target="../media/image71.png"/><Relationship Id="rId5" Type="http://schemas.openxmlformats.org/officeDocument/2006/relationships/image" Target="../media/image68.jpeg"/><Relationship Id="rId10" Type="http://schemas.openxmlformats.org/officeDocument/2006/relationships/image" Target="../media/image70.jpeg"/><Relationship Id="rId4" Type="http://schemas.openxmlformats.org/officeDocument/2006/relationships/hyperlink" Target="http://www.google.cz/url?sa=i&amp;rct=j&amp;q=&amp;esrc=s&amp;source=images&amp;cd=&amp;cad=rja&amp;uact=8&amp;ved=0ahUKEwjf3-q0rprMAhUDMBoKHRvYAUIQjRwIBw&amp;url=http://www.asb-portal.cz/architektura/projekty/forum-nova-karolina&amp;bvm=bv.119745492,d.bGs&amp;psig=AFQjCNFXMgv6_cR5PCy4Gwit9nzbFDaN9A&amp;ust=1461142429136005" TargetMode="External"/><Relationship Id="rId9" Type="http://schemas.openxmlformats.org/officeDocument/2006/relationships/hyperlink" Target="http://www.google.cz/url?sa=i&amp;rct=j&amp;q=&amp;esrc=s&amp;source=images&amp;cd=&amp;cad=rja&amp;uact=8&amp;ved=0ahUKEwjZ0tCUrZrMAhWDiRoKHQKaBpMQjRwIBw&amp;url=http://www.tescoma.cz/prodejni-centrum-tescoma---ostrava-avion&amp;bvm=bv.119745492,d.bGs&amp;psig=AFQjCNGfGJYBqjBri6-y6UfZ49NKFdNK_w&amp;ust=1461143270926314" TargetMode="External"/></Relationships>
</file>

<file path=ppt/slides/_rels/slide35.xml.rels><?xml version="1.0" encoding="UTF-8" standalone="yes"?>
<Relationships xmlns="http://schemas.openxmlformats.org/package/2006/relationships"><Relationship Id="rId8" Type="http://schemas.openxmlformats.org/officeDocument/2006/relationships/image" Target="../media/image77.jpeg"/><Relationship Id="rId3" Type="http://schemas.openxmlformats.org/officeDocument/2006/relationships/image" Target="../media/image3.png"/><Relationship Id="rId7" Type="http://schemas.openxmlformats.org/officeDocument/2006/relationships/image" Target="../media/image76.jpeg"/><Relationship Id="rId2" Type="http://schemas.openxmlformats.org/officeDocument/2006/relationships/image" Target="../media/image72.jpeg"/><Relationship Id="rId1" Type="http://schemas.openxmlformats.org/officeDocument/2006/relationships/slideLayout" Target="../slideLayouts/slideLayout12.xml"/><Relationship Id="rId6" Type="http://schemas.openxmlformats.org/officeDocument/2006/relationships/image" Target="../media/image75.jpeg"/><Relationship Id="rId5" Type="http://schemas.openxmlformats.org/officeDocument/2006/relationships/image" Target="../media/image74.jpeg"/><Relationship Id="rId4" Type="http://schemas.openxmlformats.org/officeDocument/2006/relationships/image" Target="../media/image73.jpeg"/></Relationships>
</file>

<file path=ppt/slides/_rels/slide36.xml.rels><?xml version="1.0" encoding="UTF-8" standalone="yes"?>
<Relationships xmlns="http://schemas.openxmlformats.org/package/2006/relationships"><Relationship Id="rId3" Type="http://schemas.openxmlformats.org/officeDocument/2006/relationships/image" Target="../media/image78.jpeg"/><Relationship Id="rId7" Type="http://schemas.openxmlformats.org/officeDocument/2006/relationships/image" Target="../media/image82.jpeg"/><Relationship Id="rId2"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image" Target="../media/image81.jpeg"/><Relationship Id="rId5" Type="http://schemas.openxmlformats.org/officeDocument/2006/relationships/image" Target="../media/image80.jpeg"/><Relationship Id="rId4" Type="http://schemas.openxmlformats.org/officeDocument/2006/relationships/image" Target="../media/image79.jpeg"/></Relationships>
</file>

<file path=ppt/slides/_rels/slide37.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3.png"/><Relationship Id="rId5" Type="http://schemas.openxmlformats.org/officeDocument/2006/relationships/image" Target="../media/image84.jpeg"/><Relationship Id="rId4" Type="http://schemas.microsoft.com/office/2007/relationships/hdphoto" Target="../media/hdphoto5.wdp"/></Relationships>
</file>

<file path=ppt/slides/_rels/slide38.xml.rels><?xml version="1.0" encoding="UTF-8" standalone="yes"?>
<Relationships xmlns="http://schemas.openxmlformats.org/package/2006/relationships"><Relationship Id="rId8" Type="http://schemas.openxmlformats.org/officeDocument/2006/relationships/image" Target="../media/image91.jpeg"/><Relationship Id="rId13" Type="http://schemas.openxmlformats.org/officeDocument/2006/relationships/image" Target="../media/image96.jpeg"/><Relationship Id="rId18" Type="http://schemas.openxmlformats.org/officeDocument/2006/relationships/image" Target="../media/image100.jpeg"/><Relationship Id="rId3" Type="http://schemas.openxmlformats.org/officeDocument/2006/relationships/image" Target="../media/image86.jpeg"/><Relationship Id="rId21" Type="http://schemas.openxmlformats.org/officeDocument/2006/relationships/image" Target="../media/image31.jpeg"/><Relationship Id="rId7" Type="http://schemas.openxmlformats.org/officeDocument/2006/relationships/image" Target="../media/image90.jpeg"/><Relationship Id="rId12" Type="http://schemas.openxmlformats.org/officeDocument/2006/relationships/image" Target="../media/image95.png"/><Relationship Id="rId17" Type="http://schemas.openxmlformats.org/officeDocument/2006/relationships/image" Target="../media/image99.jpeg"/><Relationship Id="rId25" Type="http://schemas.openxmlformats.org/officeDocument/2006/relationships/image" Target="../media/image106.jpeg"/><Relationship Id="rId2" Type="http://schemas.openxmlformats.org/officeDocument/2006/relationships/image" Target="../media/image85.png"/><Relationship Id="rId16" Type="http://schemas.openxmlformats.org/officeDocument/2006/relationships/image" Target="../media/image32.jpeg"/><Relationship Id="rId20" Type="http://schemas.openxmlformats.org/officeDocument/2006/relationships/image" Target="../media/image102.jpeg"/><Relationship Id="rId1" Type="http://schemas.openxmlformats.org/officeDocument/2006/relationships/slideLayout" Target="../slideLayouts/slideLayout7.xml"/><Relationship Id="rId6" Type="http://schemas.openxmlformats.org/officeDocument/2006/relationships/image" Target="../media/image89.jpeg"/><Relationship Id="rId11" Type="http://schemas.openxmlformats.org/officeDocument/2006/relationships/image" Target="../media/image94.png"/><Relationship Id="rId24" Type="http://schemas.openxmlformats.org/officeDocument/2006/relationships/image" Target="../media/image105.jpeg"/><Relationship Id="rId5" Type="http://schemas.openxmlformats.org/officeDocument/2006/relationships/image" Target="../media/image88.jpeg"/><Relationship Id="rId15" Type="http://schemas.openxmlformats.org/officeDocument/2006/relationships/image" Target="../media/image98.jpeg"/><Relationship Id="rId23" Type="http://schemas.openxmlformats.org/officeDocument/2006/relationships/image" Target="../media/image104.jpeg"/><Relationship Id="rId10" Type="http://schemas.openxmlformats.org/officeDocument/2006/relationships/image" Target="../media/image93.jpeg"/><Relationship Id="rId19" Type="http://schemas.openxmlformats.org/officeDocument/2006/relationships/image" Target="../media/image101.jpeg"/><Relationship Id="rId4" Type="http://schemas.openxmlformats.org/officeDocument/2006/relationships/image" Target="../media/image87.jpeg"/><Relationship Id="rId9" Type="http://schemas.openxmlformats.org/officeDocument/2006/relationships/image" Target="../media/image92.jpeg"/><Relationship Id="rId14" Type="http://schemas.openxmlformats.org/officeDocument/2006/relationships/image" Target="../media/image97.png"/><Relationship Id="rId22" Type="http://schemas.openxmlformats.org/officeDocument/2006/relationships/image" Target="../media/image103.png"/></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image" Target="../media/image107.jpe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8" Type="http://schemas.openxmlformats.org/officeDocument/2006/relationships/image" Target="../media/image112.jpeg"/><Relationship Id="rId3" Type="http://schemas.openxmlformats.org/officeDocument/2006/relationships/image" Target="../media/image3.png"/><Relationship Id="rId7" Type="http://schemas.openxmlformats.org/officeDocument/2006/relationships/image" Target="../media/image111.jpeg"/><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openxmlformats.org/officeDocument/2006/relationships/image" Target="../media/image110.jpeg"/><Relationship Id="rId5" Type="http://schemas.openxmlformats.org/officeDocument/2006/relationships/image" Target="../media/image109.jpeg"/><Relationship Id="rId4" Type="http://schemas.openxmlformats.org/officeDocument/2006/relationships/image" Target="../media/image108.jpeg"/></Relationships>
</file>

<file path=ppt/slides/_rels/slide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3.png"/><Relationship Id="rId1" Type="http://schemas.openxmlformats.org/officeDocument/2006/relationships/slideLayout" Target="../slideLayouts/slideLayout13.xml"/><Relationship Id="rId5" Type="http://schemas.openxmlformats.org/officeDocument/2006/relationships/image" Target="../media/image14.jpeg"/><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7.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emf"/><Relationship Id="rId1" Type="http://schemas.openxmlformats.org/officeDocument/2006/relationships/slideLayout" Target="../slideLayouts/slideLayout7.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descr="C:\Users\novotnaan\Desktop\REN_4728.jpg"/>
          <p:cNvPicPr>
            <a:picLocks noChangeAspect="1" noChangeArrowheads="1"/>
          </p:cNvPicPr>
          <p:nvPr/>
        </p:nvPicPr>
        <p:blipFill rotWithShape="1">
          <a:blip r:embed="rId3">
            <a:extLst>
              <a:ext uri="{28A0092B-C50C-407E-A947-70E740481C1C}">
                <a14:useLocalDpi xmlns:a14="http://schemas.microsoft.com/office/drawing/2010/main" val="0"/>
              </a:ext>
            </a:extLst>
          </a:blip>
          <a:srcRect l="10808"/>
          <a:stretch/>
        </p:blipFill>
        <p:spPr bwMode="auto">
          <a:xfrm>
            <a:off x="-1" y="0"/>
            <a:ext cx="9168067" cy="6858000"/>
          </a:xfrm>
          <a:prstGeom prst="rect">
            <a:avLst/>
          </a:prstGeom>
          <a:noFill/>
          <a:extLst>
            <a:ext uri="{909E8E84-426E-40DD-AFC4-6F175D3DCCD1}">
              <a14:hiddenFill xmlns:a14="http://schemas.microsoft.com/office/drawing/2010/main">
                <a:solidFill>
                  <a:srgbClr val="FFFFFF"/>
                </a:solidFill>
              </a14:hiddenFill>
            </a:ext>
          </a:extLst>
        </p:spPr>
      </p:pic>
      <p:sp>
        <p:nvSpPr>
          <p:cNvPr id="2050" name="Rectangle 2"/>
          <p:cNvSpPr>
            <a:spLocks noGrp="1" noChangeAspect="1" noChangeArrowheads="1"/>
          </p:cNvSpPr>
          <p:nvPr>
            <p:ph type="ctrTitle"/>
          </p:nvPr>
        </p:nvSpPr>
        <p:spPr>
          <a:xfrm>
            <a:off x="233805" y="1026220"/>
            <a:ext cx="8675687" cy="1512193"/>
          </a:xfrm>
          <a:noFill/>
        </p:spPr>
        <p:txBody>
          <a:bodyPr lIns="0" tIns="0" rIns="0" bIns="0" anchor="ctr"/>
          <a:lstStyle/>
          <a:p>
            <a:pPr algn="l" eaLnBrk="1" hangingPunct="1">
              <a:spcAft>
                <a:spcPts val="600"/>
              </a:spcAft>
            </a:pPr>
            <a:r>
              <a:rPr lang="cs-CZ" sz="3800" b="1" dirty="0" smtClean="0">
                <a:solidFill>
                  <a:srgbClr val="003C69"/>
                </a:solidFill>
              </a:rPr>
              <a:t> </a:t>
            </a:r>
            <a:br>
              <a:rPr lang="cs-CZ" sz="3800" b="1" dirty="0" smtClean="0">
                <a:solidFill>
                  <a:srgbClr val="003C69"/>
                </a:solidFill>
              </a:rPr>
            </a:br>
            <a:r>
              <a:rPr lang="cs-CZ" sz="3200" b="1" dirty="0" smtClean="0">
                <a:solidFill>
                  <a:schemeClr val="bg1"/>
                </a:solidFill>
              </a:rPr>
              <a:t>T</a:t>
            </a:r>
            <a:r>
              <a:rPr lang="en-US" sz="3200" b="1" dirty="0" smtClean="0">
                <a:solidFill>
                  <a:schemeClr val="bg1"/>
                </a:solidFill>
              </a:rPr>
              <a:t>he  Centre of the </a:t>
            </a:r>
            <a:r>
              <a:rPr lang="cs-CZ" sz="3200" b="1" dirty="0" smtClean="0">
                <a:solidFill>
                  <a:schemeClr val="bg1"/>
                </a:solidFill>
              </a:rPr>
              <a:t>F</a:t>
            </a:r>
            <a:r>
              <a:rPr lang="en-US" sz="3200" b="1" dirty="0" smtClean="0">
                <a:solidFill>
                  <a:schemeClr val="bg1"/>
                </a:solidFill>
              </a:rPr>
              <a:t>astest Growing Region of  the Czech Republic</a:t>
            </a:r>
            <a:endParaRPr lang="cs-CZ" sz="3200" b="1" dirty="0" smtClean="0">
              <a:solidFill>
                <a:schemeClr val="bg1"/>
              </a:solidFill>
            </a:endParaRPr>
          </a:p>
        </p:txBody>
      </p:sp>
      <p:pic>
        <p:nvPicPr>
          <p:cNvPr id="7" name="Picture 3" descr="C:\oer34 - dokumenty\MMO\LOGOmanuál\loga\Ostrava_lg_cb_neg.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1520" y="908720"/>
            <a:ext cx="3349391" cy="405557"/>
          </a:xfrm>
          <a:prstGeom prst="rect">
            <a:avLst/>
          </a:prstGeom>
          <a:noFill/>
          <a:extLst>
            <a:ext uri="{909E8E84-426E-40DD-AFC4-6F175D3DCCD1}">
              <a14:hiddenFill xmlns:a14="http://schemas.microsoft.com/office/drawing/2010/main">
                <a:solidFill>
                  <a:srgbClr val="FFFFFF"/>
                </a:solidFill>
              </a14:hiddenFill>
            </a:ext>
          </a:extLst>
        </p:spPr>
      </p:pic>
      <p:sp>
        <p:nvSpPr>
          <p:cNvPr id="8" name="Text Box 5"/>
          <p:cNvSpPr txBox="1">
            <a:spLocks noChangeArrowheads="1"/>
          </p:cNvSpPr>
          <p:nvPr/>
        </p:nvSpPr>
        <p:spPr bwMode="auto">
          <a:xfrm>
            <a:off x="7236296" y="6349032"/>
            <a:ext cx="1718098"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b="1">
                <a:solidFill>
                  <a:srgbClr val="00ADD0"/>
                </a:solidFill>
                <a:latin typeface="Arial" charset="0"/>
              </a:defRPr>
            </a:lvl1pPr>
            <a:lvl2pPr marL="742950" indent="-285750"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eaLnBrk="1" hangingPunct="1">
              <a:spcBef>
                <a:spcPct val="0"/>
              </a:spcBef>
            </a:pPr>
            <a:r>
              <a:rPr lang="cs-CZ" sz="1600" dirty="0">
                <a:solidFill>
                  <a:schemeClr val="bg1"/>
                </a:solidFill>
              </a:rPr>
              <a:t>www.ostrava.cz</a:t>
            </a:r>
          </a:p>
        </p:txBody>
      </p:sp>
    </p:spTree>
    <p:extLst>
      <p:ext uri="{BB962C8B-B14F-4D97-AF65-F5344CB8AC3E}">
        <p14:creationId xmlns:p14="http://schemas.microsoft.com/office/powerpoint/2010/main" val="19590825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ChangeArrowheads="1"/>
          </p:cNvSpPr>
          <p:nvPr/>
        </p:nvSpPr>
        <p:spPr bwMode="auto">
          <a:xfrm>
            <a:off x="358775" y="274638"/>
            <a:ext cx="84264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endParaRPr lang="cs-CZ" sz="3200"/>
          </a:p>
        </p:txBody>
      </p:sp>
      <p:sp>
        <p:nvSpPr>
          <p:cNvPr id="16388" name="Text Box 4"/>
          <p:cNvSpPr txBox="1">
            <a:spLocks noChangeArrowheads="1"/>
          </p:cNvSpPr>
          <p:nvPr/>
        </p:nvSpPr>
        <p:spPr bwMode="auto">
          <a:xfrm>
            <a:off x="395288" y="260350"/>
            <a:ext cx="8569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marL="342900" indent="-342900" eaLnBrk="0" hangingPunct="0">
              <a:defRPr b="1">
                <a:solidFill>
                  <a:srgbClr val="00ADD0"/>
                </a:solidFill>
                <a:latin typeface="Arial" charset="0"/>
              </a:defRPr>
            </a:lvl1pPr>
            <a:lvl2pPr marL="742950" indent="-285750"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eaLnBrk="1" hangingPunct="1"/>
            <a:r>
              <a:rPr lang="en-US" sz="3600" dirty="0">
                <a:latin typeface="+mj-lt"/>
                <a:ea typeface="+mj-ea"/>
                <a:cs typeface="+mj-cs"/>
              </a:rPr>
              <a:t>Secondary education – school leavers</a:t>
            </a:r>
            <a:endParaRPr lang="cs-CZ" sz="3600" dirty="0">
              <a:latin typeface="+mj-lt"/>
              <a:ea typeface="+mj-ea"/>
              <a:cs typeface="+mj-cs"/>
            </a:endParaRPr>
          </a:p>
        </p:txBody>
      </p:sp>
      <p:sp>
        <p:nvSpPr>
          <p:cNvPr id="16438" name="Text Box 56"/>
          <p:cNvSpPr txBox="1">
            <a:spLocks noChangeArrowheads="1"/>
          </p:cNvSpPr>
          <p:nvPr/>
        </p:nvSpPr>
        <p:spPr bwMode="auto">
          <a:xfrm>
            <a:off x="539552" y="4118173"/>
            <a:ext cx="3043416"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rgbClr val="00ADD0"/>
                </a:solidFill>
                <a:latin typeface="Arial" charset="0"/>
              </a:defRPr>
            </a:lvl1pPr>
            <a:lvl2pPr marL="742950" indent="-285750"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eaLnBrk="1" hangingPunct="1"/>
            <a:r>
              <a:rPr lang="en-US" sz="1200" dirty="0">
                <a:solidFill>
                  <a:srgbClr val="003C69"/>
                </a:solidFill>
              </a:rPr>
              <a:t> </a:t>
            </a:r>
            <a:r>
              <a:rPr lang="en-US" sz="800" b="0" dirty="0">
                <a:solidFill>
                  <a:srgbClr val="003C69"/>
                </a:solidFill>
              </a:rPr>
              <a:t>Source</a:t>
            </a:r>
            <a:r>
              <a:rPr lang="en-US" sz="800" b="0" dirty="0" smtClean="0">
                <a:solidFill>
                  <a:srgbClr val="003C69"/>
                </a:solidFill>
              </a:rPr>
              <a:t>:</a:t>
            </a:r>
            <a:r>
              <a:rPr lang="cs-CZ" sz="800" b="0" dirty="0" smtClean="0">
                <a:solidFill>
                  <a:srgbClr val="003C69"/>
                </a:solidFill>
              </a:rPr>
              <a:t> </a:t>
            </a:r>
            <a:r>
              <a:rPr lang="en-US" sz="800" b="0" dirty="0" smtClean="0">
                <a:solidFill>
                  <a:srgbClr val="003C69"/>
                </a:solidFill>
              </a:rPr>
              <a:t>The </a:t>
            </a:r>
            <a:r>
              <a:rPr lang="en-US" sz="800" b="0" dirty="0">
                <a:solidFill>
                  <a:srgbClr val="003C69"/>
                </a:solidFill>
              </a:rPr>
              <a:t>Ministry of Education, Youth and Sports, </a:t>
            </a:r>
            <a:r>
              <a:rPr lang="cs-CZ" sz="800" b="0" dirty="0" smtClean="0">
                <a:solidFill>
                  <a:srgbClr val="003C69"/>
                </a:solidFill>
              </a:rPr>
              <a:t>2018</a:t>
            </a:r>
            <a:endParaRPr lang="en-US" sz="800" b="0" dirty="0">
              <a:solidFill>
                <a:srgbClr val="003C69"/>
              </a:solidFill>
            </a:endParaRPr>
          </a:p>
        </p:txBody>
      </p:sp>
      <p:sp>
        <p:nvSpPr>
          <p:cNvPr id="7" name="Text Box 5"/>
          <p:cNvSpPr txBox="1">
            <a:spLocks noChangeArrowheads="1"/>
          </p:cNvSpPr>
          <p:nvPr/>
        </p:nvSpPr>
        <p:spPr bwMode="auto">
          <a:xfrm>
            <a:off x="210708" y="6383598"/>
            <a:ext cx="175756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rgbClr val="00ADD0"/>
                </a:solidFill>
                <a:latin typeface="Arial" charset="0"/>
              </a:defRPr>
            </a:lvl1pPr>
            <a:lvl2pPr marL="742950" indent="-285750"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eaLnBrk="1" hangingPunct="1">
              <a:spcBef>
                <a:spcPct val="0"/>
              </a:spcBef>
            </a:pPr>
            <a:r>
              <a:rPr lang="cs-CZ" sz="1400" dirty="0"/>
              <a:t>www.ostrava.cz</a:t>
            </a:r>
          </a:p>
        </p:txBody>
      </p:sp>
      <p:pic>
        <p:nvPicPr>
          <p:cNvPr id="8" name="Picture 3" descr="Ostrava_l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31153" y="6406594"/>
            <a:ext cx="2160000" cy="261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361" y="1124744"/>
            <a:ext cx="5167775" cy="29120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Obrázek 8"/>
          <p:cNvPicPr>
            <a:picLocks noChangeAspect="1"/>
          </p:cNvPicPr>
          <p:nvPr/>
        </p:nvPicPr>
        <p:blipFill rotWithShape="1">
          <a:blip r:embed="rId4">
            <a:extLst>
              <a:ext uri="{28A0092B-C50C-407E-A947-70E740481C1C}">
                <a14:useLocalDpi xmlns:a14="http://schemas.microsoft.com/office/drawing/2010/main" val="0"/>
              </a:ext>
            </a:extLst>
          </a:blip>
          <a:srcRect b="33701"/>
          <a:stretch/>
        </p:blipFill>
        <p:spPr>
          <a:xfrm>
            <a:off x="4849249" y="4480858"/>
            <a:ext cx="3944689" cy="1468422"/>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slow">
    <p:push dir="u"/>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12"/>
          <p:cNvSpPr>
            <a:spLocks noChangeArrowheads="1"/>
          </p:cNvSpPr>
          <p:nvPr/>
        </p:nvSpPr>
        <p:spPr bwMode="auto">
          <a:xfrm>
            <a:off x="424576" y="1268760"/>
            <a:ext cx="5587584" cy="4967511"/>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2800">
                <a:solidFill>
                  <a:schemeClr val="tx1"/>
                </a:solidFill>
                <a:latin typeface="Arial" charset="0"/>
              </a:defRPr>
            </a:lvl1pPr>
            <a:lvl2pPr marL="742950" indent="-285750">
              <a:spcBef>
                <a:spcPct val="20000"/>
              </a:spcBef>
              <a:buChar char="–"/>
              <a:defRPr sz="2400">
                <a:solidFill>
                  <a:schemeClr val="tx1"/>
                </a:solidFill>
                <a:latin typeface="Arial" charset="0"/>
              </a:defRPr>
            </a:lvl2pPr>
            <a:lvl3pPr marL="1143000" indent="-228600">
              <a:spcBef>
                <a:spcPct val="20000"/>
              </a:spcBef>
              <a:buChar char="•"/>
              <a:defRPr sz="2000">
                <a:solidFill>
                  <a:schemeClr val="tx1"/>
                </a:solidFill>
                <a:latin typeface="Arial" charset="0"/>
              </a:defRPr>
            </a:lvl3pPr>
            <a:lvl4pPr marL="1600200" indent="-228600">
              <a:spcBef>
                <a:spcPct val="20000"/>
              </a:spcBef>
              <a:buChar char="–"/>
              <a:defRPr>
                <a:solidFill>
                  <a:schemeClr val="tx1"/>
                </a:solidFill>
                <a:latin typeface="Arial" charset="0"/>
              </a:defRPr>
            </a:lvl4pPr>
            <a:lvl5pPr marL="2057400" indent="-228600">
              <a:spcBef>
                <a:spcPct val="20000"/>
              </a:spcBef>
              <a:buChar char="»"/>
              <a:defRPr>
                <a:solidFill>
                  <a:schemeClr val="tx1"/>
                </a:solidFill>
                <a:latin typeface="Arial" charset="0"/>
              </a:defRPr>
            </a:lvl5pPr>
            <a:lvl6pPr marL="2514600" indent="-228600" fontAlgn="base">
              <a:spcBef>
                <a:spcPct val="20000"/>
              </a:spcBef>
              <a:spcAft>
                <a:spcPct val="0"/>
              </a:spcAft>
              <a:buChar char="»"/>
              <a:defRPr>
                <a:solidFill>
                  <a:schemeClr val="tx1"/>
                </a:solidFill>
                <a:latin typeface="Arial" charset="0"/>
              </a:defRPr>
            </a:lvl6pPr>
            <a:lvl7pPr marL="2971800" indent="-228600" fontAlgn="base">
              <a:spcBef>
                <a:spcPct val="20000"/>
              </a:spcBef>
              <a:spcAft>
                <a:spcPct val="0"/>
              </a:spcAft>
              <a:buChar char="»"/>
              <a:defRPr>
                <a:solidFill>
                  <a:schemeClr val="tx1"/>
                </a:solidFill>
                <a:latin typeface="Arial" charset="0"/>
              </a:defRPr>
            </a:lvl7pPr>
            <a:lvl8pPr marL="3429000" indent="-228600" fontAlgn="base">
              <a:spcBef>
                <a:spcPct val="20000"/>
              </a:spcBef>
              <a:spcAft>
                <a:spcPct val="0"/>
              </a:spcAft>
              <a:buChar char="»"/>
              <a:defRPr>
                <a:solidFill>
                  <a:schemeClr val="tx1"/>
                </a:solidFill>
                <a:latin typeface="Arial" charset="0"/>
              </a:defRPr>
            </a:lvl8pPr>
            <a:lvl9pPr marL="3886200" indent="-228600" fontAlgn="base">
              <a:spcBef>
                <a:spcPct val="20000"/>
              </a:spcBef>
              <a:spcAft>
                <a:spcPct val="0"/>
              </a:spcAft>
              <a:buChar char="»"/>
              <a:defRPr>
                <a:solidFill>
                  <a:schemeClr val="tx1"/>
                </a:solidFill>
                <a:latin typeface="Arial" charset="0"/>
              </a:defRPr>
            </a:lvl9pPr>
          </a:lstStyle>
          <a:p>
            <a:pPr>
              <a:spcBef>
                <a:spcPts val="800"/>
              </a:spcBef>
              <a:buClr>
                <a:srgbClr val="00ADD0"/>
              </a:buClr>
            </a:pPr>
            <a:r>
              <a:rPr lang="en-US" sz="1800" dirty="0" smtClean="0">
                <a:solidFill>
                  <a:srgbClr val="003C69"/>
                </a:solidFill>
              </a:rPr>
              <a:t>The Moravian-Silesian Region is the Czech Republic’s largest </a:t>
            </a:r>
            <a:r>
              <a:rPr lang="en-GB" sz="1800" dirty="0" smtClean="0">
                <a:solidFill>
                  <a:srgbClr val="003C69"/>
                </a:solidFill>
              </a:rPr>
              <a:t>by population, with over    1.2 million inhabitants, and with the highest rate of unemployment</a:t>
            </a:r>
          </a:p>
          <a:p>
            <a:pPr>
              <a:spcBef>
                <a:spcPts val="800"/>
              </a:spcBef>
              <a:buClr>
                <a:srgbClr val="00ADD0"/>
              </a:buClr>
            </a:pPr>
            <a:r>
              <a:rPr lang="en-US" sz="1800" dirty="0" smtClean="0">
                <a:solidFill>
                  <a:srgbClr val="003C69"/>
                </a:solidFill>
              </a:rPr>
              <a:t>Qualified, experienced and skilled work force (industrial history) </a:t>
            </a:r>
          </a:p>
          <a:p>
            <a:pPr>
              <a:spcBef>
                <a:spcPts val="800"/>
              </a:spcBef>
              <a:buClr>
                <a:srgbClr val="00ADD0"/>
              </a:buClr>
            </a:pPr>
            <a:r>
              <a:rPr lang="en-US" sz="1800" dirty="0" smtClean="0">
                <a:solidFill>
                  <a:srgbClr val="003C69"/>
                </a:solidFill>
              </a:rPr>
              <a:t>Rate of unemployment (V</a:t>
            </a:r>
            <a:r>
              <a:rPr lang="cs-CZ" sz="1800" dirty="0" smtClean="0">
                <a:solidFill>
                  <a:srgbClr val="003C69"/>
                </a:solidFill>
              </a:rPr>
              <a:t>III</a:t>
            </a:r>
            <a:r>
              <a:rPr lang="en-US" sz="1800" dirty="0" smtClean="0">
                <a:solidFill>
                  <a:srgbClr val="003C69"/>
                </a:solidFill>
              </a:rPr>
              <a:t>/2018</a:t>
            </a:r>
            <a:r>
              <a:rPr lang="en-US" sz="1800" dirty="0" smtClean="0">
                <a:solidFill>
                  <a:srgbClr val="003C69"/>
                </a:solidFill>
              </a:rPr>
              <a:t>)</a:t>
            </a:r>
          </a:p>
          <a:p>
            <a:pPr lvl="1" eaLnBrk="1" hangingPunct="1">
              <a:spcBef>
                <a:spcPts val="800"/>
              </a:spcBef>
              <a:buClr>
                <a:srgbClr val="00ADD0"/>
              </a:buClr>
              <a:buFont typeface="Arial" charset="0"/>
              <a:buChar char="~"/>
            </a:pPr>
            <a:r>
              <a:rPr lang="en-US" sz="1800" dirty="0" smtClean="0">
                <a:solidFill>
                  <a:srgbClr val="003C69"/>
                </a:solidFill>
              </a:rPr>
              <a:t>  </a:t>
            </a:r>
            <a:r>
              <a:rPr lang="en-US" sz="1800" b="0" dirty="0" smtClean="0">
                <a:solidFill>
                  <a:srgbClr val="003C69"/>
                </a:solidFill>
              </a:rPr>
              <a:t>  </a:t>
            </a:r>
            <a:r>
              <a:rPr lang="cs-CZ" sz="1600" b="0" dirty="0" smtClean="0">
                <a:solidFill>
                  <a:srgbClr val="003C69"/>
                </a:solidFill>
              </a:rPr>
              <a:t>5</a:t>
            </a:r>
            <a:r>
              <a:rPr lang="en-US" sz="1600" b="0" dirty="0" smtClean="0">
                <a:solidFill>
                  <a:srgbClr val="003C69"/>
                </a:solidFill>
              </a:rPr>
              <a:t>.</a:t>
            </a:r>
            <a:r>
              <a:rPr lang="cs-CZ" sz="1600" b="0" dirty="0" smtClean="0">
                <a:solidFill>
                  <a:srgbClr val="003C69"/>
                </a:solidFill>
              </a:rPr>
              <a:t>8</a:t>
            </a:r>
            <a:r>
              <a:rPr lang="en-US" sz="1600" b="0" dirty="0" smtClean="0">
                <a:solidFill>
                  <a:srgbClr val="003C69"/>
                </a:solidFill>
              </a:rPr>
              <a:t> </a:t>
            </a:r>
            <a:r>
              <a:rPr lang="en-US" sz="1600" b="0" dirty="0" smtClean="0">
                <a:solidFill>
                  <a:srgbClr val="003C69"/>
                </a:solidFill>
              </a:rPr>
              <a:t>% in Ostrava</a:t>
            </a:r>
          </a:p>
          <a:p>
            <a:pPr lvl="1" eaLnBrk="1" hangingPunct="1">
              <a:spcBef>
                <a:spcPts val="800"/>
              </a:spcBef>
              <a:buClr>
                <a:srgbClr val="00ADD0"/>
              </a:buClr>
              <a:buFont typeface="Arial" charset="0"/>
              <a:buChar char="~"/>
            </a:pPr>
            <a:r>
              <a:rPr lang="en-US" sz="1600" b="0" dirty="0" smtClean="0">
                <a:solidFill>
                  <a:srgbClr val="003C69"/>
                </a:solidFill>
              </a:rPr>
              <a:t>    </a:t>
            </a:r>
            <a:r>
              <a:rPr lang="cs-CZ" sz="1600" b="0" dirty="0" smtClean="0">
                <a:solidFill>
                  <a:srgbClr val="003C69"/>
                </a:solidFill>
              </a:rPr>
              <a:t>4</a:t>
            </a:r>
            <a:r>
              <a:rPr lang="en-US" sz="1600" b="0" dirty="0" smtClean="0">
                <a:solidFill>
                  <a:srgbClr val="003C69"/>
                </a:solidFill>
              </a:rPr>
              <a:t>.</a:t>
            </a:r>
            <a:r>
              <a:rPr lang="cs-CZ" sz="1600" b="0" dirty="0">
                <a:solidFill>
                  <a:srgbClr val="003C69"/>
                </a:solidFill>
              </a:rPr>
              <a:t>7</a:t>
            </a:r>
            <a:r>
              <a:rPr lang="en-US" sz="1600" b="0" dirty="0" smtClean="0">
                <a:solidFill>
                  <a:srgbClr val="003C69"/>
                </a:solidFill>
              </a:rPr>
              <a:t> </a:t>
            </a:r>
            <a:r>
              <a:rPr lang="en-US" sz="1600" b="0" dirty="0" smtClean="0">
                <a:solidFill>
                  <a:srgbClr val="003C69"/>
                </a:solidFill>
              </a:rPr>
              <a:t>% in Moravian-Silesian Region</a:t>
            </a:r>
          </a:p>
          <a:p>
            <a:pPr lvl="1" eaLnBrk="1" hangingPunct="1">
              <a:spcBef>
                <a:spcPts val="800"/>
              </a:spcBef>
              <a:buClr>
                <a:srgbClr val="00ADD0"/>
              </a:buClr>
              <a:buFont typeface="Arial" charset="0"/>
              <a:buChar char="~"/>
            </a:pPr>
            <a:r>
              <a:rPr lang="en-US" sz="1600" b="0" dirty="0" smtClean="0">
                <a:solidFill>
                  <a:srgbClr val="003C69"/>
                </a:solidFill>
              </a:rPr>
              <a:t>    3.</a:t>
            </a:r>
            <a:r>
              <a:rPr lang="cs-CZ" sz="1600" b="0" dirty="0" smtClean="0">
                <a:solidFill>
                  <a:srgbClr val="003C69"/>
                </a:solidFill>
              </a:rPr>
              <a:t>1</a:t>
            </a:r>
            <a:r>
              <a:rPr lang="en-US" sz="1600" b="0" dirty="0" smtClean="0">
                <a:solidFill>
                  <a:srgbClr val="003C69"/>
                </a:solidFill>
              </a:rPr>
              <a:t> % in the Czech Republic</a:t>
            </a:r>
            <a:endParaRPr lang="en-US" sz="1600" dirty="0" smtClean="0">
              <a:solidFill>
                <a:srgbClr val="003C69"/>
              </a:solidFill>
            </a:endParaRPr>
          </a:p>
          <a:p>
            <a:pPr>
              <a:spcBef>
                <a:spcPts val="800"/>
              </a:spcBef>
              <a:buClr>
                <a:srgbClr val="00ADD0"/>
              </a:buClr>
            </a:pPr>
            <a:r>
              <a:rPr lang="en-US" sz="1800" dirty="0" smtClean="0">
                <a:solidFill>
                  <a:srgbClr val="003C69"/>
                </a:solidFill>
              </a:rPr>
              <a:t>23,711 students at 3 universities in Ostrava</a:t>
            </a:r>
          </a:p>
          <a:p>
            <a:pPr>
              <a:spcBef>
                <a:spcPts val="800"/>
              </a:spcBef>
              <a:buClr>
                <a:srgbClr val="00ADD0"/>
              </a:buClr>
            </a:pPr>
            <a:r>
              <a:rPr lang="en-US" sz="1800" dirty="0" smtClean="0">
                <a:solidFill>
                  <a:srgbClr val="003C69"/>
                </a:solidFill>
              </a:rPr>
              <a:t>13,500 students at the Technical University Ostrava</a:t>
            </a:r>
          </a:p>
          <a:p>
            <a:pPr marL="0" indent="0">
              <a:buClr>
                <a:srgbClr val="00ADD0"/>
              </a:buClr>
              <a:buNone/>
            </a:pPr>
            <a:endParaRPr lang="en-US" sz="1800" dirty="0" smtClean="0">
              <a:solidFill>
                <a:srgbClr val="003C69"/>
              </a:solidFill>
            </a:endParaRPr>
          </a:p>
        </p:txBody>
      </p:sp>
      <p:sp>
        <p:nvSpPr>
          <p:cNvPr id="21510" name="Rectangle 6"/>
          <p:cNvSpPr>
            <a:spLocks noGrp="1" noChangeArrowheads="1"/>
          </p:cNvSpPr>
          <p:nvPr>
            <p:ph type="title"/>
          </p:nvPr>
        </p:nvSpPr>
        <p:spPr>
          <a:xfrm>
            <a:off x="453331" y="116632"/>
            <a:ext cx="5846861" cy="936104"/>
          </a:xfrm>
          <a:noFill/>
          <a:ln/>
        </p:spPr>
        <p:txBody>
          <a:bodyPr lIns="0" tIns="0" rIns="0" bIns="0"/>
          <a:lstStyle/>
          <a:p>
            <a:pPr lvl="0" algn="l"/>
            <a:r>
              <a:rPr lang="en-US" altLang="cs-CZ" sz="3600" b="1" dirty="0" smtClean="0">
                <a:solidFill>
                  <a:srgbClr val="00ADD0"/>
                </a:solidFill>
              </a:rPr>
              <a:t>Work force</a:t>
            </a:r>
            <a:endParaRPr lang="en-US" altLang="cs-CZ" sz="3600" dirty="0"/>
          </a:p>
        </p:txBody>
      </p:sp>
      <p:pic>
        <p:nvPicPr>
          <p:cNvPr id="6" name="Picture 2" descr="C:\Documents and Settings\ochmanskahe\Plocha\fotky\foto Why\Fotolia_14396484_XXL - zdroj Ianderso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00539" y="1412776"/>
            <a:ext cx="2590074" cy="172819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http://iphoneroot.com/wp-content/uploads/2013/07/pegatron.jpg">
            <a:hlinkClick r:id="rId4"/>
          </p:cNvPr>
          <p:cNvPicPr>
            <a:picLocks noChangeAspect="1" noChangeArrowheads="1"/>
          </p:cNvPicPr>
          <p:nvPr/>
        </p:nvPicPr>
        <p:blipFill>
          <a:blip r:embed="rId5">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6200539" y="3696012"/>
            <a:ext cx="2590074" cy="167444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 name="Picture 3" descr="Ostrava_l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631153" y="6406594"/>
            <a:ext cx="2160000" cy="261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5"/>
          <p:cNvSpPr txBox="1">
            <a:spLocks noChangeArrowheads="1"/>
          </p:cNvSpPr>
          <p:nvPr/>
        </p:nvSpPr>
        <p:spPr bwMode="auto">
          <a:xfrm>
            <a:off x="210708" y="6383598"/>
            <a:ext cx="175756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rgbClr val="00ADD0"/>
                </a:solidFill>
                <a:latin typeface="Arial" charset="0"/>
              </a:defRPr>
            </a:lvl1pPr>
            <a:lvl2pPr marL="742950" indent="-285750"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eaLnBrk="1" hangingPunct="1">
              <a:spcBef>
                <a:spcPct val="0"/>
              </a:spcBef>
            </a:pPr>
            <a:r>
              <a:rPr lang="cs-CZ" sz="1400" dirty="0"/>
              <a:t>www.ostrava.cz</a:t>
            </a:r>
          </a:p>
        </p:txBody>
      </p:sp>
    </p:spTree>
    <p:extLst>
      <p:ext uri="{BB962C8B-B14F-4D97-AF65-F5344CB8AC3E}">
        <p14:creationId xmlns:p14="http://schemas.microsoft.com/office/powerpoint/2010/main" val="1447777422"/>
      </p:ext>
    </p:extLst>
  </p:cSld>
  <p:clrMapOvr>
    <a:masterClrMapping/>
  </p:clrMapOvr>
  <p:transition spd="slow">
    <p:pull/>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3"/>
          <p:cNvSpPr>
            <a:spLocks noChangeArrowheads="1"/>
          </p:cNvSpPr>
          <p:nvPr/>
        </p:nvSpPr>
        <p:spPr bwMode="auto">
          <a:xfrm>
            <a:off x="358775" y="274638"/>
            <a:ext cx="84264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endParaRPr lang="cs-CZ" sz="4000">
              <a:solidFill>
                <a:schemeClr val="tx2"/>
              </a:solidFill>
              <a:latin typeface="Calibri" pitchFamily="34" charset="0"/>
            </a:endParaRPr>
          </a:p>
        </p:txBody>
      </p:sp>
      <p:sp>
        <p:nvSpPr>
          <p:cNvPr id="17412" name="Text Box 4"/>
          <p:cNvSpPr txBox="1">
            <a:spLocks noChangeArrowheads="1"/>
          </p:cNvSpPr>
          <p:nvPr/>
        </p:nvSpPr>
        <p:spPr bwMode="auto">
          <a:xfrm>
            <a:off x="411163" y="19827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marL="342900" indent="-342900" eaLnBrk="0" hangingPunct="0">
              <a:defRPr b="1">
                <a:solidFill>
                  <a:srgbClr val="00ADD0"/>
                </a:solidFill>
                <a:latin typeface="Arial" charset="0"/>
              </a:defRPr>
            </a:lvl1pPr>
            <a:lvl2pPr marL="742950" indent="-285750"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eaLnBrk="1" hangingPunct="1">
              <a:spcBef>
                <a:spcPct val="20000"/>
              </a:spcBef>
            </a:pPr>
            <a:endParaRPr lang="cs-CZ" sz="2000">
              <a:solidFill>
                <a:srgbClr val="003C69"/>
              </a:solidFill>
              <a:latin typeface="Calibri" pitchFamily="34" charset="0"/>
            </a:endParaRPr>
          </a:p>
        </p:txBody>
      </p:sp>
      <p:sp>
        <p:nvSpPr>
          <p:cNvPr id="17413" name="Text Box 5"/>
          <p:cNvSpPr txBox="1">
            <a:spLocks noChangeArrowheads="1"/>
          </p:cNvSpPr>
          <p:nvPr/>
        </p:nvSpPr>
        <p:spPr bwMode="auto">
          <a:xfrm>
            <a:off x="373584" y="145030"/>
            <a:ext cx="4032696"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lvl="0" eaLnBrk="0" hangingPunct="0">
              <a:spcBef>
                <a:spcPct val="0"/>
              </a:spcBef>
              <a:defRPr sz="3600">
                <a:latin typeface="+mj-lt"/>
                <a:ea typeface="+mj-ea"/>
                <a:cs typeface="+mj-cs"/>
              </a:defRPr>
            </a:lvl1pPr>
            <a:lvl2pPr algn="ctr" eaLnBrk="0" hangingPunct="0">
              <a:spcBef>
                <a:spcPct val="0"/>
              </a:spcBef>
              <a:defRPr sz="4400">
                <a:solidFill>
                  <a:schemeClr val="tx2"/>
                </a:solidFill>
              </a:defRPr>
            </a:lvl2pPr>
            <a:lvl3pPr algn="ctr" eaLnBrk="0" hangingPunct="0">
              <a:spcBef>
                <a:spcPct val="0"/>
              </a:spcBef>
              <a:defRPr sz="4400">
                <a:solidFill>
                  <a:schemeClr val="tx2"/>
                </a:solidFill>
              </a:defRPr>
            </a:lvl3pPr>
            <a:lvl4pPr algn="ctr" eaLnBrk="0" hangingPunct="0">
              <a:spcBef>
                <a:spcPct val="0"/>
              </a:spcBef>
              <a:defRPr sz="4400">
                <a:solidFill>
                  <a:schemeClr val="tx2"/>
                </a:solidFill>
              </a:defRPr>
            </a:lvl4pPr>
            <a:lvl5pPr algn="ctr" eaLnBrk="0" hangingPunct="0">
              <a:spcBef>
                <a:spcPct val="0"/>
              </a:spcBef>
              <a:defRPr sz="4400">
                <a:solidFill>
                  <a:schemeClr val="tx2"/>
                </a:solidFill>
              </a:defRPr>
            </a:lvl5pPr>
            <a:lvl6pPr marL="457200" algn="ctr" fontAlgn="base">
              <a:spcBef>
                <a:spcPct val="0"/>
              </a:spcBef>
              <a:spcAft>
                <a:spcPct val="0"/>
              </a:spcAft>
              <a:defRPr sz="4400">
                <a:solidFill>
                  <a:schemeClr val="tx2"/>
                </a:solidFill>
              </a:defRPr>
            </a:lvl6pPr>
            <a:lvl7pPr marL="914400" algn="ctr" fontAlgn="base">
              <a:spcBef>
                <a:spcPct val="0"/>
              </a:spcBef>
              <a:spcAft>
                <a:spcPct val="0"/>
              </a:spcAft>
              <a:defRPr sz="4400">
                <a:solidFill>
                  <a:schemeClr val="tx2"/>
                </a:solidFill>
              </a:defRPr>
            </a:lvl7pPr>
            <a:lvl8pPr marL="1371600" algn="ctr" fontAlgn="base">
              <a:spcBef>
                <a:spcPct val="0"/>
              </a:spcBef>
              <a:spcAft>
                <a:spcPct val="0"/>
              </a:spcAft>
              <a:defRPr sz="4400">
                <a:solidFill>
                  <a:schemeClr val="tx2"/>
                </a:solidFill>
              </a:defRPr>
            </a:lvl8pPr>
            <a:lvl9pPr marL="1828800" algn="ctr" fontAlgn="base">
              <a:spcBef>
                <a:spcPct val="0"/>
              </a:spcBef>
              <a:spcAft>
                <a:spcPct val="0"/>
              </a:spcAft>
              <a:defRPr sz="4400">
                <a:solidFill>
                  <a:schemeClr val="tx2"/>
                </a:solidFill>
              </a:defRPr>
            </a:lvl9pPr>
          </a:lstStyle>
          <a:p>
            <a:r>
              <a:rPr lang="en-US" dirty="0"/>
              <a:t>Workforce costs</a:t>
            </a:r>
            <a:endParaRPr lang="cs-CZ" dirty="0"/>
          </a:p>
        </p:txBody>
      </p:sp>
      <p:sp>
        <p:nvSpPr>
          <p:cNvPr id="13" name="Obdélník 12"/>
          <p:cNvSpPr/>
          <p:nvPr/>
        </p:nvSpPr>
        <p:spPr>
          <a:xfrm>
            <a:off x="579133" y="5085184"/>
            <a:ext cx="7953307" cy="1061829"/>
          </a:xfrm>
          <a:prstGeom prst="rect">
            <a:avLst/>
          </a:prstGeom>
        </p:spPr>
        <p:txBody>
          <a:bodyPr wrap="square">
            <a:spAutoFit/>
          </a:bodyPr>
          <a:lstStyle/>
          <a:p>
            <a:pPr eaLnBrk="1" hangingPunct="1">
              <a:buClr>
                <a:srgbClr val="00ADD0"/>
              </a:buClr>
            </a:pPr>
            <a:r>
              <a:rPr lang="en-GB" sz="1200" dirty="0" smtClean="0">
                <a:solidFill>
                  <a:srgbClr val="003C69"/>
                </a:solidFill>
              </a:rPr>
              <a:t>Minimum wage in the Czech Republic in 2018:  </a:t>
            </a:r>
          </a:p>
          <a:p>
            <a:pPr marL="285750" indent="-285750">
              <a:buClr>
                <a:srgbClr val="00ADD0"/>
              </a:buClr>
              <a:buFont typeface="Arial" panose="020B0604020202020204" pitchFamily="34" charset="0"/>
              <a:buChar char="•"/>
            </a:pPr>
            <a:r>
              <a:rPr lang="en-GB" sz="1200" b="0" dirty="0" smtClean="0">
                <a:solidFill>
                  <a:srgbClr val="003C69"/>
                </a:solidFill>
              </a:rPr>
              <a:t>for a 40-hour week = CZK 12,200 per month =  EUR 47</a:t>
            </a:r>
            <a:r>
              <a:rPr lang="cs-CZ" sz="1200" b="0" dirty="0" smtClean="0">
                <a:solidFill>
                  <a:srgbClr val="003C69"/>
                </a:solidFill>
              </a:rPr>
              <a:t>2</a:t>
            </a:r>
            <a:r>
              <a:rPr lang="en-GB" sz="1200" b="0" dirty="0" smtClean="0">
                <a:solidFill>
                  <a:srgbClr val="003C69"/>
                </a:solidFill>
              </a:rPr>
              <a:t>.</a:t>
            </a:r>
            <a:r>
              <a:rPr lang="cs-CZ" sz="1200" b="0" dirty="0" smtClean="0">
                <a:solidFill>
                  <a:srgbClr val="003C69"/>
                </a:solidFill>
              </a:rPr>
              <a:t>14</a:t>
            </a:r>
            <a:r>
              <a:rPr lang="en-GB" sz="1200" b="0" dirty="0" smtClean="0">
                <a:solidFill>
                  <a:srgbClr val="003C69"/>
                </a:solidFill>
              </a:rPr>
              <a:t> </a:t>
            </a:r>
          </a:p>
          <a:p>
            <a:pPr marL="285750" indent="-285750">
              <a:buClr>
                <a:srgbClr val="00ADD0"/>
              </a:buClr>
              <a:buFont typeface="Arial" panose="020B0604020202020204" pitchFamily="34" charset="0"/>
              <a:buChar char="•"/>
            </a:pPr>
            <a:r>
              <a:rPr lang="en-GB" sz="1200" b="0" dirty="0" smtClean="0">
                <a:solidFill>
                  <a:srgbClr val="003C69"/>
                </a:solidFill>
              </a:rPr>
              <a:t>Basic rate per hour: CZK 73,20 = EUR 2.8</a:t>
            </a:r>
            <a:r>
              <a:rPr lang="cs-CZ" sz="1200" b="0" dirty="0" smtClean="0">
                <a:solidFill>
                  <a:srgbClr val="003C69"/>
                </a:solidFill>
              </a:rPr>
              <a:t>3</a:t>
            </a:r>
            <a:endParaRPr lang="en-GB" sz="1200" b="0" dirty="0" smtClean="0">
              <a:solidFill>
                <a:srgbClr val="003C69"/>
              </a:solidFill>
            </a:endParaRPr>
          </a:p>
          <a:p>
            <a:pPr eaLnBrk="1" hangingPunct="1">
              <a:buClr>
                <a:srgbClr val="00ADD0"/>
              </a:buClr>
            </a:pPr>
            <a:r>
              <a:rPr lang="en-GB" sz="1000" b="0" i="1" dirty="0" smtClean="0">
                <a:solidFill>
                  <a:srgbClr val="003C69"/>
                </a:solidFill>
              </a:rPr>
              <a:t>(1 EUR = 25.</a:t>
            </a:r>
            <a:r>
              <a:rPr lang="cs-CZ" sz="1000" b="0" i="1" dirty="0" smtClean="0">
                <a:solidFill>
                  <a:srgbClr val="003C69"/>
                </a:solidFill>
              </a:rPr>
              <a:t>84</a:t>
            </a:r>
            <a:r>
              <a:rPr lang="en-GB" sz="1000" b="0" i="1" dirty="0" smtClean="0">
                <a:solidFill>
                  <a:srgbClr val="003C69"/>
                </a:solidFill>
              </a:rPr>
              <a:t> CZK as average </a:t>
            </a:r>
            <a:r>
              <a:rPr lang="en-GB" sz="1000" b="0" i="1" dirty="0" err="1" smtClean="0">
                <a:solidFill>
                  <a:srgbClr val="003C69"/>
                </a:solidFill>
              </a:rPr>
              <a:t>e.r</a:t>
            </a:r>
            <a:r>
              <a:rPr lang="en-GB" sz="1000" b="0" i="1" dirty="0" smtClean="0">
                <a:solidFill>
                  <a:srgbClr val="003C69"/>
                </a:solidFill>
              </a:rPr>
              <a:t>. </a:t>
            </a:r>
            <a:r>
              <a:rPr lang="cs-CZ" sz="1000" b="0" i="1" dirty="0" smtClean="0">
                <a:solidFill>
                  <a:srgbClr val="003C69"/>
                </a:solidFill>
              </a:rPr>
              <a:t>July</a:t>
            </a:r>
            <a:r>
              <a:rPr lang="en-GB" sz="1000" b="0" i="1" dirty="0" smtClean="0">
                <a:solidFill>
                  <a:srgbClr val="003C69"/>
                </a:solidFill>
              </a:rPr>
              <a:t> 2018)</a:t>
            </a:r>
            <a:endParaRPr lang="en-GB" sz="1000" i="1" dirty="0">
              <a:solidFill>
                <a:srgbClr val="003C69"/>
              </a:solidFill>
            </a:endParaRPr>
          </a:p>
        </p:txBody>
      </p:sp>
      <p:sp>
        <p:nvSpPr>
          <p:cNvPr id="16" name="Text Box 5"/>
          <p:cNvSpPr txBox="1">
            <a:spLocks noChangeArrowheads="1"/>
          </p:cNvSpPr>
          <p:nvPr/>
        </p:nvSpPr>
        <p:spPr bwMode="auto">
          <a:xfrm>
            <a:off x="210708" y="6383598"/>
            <a:ext cx="175756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rgbClr val="00ADD0"/>
                </a:solidFill>
                <a:latin typeface="Arial" charset="0"/>
              </a:defRPr>
            </a:lvl1pPr>
            <a:lvl2pPr marL="742950" indent="-285750"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eaLnBrk="1" hangingPunct="1">
              <a:spcBef>
                <a:spcPct val="0"/>
              </a:spcBef>
            </a:pPr>
            <a:r>
              <a:rPr lang="cs-CZ" sz="1400" dirty="0"/>
              <a:t>www.ostrava.cz</a:t>
            </a:r>
          </a:p>
        </p:txBody>
      </p:sp>
      <p:pic>
        <p:nvPicPr>
          <p:cNvPr id="17" name="Picture 3" descr="Ostrava_l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31153" y="6406594"/>
            <a:ext cx="2160000" cy="261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Obdélník 13"/>
          <p:cNvSpPr/>
          <p:nvPr/>
        </p:nvSpPr>
        <p:spPr>
          <a:xfrm>
            <a:off x="565608" y="4581128"/>
            <a:ext cx="4942496" cy="215444"/>
          </a:xfrm>
          <a:prstGeom prst="rect">
            <a:avLst/>
          </a:prstGeom>
        </p:spPr>
        <p:txBody>
          <a:bodyPr wrap="square">
            <a:spAutoFit/>
          </a:bodyPr>
          <a:lstStyle/>
          <a:p>
            <a:pPr marL="342900" indent="-342900" eaLnBrk="1" hangingPunct="1">
              <a:spcBef>
                <a:spcPct val="0"/>
              </a:spcBef>
            </a:pPr>
            <a:r>
              <a:rPr lang="en-GB" sz="800" b="1" dirty="0" smtClean="0">
                <a:solidFill>
                  <a:srgbClr val="003C69"/>
                </a:solidFill>
              </a:rPr>
              <a:t>Source: </a:t>
            </a:r>
            <a:r>
              <a:rPr lang="en-GB" sz="800" b="1" dirty="0" err="1" smtClean="0">
                <a:solidFill>
                  <a:srgbClr val="003C69"/>
                </a:solidFill>
              </a:rPr>
              <a:t>Trexima</a:t>
            </a:r>
            <a:r>
              <a:rPr lang="en-GB" sz="800" b="1" dirty="0" smtClean="0">
                <a:solidFill>
                  <a:srgbClr val="003C69"/>
                </a:solidFill>
              </a:rPr>
              <a:t> Ltd., Ministry of labour and social affairs</a:t>
            </a:r>
            <a:endParaRPr lang="en-GB" sz="800" b="1" dirty="0">
              <a:solidFill>
                <a:srgbClr val="003C69"/>
              </a:solidFill>
            </a:endParaRPr>
          </a:p>
        </p:txBody>
      </p:sp>
      <p:graphicFrame>
        <p:nvGraphicFramePr>
          <p:cNvPr id="12" name="Graf 11"/>
          <p:cNvGraphicFramePr>
            <a:graphicFrameLocks/>
          </p:cNvGraphicFramePr>
          <p:nvPr>
            <p:extLst>
              <p:ext uri="{D42A27DB-BD31-4B8C-83A1-F6EECF244321}">
                <p14:modId xmlns:p14="http://schemas.microsoft.com/office/powerpoint/2010/main" val="1464520013"/>
              </p:ext>
            </p:extLst>
          </p:nvPr>
        </p:nvGraphicFramePr>
        <p:xfrm>
          <a:off x="447675" y="875801"/>
          <a:ext cx="8248650" cy="370522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113239763"/>
      </p:ext>
    </p:extLst>
  </p:cSld>
  <p:clrMapOvr>
    <a:masterClrMapping/>
  </p:clrMapOvr>
  <p:transition spd="slow">
    <p:push dir="u"/>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3"/>
          <p:cNvSpPr>
            <a:spLocks noChangeArrowheads="1"/>
          </p:cNvSpPr>
          <p:nvPr/>
        </p:nvSpPr>
        <p:spPr bwMode="auto">
          <a:xfrm>
            <a:off x="395288" y="332656"/>
            <a:ext cx="8569325"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p>
            <a:pPr>
              <a:spcBef>
                <a:spcPct val="0"/>
              </a:spcBef>
            </a:pPr>
            <a:r>
              <a:rPr lang="en-US" sz="2800" dirty="0" smtClean="0"/>
              <a:t>Ostrava </a:t>
            </a:r>
            <a:r>
              <a:rPr lang="en-US" sz="2800" dirty="0"/>
              <a:t>ranks among the </a:t>
            </a:r>
            <a:r>
              <a:rPr lang="cs-CZ" sz="2800" dirty="0" smtClean="0"/>
              <a:t>TOP</a:t>
            </a:r>
            <a:r>
              <a:rPr lang="en-US" sz="2800" dirty="0" smtClean="0"/>
              <a:t> </a:t>
            </a:r>
            <a:r>
              <a:rPr lang="en-US" sz="2800" dirty="0"/>
              <a:t>10 most attractive cities in </a:t>
            </a:r>
            <a:r>
              <a:rPr lang="en-US" sz="2800" dirty="0" smtClean="0"/>
              <a:t>Europe </a:t>
            </a:r>
            <a:r>
              <a:rPr lang="en-US" sz="2800" dirty="0"/>
              <a:t>for investment</a:t>
            </a:r>
            <a:endParaRPr lang="en-GB" sz="2800" b="0" dirty="0">
              <a:solidFill>
                <a:schemeClr val="tx2"/>
              </a:solidFill>
            </a:endParaRPr>
          </a:p>
        </p:txBody>
      </p:sp>
      <p:sp>
        <p:nvSpPr>
          <p:cNvPr id="19461" name="Rectangle 232"/>
          <p:cNvSpPr>
            <a:spLocks noChangeArrowheads="1"/>
          </p:cNvSpPr>
          <p:nvPr/>
        </p:nvSpPr>
        <p:spPr bwMode="auto">
          <a:xfrm>
            <a:off x="395287" y="1509973"/>
            <a:ext cx="504028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GB" sz="1400" dirty="0" smtClean="0">
                <a:solidFill>
                  <a:srgbClr val="003C69"/>
                </a:solidFill>
              </a:rPr>
              <a:t>Excellent result in the prestigious British </a:t>
            </a:r>
            <a:r>
              <a:rPr lang="en-GB" sz="1400" dirty="0" err="1" smtClean="0">
                <a:solidFill>
                  <a:srgbClr val="003C69"/>
                </a:solidFill>
              </a:rPr>
              <a:t>fDi</a:t>
            </a:r>
            <a:r>
              <a:rPr lang="en-GB" sz="1400" dirty="0" smtClean="0">
                <a:solidFill>
                  <a:srgbClr val="003C69"/>
                </a:solidFill>
              </a:rPr>
              <a:t> Magazine survey (part of the Financial Times Group): </a:t>
            </a:r>
            <a:endParaRPr lang="en-GB" sz="1400" dirty="0">
              <a:solidFill>
                <a:srgbClr val="003C69"/>
              </a:solidFill>
            </a:endParaRPr>
          </a:p>
        </p:txBody>
      </p:sp>
      <p:pic>
        <p:nvPicPr>
          <p:cNvPr id="7" name="Picture 3" descr="Ostrava_l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31153" y="6406594"/>
            <a:ext cx="2160000" cy="261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5"/>
          <p:cNvSpPr txBox="1">
            <a:spLocks noChangeArrowheads="1"/>
          </p:cNvSpPr>
          <p:nvPr/>
        </p:nvSpPr>
        <p:spPr bwMode="auto">
          <a:xfrm>
            <a:off x="210708" y="6383598"/>
            <a:ext cx="175756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rgbClr val="00ADD0"/>
                </a:solidFill>
                <a:latin typeface="Arial" charset="0"/>
              </a:defRPr>
            </a:lvl1pPr>
            <a:lvl2pPr marL="742950" indent="-285750"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eaLnBrk="1" hangingPunct="1">
              <a:spcBef>
                <a:spcPct val="0"/>
              </a:spcBef>
            </a:pPr>
            <a:r>
              <a:rPr lang="cs-CZ" sz="1400" dirty="0"/>
              <a:t>www.ostrava.cz</a:t>
            </a:r>
          </a:p>
        </p:txBody>
      </p:sp>
      <p:sp>
        <p:nvSpPr>
          <p:cNvPr id="4" name="Rectangle 3"/>
          <p:cNvSpPr>
            <a:spLocks noChangeArrowheads="1"/>
          </p:cNvSpPr>
          <p:nvPr/>
        </p:nvSpPr>
        <p:spPr bwMode="auto">
          <a:xfrm>
            <a:off x="433159" y="5474350"/>
            <a:ext cx="457088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lang="en-US" altLang="cs-CZ" sz="1400" dirty="0"/>
              <a:t>Ostrava is the ideal strategic location helping you to grow your </a:t>
            </a:r>
            <a:r>
              <a:rPr lang="en-US" altLang="cs-CZ" sz="1400" dirty="0" smtClean="0"/>
              <a:t>business</a:t>
            </a:r>
            <a:r>
              <a:rPr lang="cs-CZ" altLang="cs-CZ" sz="1400" dirty="0" smtClean="0"/>
              <a:t>.</a:t>
            </a:r>
            <a:endParaRPr lang="en-US" altLang="cs-CZ" sz="1400" i="1" dirty="0">
              <a:solidFill>
                <a:srgbClr val="9E792E"/>
              </a:solidFill>
            </a:endParaRPr>
          </a:p>
        </p:txBody>
      </p:sp>
      <p:sp>
        <p:nvSpPr>
          <p:cNvPr id="2" name="Obdélník 1"/>
          <p:cNvSpPr/>
          <p:nvPr/>
        </p:nvSpPr>
        <p:spPr>
          <a:xfrm>
            <a:off x="395287" y="2209724"/>
            <a:ext cx="4858921" cy="307777"/>
          </a:xfrm>
          <a:prstGeom prst="rect">
            <a:avLst/>
          </a:prstGeom>
        </p:spPr>
        <p:txBody>
          <a:bodyPr wrap="square">
            <a:spAutoFit/>
          </a:bodyPr>
          <a:lstStyle/>
          <a:p>
            <a:r>
              <a:rPr lang="en-US" sz="1400" dirty="0"/>
              <a:t>European Cities and Regions of the Future </a:t>
            </a:r>
            <a:r>
              <a:rPr lang="cs-CZ" sz="1400" dirty="0" smtClean="0"/>
              <a:t>2018/2019 </a:t>
            </a:r>
            <a:endParaRPr lang="cs-CZ" sz="1400" dirty="0"/>
          </a:p>
        </p:txBody>
      </p:sp>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838" y="2780501"/>
            <a:ext cx="4643818" cy="32170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Obrázek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33437" y="2033193"/>
            <a:ext cx="2703149" cy="3964378"/>
          </a:xfrm>
          <a:prstGeom prst="rect">
            <a:avLst/>
          </a:prstGeom>
          <a:ln>
            <a:noFill/>
          </a:ln>
          <a:effectLst>
            <a:outerShdw blurRad="292100" dist="139700" dir="2700000" algn="tl" rotWithShape="0">
              <a:srgbClr val="333333">
                <a:alpha val="65000"/>
              </a:srgbClr>
            </a:outerShdw>
          </a:effectLst>
        </p:spPr>
      </p:pic>
      <p:sp>
        <p:nvSpPr>
          <p:cNvPr id="12" name="Rectangle 232"/>
          <p:cNvSpPr>
            <a:spLocks noChangeArrowheads="1"/>
          </p:cNvSpPr>
          <p:nvPr/>
        </p:nvSpPr>
        <p:spPr bwMode="auto">
          <a:xfrm>
            <a:off x="5724128" y="1340768"/>
            <a:ext cx="281245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cs-CZ" sz="1400" dirty="0">
                <a:solidFill>
                  <a:srgbClr val="003C69"/>
                </a:solidFill>
              </a:rPr>
              <a:t>1st </a:t>
            </a:r>
            <a:r>
              <a:rPr lang="cs-CZ" sz="1400" dirty="0" smtClean="0">
                <a:solidFill>
                  <a:srgbClr val="003C69"/>
                </a:solidFill>
              </a:rPr>
              <a:t>place </a:t>
            </a:r>
            <a:r>
              <a:rPr lang="cs-CZ" sz="1400" dirty="0" smtClean="0">
                <a:solidFill>
                  <a:srgbClr val="00A0C0"/>
                </a:solidFill>
              </a:rPr>
              <a:t>„City </a:t>
            </a:r>
            <a:r>
              <a:rPr lang="cs-CZ" sz="1400" dirty="0" err="1" smtClean="0">
                <a:solidFill>
                  <a:srgbClr val="00A0C0"/>
                </a:solidFill>
              </a:rPr>
              <a:t>of</a:t>
            </a:r>
            <a:r>
              <a:rPr lang="cs-CZ" sz="1400" dirty="0" smtClean="0">
                <a:solidFill>
                  <a:srgbClr val="00A0C0"/>
                </a:solidFill>
              </a:rPr>
              <a:t> Business in </a:t>
            </a:r>
            <a:r>
              <a:rPr lang="cs-CZ" sz="1400" dirty="0" err="1" smtClean="0">
                <a:solidFill>
                  <a:srgbClr val="00A0C0"/>
                </a:solidFill>
              </a:rPr>
              <a:t>the</a:t>
            </a:r>
            <a:r>
              <a:rPr lang="cs-CZ" sz="1400" dirty="0" smtClean="0">
                <a:solidFill>
                  <a:srgbClr val="00A0C0"/>
                </a:solidFill>
              </a:rPr>
              <a:t> Czech Republic - 2017“</a:t>
            </a:r>
            <a:endParaRPr lang="cs-CZ" sz="1400" dirty="0">
              <a:solidFill>
                <a:srgbClr val="00A0C0"/>
              </a:solidFill>
            </a:endParaRPr>
          </a:p>
        </p:txBody>
      </p:sp>
    </p:spTree>
    <p:extLst>
      <p:ext uri="{BB962C8B-B14F-4D97-AF65-F5344CB8AC3E}">
        <p14:creationId xmlns:p14="http://schemas.microsoft.com/office/powerpoint/2010/main" val="464002500"/>
      </p:ext>
    </p:extLst>
  </p:cSld>
  <p:clrMapOvr>
    <a:masterClrMapping/>
  </p:clrMapOvr>
  <p:transition spd="slow">
    <p:push dir="u"/>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3"/>
          <p:cNvSpPr>
            <a:spLocks noChangeArrowheads="1"/>
          </p:cNvSpPr>
          <p:nvPr/>
        </p:nvSpPr>
        <p:spPr bwMode="auto">
          <a:xfrm>
            <a:off x="395288" y="188640"/>
            <a:ext cx="8569325" cy="11521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p>
            <a:pPr>
              <a:spcBef>
                <a:spcPct val="0"/>
              </a:spcBef>
            </a:pPr>
            <a:r>
              <a:rPr lang="en-US" sz="3400" dirty="0" smtClean="0"/>
              <a:t>Foreign direct investments in </a:t>
            </a:r>
            <a:r>
              <a:rPr lang="en-US" sz="3400" dirty="0" err="1" smtClean="0"/>
              <a:t>bil</a:t>
            </a:r>
            <a:r>
              <a:rPr lang="en-US" sz="3400" dirty="0" smtClean="0"/>
              <a:t>. EUR </a:t>
            </a:r>
            <a:r>
              <a:rPr lang="en-US" sz="3400" b="0" dirty="0" smtClean="0"/>
              <a:t>(cumulative)</a:t>
            </a:r>
            <a:endParaRPr lang="en-US" sz="3400" b="0" dirty="0">
              <a:solidFill>
                <a:schemeClr val="tx2"/>
              </a:solidFill>
            </a:endParaRPr>
          </a:p>
        </p:txBody>
      </p:sp>
      <p:sp>
        <p:nvSpPr>
          <p:cNvPr id="19461" name="Rectangle 232"/>
          <p:cNvSpPr>
            <a:spLocks noChangeArrowheads="1"/>
          </p:cNvSpPr>
          <p:nvPr/>
        </p:nvSpPr>
        <p:spPr bwMode="auto">
          <a:xfrm>
            <a:off x="546975" y="5589240"/>
            <a:ext cx="560920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800" b="0" dirty="0" smtClean="0">
                <a:solidFill>
                  <a:srgbClr val="003C69"/>
                </a:solidFill>
              </a:rPr>
              <a:t>Dates as of 31 December, absolute values</a:t>
            </a:r>
          </a:p>
          <a:p>
            <a:r>
              <a:rPr lang="en-US" sz="800" b="0" dirty="0" smtClean="0">
                <a:solidFill>
                  <a:srgbClr val="003C69"/>
                </a:solidFill>
              </a:rPr>
              <a:t>Source: Czech National Bank 2018</a:t>
            </a:r>
            <a:endParaRPr lang="en-US" sz="800" b="0" dirty="0">
              <a:solidFill>
                <a:srgbClr val="003C69"/>
              </a:solidFill>
            </a:endParaRPr>
          </a:p>
        </p:txBody>
      </p:sp>
      <p:pic>
        <p:nvPicPr>
          <p:cNvPr id="7" name="Picture 3" descr="Ostrava_l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31153" y="6406594"/>
            <a:ext cx="2160000" cy="261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5"/>
          <p:cNvSpPr txBox="1">
            <a:spLocks noChangeArrowheads="1"/>
          </p:cNvSpPr>
          <p:nvPr/>
        </p:nvSpPr>
        <p:spPr bwMode="auto">
          <a:xfrm>
            <a:off x="210708" y="6383598"/>
            <a:ext cx="175756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rgbClr val="00ADD0"/>
                </a:solidFill>
                <a:latin typeface="Arial" charset="0"/>
              </a:defRPr>
            </a:lvl1pPr>
            <a:lvl2pPr marL="742950" indent="-285750"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eaLnBrk="1" hangingPunct="1">
              <a:spcBef>
                <a:spcPct val="0"/>
              </a:spcBef>
            </a:pPr>
            <a:r>
              <a:rPr lang="cs-CZ" sz="1400" dirty="0"/>
              <a:t>www.ostrava.cz</a:t>
            </a:r>
          </a:p>
        </p:txBody>
      </p:sp>
      <p:pic>
        <p:nvPicPr>
          <p:cNvPr id="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2372" y="1340768"/>
            <a:ext cx="8371317" cy="41759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19109927"/>
      </p:ext>
    </p:extLst>
  </p:cSld>
  <p:clrMapOvr>
    <a:masterClrMapping/>
  </p:clrMapOvr>
  <p:transition spd="slow">
    <p:push dir="u"/>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13"/>
          <p:cNvSpPr txBox="1">
            <a:spLocks noChangeArrowheads="1"/>
          </p:cNvSpPr>
          <p:nvPr/>
        </p:nvSpPr>
        <p:spPr bwMode="auto">
          <a:xfrm>
            <a:off x="363015" y="169476"/>
            <a:ext cx="871271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b="1">
                <a:solidFill>
                  <a:srgbClr val="00ADD0"/>
                </a:solidFill>
                <a:latin typeface="Arial" charset="0"/>
              </a:defRPr>
            </a:lvl1pPr>
            <a:lvl2pPr marL="742950" indent="-285750"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eaLnBrk="1" hangingPunct="1"/>
            <a:r>
              <a:rPr lang="en-GB" sz="2800" dirty="0" smtClean="0"/>
              <a:t>Industrial Zones</a:t>
            </a:r>
            <a:endParaRPr lang="en-GB" sz="2800" dirty="0"/>
          </a:p>
        </p:txBody>
      </p:sp>
      <p:pic>
        <p:nvPicPr>
          <p:cNvPr id="4" name="Obrázek 3"/>
          <p:cNvPicPr>
            <a:picLocks noChangeAspect="1"/>
          </p:cNvPicPr>
          <p:nvPr/>
        </p:nvPicPr>
        <p:blipFill rotWithShape="1">
          <a:blip r:embed="rId2">
            <a:extLst>
              <a:ext uri="{28A0092B-C50C-407E-A947-70E740481C1C}">
                <a14:useLocalDpi xmlns:a14="http://schemas.microsoft.com/office/drawing/2010/main" val="0"/>
              </a:ext>
            </a:extLst>
          </a:blip>
          <a:srcRect l="15056"/>
          <a:stretch/>
        </p:blipFill>
        <p:spPr>
          <a:xfrm>
            <a:off x="467544" y="908720"/>
            <a:ext cx="8244408" cy="545647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528386977"/>
      </p:ext>
    </p:extLst>
  </p:cSld>
  <p:clrMapOvr>
    <a:masterClrMapping/>
  </p:clrMapOvr>
  <p:transition spd="slow">
    <p:push dir="u"/>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3"/>
          <p:cNvSpPr>
            <a:spLocks noChangeArrowheads="1"/>
          </p:cNvSpPr>
          <p:nvPr/>
        </p:nvSpPr>
        <p:spPr bwMode="auto">
          <a:xfrm>
            <a:off x="358775" y="274638"/>
            <a:ext cx="842645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p>
            <a:pPr>
              <a:spcBef>
                <a:spcPct val="0"/>
              </a:spcBef>
            </a:pPr>
            <a:endParaRPr lang="cs-CZ" sz="4000" b="0" dirty="0">
              <a:solidFill>
                <a:schemeClr val="tx2"/>
              </a:solidFill>
            </a:endParaRPr>
          </a:p>
        </p:txBody>
      </p:sp>
      <p:sp>
        <p:nvSpPr>
          <p:cNvPr id="23556" name="Text Box 5"/>
          <p:cNvSpPr txBox="1">
            <a:spLocks noChangeArrowheads="1"/>
          </p:cNvSpPr>
          <p:nvPr/>
        </p:nvSpPr>
        <p:spPr bwMode="auto">
          <a:xfrm>
            <a:off x="411163" y="1982788"/>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342900" indent="-342900" eaLnBrk="0" hangingPunct="0">
              <a:defRPr b="1">
                <a:solidFill>
                  <a:srgbClr val="00ADD0"/>
                </a:solidFill>
                <a:latin typeface="Arial" charset="0"/>
              </a:defRPr>
            </a:lvl1pPr>
            <a:lvl2pPr marL="742950" indent="-285750"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eaLnBrk="1" hangingPunct="1">
              <a:spcBef>
                <a:spcPct val="20000"/>
              </a:spcBef>
            </a:pPr>
            <a:endParaRPr lang="cs-CZ" sz="2000" b="0" dirty="0">
              <a:solidFill>
                <a:srgbClr val="003C69"/>
              </a:solidFill>
            </a:endParaRPr>
          </a:p>
        </p:txBody>
      </p:sp>
      <p:sp>
        <p:nvSpPr>
          <p:cNvPr id="23557" name="Text Box 13"/>
          <p:cNvSpPr txBox="1">
            <a:spLocks noChangeArrowheads="1"/>
          </p:cNvSpPr>
          <p:nvPr/>
        </p:nvSpPr>
        <p:spPr bwMode="auto">
          <a:xfrm>
            <a:off x="395288" y="188913"/>
            <a:ext cx="5832896"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b="1">
                <a:solidFill>
                  <a:srgbClr val="00ADD0"/>
                </a:solidFill>
                <a:latin typeface="Arial" charset="0"/>
              </a:defRPr>
            </a:lvl1pPr>
            <a:lvl2pPr marL="742950" indent="-285750"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eaLnBrk="1" hangingPunct="1"/>
            <a:r>
              <a:rPr lang="en-GB" sz="3600" dirty="0" smtClean="0"/>
              <a:t>Industrial Zone Mošnov</a:t>
            </a:r>
            <a:endParaRPr lang="en-GB" sz="3600" dirty="0"/>
          </a:p>
        </p:txBody>
      </p:sp>
      <p:sp>
        <p:nvSpPr>
          <p:cNvPr id="23558" name="Text Box 17"/>
          <p:cNvSpPr txBox="1">
            <a:spLocks noChangeArrowheads="1"/>
          </p:cNvSpPr>
          <p:nvPr/>
        </p:nvSpPr>
        <p:spPr bwMode="auto">
          <a:xfrm>
            <a:off x="339166" y="1196975"/>
            <a:ext cx="5111750" cy="2100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rgbClr val="00ADD0"/>
                </a:solidFill>
                <a:latin typeface="Arial" charset="0"/>
              </a:defRPr>
            </a:lvl1pPr>
            <a:lvl2pPr marL="742950" indent="-285750"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marL="285750" indent="-285750" eaLnBrk="1" hangingPunct="1">
              <a:lnSpc>
                <a:spcPct val="150000"/>
              </a:lnSpc>
              <a:spcBef>
                <a:spcPct val="30000"/>
              </a:spcBef>
              <a:buClr>
                <a:srgbClr val="00ADD0"/>
              </a:buClr>
              <a:buFont typeface="Arial" panose="020B0604020202020204" pitchFamily="34" charset="0"/>
              <a:buChar char="•"/>
            </a:pPr>
            <a:r>
              <a:rPr lang="en-GB" sz="1500" dirty="0" smtClean="0">
                <a:solidFill>
                  <a:srgbClr val="003366"/>
                </a:solidFill>
              </a:rPr>
              <a:t>Strategic Industrial Zone:</a:t>
            </a:r>
            <a:r>
              <a:rPr lang="en-GB" sz="1500" dirty="0" smtClean="0"/>
              <a:t>	        </a:t>
            </a:r>
            <a:r>
              <a:rPr lang="cs-CZ" sz="1500" dirty="0" smtClean="0"/>
              <a:t>                     </a:t>
            </a:r>
            <a:r>
              <a:rPr lang="en-GB" sz="1500" dirty="0" smtClean="0">
                <a:solidFill>
                  <a:srgbClr val="003C69"/>
                </a:solidFill>
              </a:rPr>
              <a:t>200 ha</a:t>
            </a:r>
            <a:endParaRPr lang="cs-CZ" sz="1500" dirty="0" smtClean="0">
              <a:solidFill>
                <a:srgbClr val="003C69"/>
              </a:solidFill>
            </a:endParaRPr>
          </a:p>
          <a:p>
            <a:pPr eaLnBrk="1" hangingPunct="1">
              <a:lnSpc>
                <a:spcPct val="150000"/>
              </a:lnSpc>
              <a:spcBef>
                <a:spcPct val="30000"/>
              </a:spcBef>
              <a:buClr>
                <a:srgbClr val="00ADD0"/>
              </a:buClr>
            </a:pPr>
            <a:r>
              <a:rPr lang="cs-CZ" sz="1500" b="0" dirty="0" smtClean="0">
                <a:solidFill>
                  <a:srgbClr val="003C69"/>
                </a:solidFill>
              </a:rPr>
              <a:t>      </a:t>
            </a:r>
            <a:r>
              <a:rPr lang="cs-CZ" sz="1300" b="0" dirty="0" smtClean="0"/>
              <a:t>-</a:t>
            </a:r>
            <a:r>
              <a:rPr lang="cs-CZ" sz="1300" b="0" dirty="0" smtClean="0">
                <a:solidFill>
                  <a:srgbClr val="003C69"/>
                </a:solidFill>
              </a:rPr>
              <a:t> </a:t>
            </a:r>
            <a:r>
              <a:rPr lang="en-GB" sz="1300" b="0" dirty="0" smtClean="0">
                <a:solidFill>
                  <a:srgbClr val="003366"/>
                </a:solidFill>
              </a:rPr>
              <a:t>Multi-modal Logistics Centre</a:t>
            </a:r>
            <a:r>
              <a:rPr lang="cs-CZ" sz="1300" b="0" dirty="0" smtClean="0">
                <a:solidFill>
                  <a:srgbClr val="003366"/>
                </a:solidFill>
              </a:rPr>
              <a:t> (30+50 ha)</a:t>
            </a:r>
            <a:r>
              <a:rPr lang="en-GB" sz="1300" b="0" dirty="0" smtClean="0">
                <a:solidFill>
                  <a:srgbClr val="003366"/>
                </a:solidFill>
              </a:rPr>
              <a:t>:</a:t>
            </a:r>
            <a:r>
              <a:rPr lang="en-GB" sz="1300" dirty="0" smtClean="0">
                <a:solidFill>
                  <a:srgbClr val="003366"/>
                </a:solidFill>
              </a:rPr>
              <a:t>   </a:t>
            </a:r>
            <a:r>
              <a:rPr lang="cs-CZ" sz="1300" dirty="0" smtClean="0">
                <a:solidFill>
                  <a:srgbClr val="003366"/>
                </a:solidFill>
              </a:rPr>
              <a:t>                   </a:t>
            </a:r>
            <a:r>
              <a:rPr lang="en-GB" sz="1300" b="0" dirty="0" smtClean="0">
                <a:solidFill>
                  <a:srgbClr val="003C69"/>
                </a:solidFill>
              </a:rPr>
              <a:t>80 ha</a:t>
            </a:r>
            <a:r>
              <a:rPr lang="en-GB" sz="1500" b="0" dirty="0" smtClean="0">
                <a:solidFill>
                  <a:srgbClr val="003C69"/>
                </a:solidFill>
              </a:rPr>
              <a:t> </a:t>
            </a:r>
          </a:p>
          <a:p>
            <a:pPr marL="285750" indent="-285750" eaLnBrk="1" hangingPunct="1">
              <a:lnSpc>
                <a:spcPct val="150000"/>
              </a:lnSpc>
              <a:spcBef>
                <a:spcPct val="30000"/>
              </a:spcBef>
              <a:buClr>
                <a:srgbClr val="00ADD0"/>
              </a:buClr>
              <a:buFont typeface="Arial" panose="020B0604020202020204" pitchFamily="34" charset="0"/>
              <a:buChar char="•"/>
            </a:pPr>
            <a:r>
              <a:rPr lang="en-GB" sz="1500" dirty="0" smtClean="0">
                <a:solidFill>
                  <a:srgbClr val="003366"/>
                </a:solidFill>
              </a:rPr>
              <a:t>Small Development zone:	         </a:t>
            </a:r>
            <a:r>
              <a:rPr lang="cs-CZ" sz="1500" dirty="0" smtClean="0">
                <a:solidFill>
                  <a:srgbClr val="003366"/>
                </a:solidFill>
              </a:rPr>
              <a:t>                      </a:t>
            </a:r>
            <a:r>
              <a:rPr lang="en-GB" sz="1500" dirty="0" smtClean="0">
                <a:solidFill>
                  <a:srgbClr val="003C69"/>
                </a:solidFill>
              </a:rPr>
              <a:t>32 ha</a:t>
            </a:r>
          </a:p>
          <a:p>
            <a:pPr marL="285750" indent="-285750" eaLnBrk="1" hangingPunct="1">
              <a:lnSpc>
                <a:spcPct val="150000"/>
              </a:lnSpc>
              <a:spcBef>
                <a:spcPct val="30000"/>
              </a:spcBef>
              <a:buClr>
                <a:srgbClr val="00ADD0"/>
              </a:buClr>
              <a:buFont typeface="Arial" panose="020B0604020202020204" pitchFamily="34" charset="0"/>
              <a:buChar char="•"/>
            </a:pPr>
            <a:r>
              <a:rPr lang="en-GB" sz="1500" dirty="0" smtClean="0">
                <a:solidFill>
                  <a:srgbClr val="003366"/>
                </a:solidFill>
              </a:rPr>
              <a:t>Small and Medium sized Enterprises (SME</a:t>
            </a:r>
            <a:r>
              <a:rPr lang="cs-CZ" sz="1500" dirty="0" smtClean="0">
                <a:solidFill>
                  <a:srgbClr val="003366"/>
                </a:solidFill>
              </a:rPr>
              <a:t>):  </a:t>
            </a:r>
            <a:r>
              <a:rPr lang="en-GB" sz="1500" dirty="0" smtClean="0">
                <a:solidFill>
                  <a:srgbClr val="003C69"/>
                </a:solidFill>
              </a:rPr>
              <a:t>10 ha</a:t>
            </a:r>
          </a:p>
          <a:p>
            <a:pPr marL="285750" indent="-285750" eaLnBrk="1" hangingPunct="1">
              <a:lnSpc>
                <a:spcPct val="150000"/>
              </a:lnSpc>
              <a:spcBef>
                <a:spcPct val="30000"/>
              </a:spcBef>
              <a:buClr>
                <a:srgbClr val="00ADD0"/>
              </a:buClr>
              <a:buFont typeface="Arial" panose="020B0604020202020204" pitchFamily="34" charset="0"/>
              <a:buChar char="•"/>
            </a:pPr>
            <a:r>
              <a:rPr lang="en-GB" sz="1500" dirty="0" smtClean="0">
                <a:solidFill>
                  <a:srgbClr val="003366"/>
                </a:solidFill>
              </a:rPr>
              <a:t>Administrative Centre LJ</a:t>
            </a:r>
            <a:r>
              <a:rPr lang="en-GB" sz="1500" dirty="0" smtClean="0">
                <a:solidFill>
                  <a:srgbClr val="003C69"/>
                </a:solidFill>
              </a:rPr>
              <a:t>:	         </a:t>
            </a:r>
            <a:r>
              <a:rPr lang="cs-CZ" sz="1500" dirty="0" smtClean="0">
                <a:solidFill>
                  <a:srgbClr val="003C69"/>
                </a:solidFill>
              </a:rPr>
              <a:t>                      </a:t>
            </a:r>
            <a:r>
              <a:rPr lang="en-GB" sz="1500" dirty="0" smtClean="0">
                <a:solidFill>
                  <a:srgbClr val="003C69"/>
                </a:solidFill>
              </a:rPr>
              <a:t>20 ha</a:t>
            </a:r>
            <a:endParaRPr lang="en-GB" sz="1400" dirty="0">
              <a:solidFill>
                <a:srgbClr val="003C69"/>
              </a:solidFill>
            </a:endParaRPr>
          </a:p>
        </p:txBody>
      </p:sp>
      <p:sp>
        <p:nvSpPr>
          <p:cNvPr id="23561" name="Rectangle 2"/>
          <p:cNvSpPr>
            <a:spLocks noChangeArrowheads="1"/>
          </p:cNvSpPr>
          <p:nvPr/>
        </p:nvSpPr>
        <p:spPr bwMode="auto">
          <a:xfrm>
            <a:off x="339166" y="3717032"/>
            <a:ext cx="8424863" cy="2232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40000"/>
              </a:spcBef>
              <a:buClr>
                <a:srgbClr val="00ADD0"/>
              </a:buClr>
            </a:pPr>
            <a:r>
              <a:rPr lang="en-GB" sz="1600" dirty="0" smtClean="0"/>
              <a:t>Facts:</a:t>
            </a:r>
          </a:p>
          <a:p>
            <a:pPr marL="342900" indent="-342900">
              <a:spcBef>
                <a:spcPct val="40000"/>
              </a:spcBef>
              <a:buClr>
                <a:srgbClr val="00ADD0"/>
              </a:buClr>
              <a:buFontTx/>
              <a:buChar char="•"/>
            </a:pPr>
            <a:r>
              <a:rPr lang="en-US" sz="1400" b="0" dirty="0" smtClean="0">
                <a:solidFill>
                  <a:srgbClr val="003C69"/>
                </a:solidFill>
              </a:rPr>
              <a:t>2004</a:t>
            </a:r>
            <a:r>
              <a:rPr lang="cs-CZ" sz="1400" b="0" dirty="0" smtClean="0">
                <a:solidFill>
                  <a:srgbClr val="003C69"/>
                </a:solidFill>
              </a:rPr>
              <a:t>:</a:t>
            </a:r>
            <a:r>
              <a:rPr lang="en-US" sz="1400" b="0" dirty="0" smtClean="0">
                <a:solidFill>
                  <a:srgbClr val="003C69"/>
                </a:solidFill>
              </a:rPr>
              <a:t> </a:t>
            </a:r>
            <a:r>
              <a:rPr lang="en-US" sz="1400" b="0" dirty="0">
                <a:solidFill>
                  <a:srgbClr val="003C69"/>
                </a:solidFill>
              </a:rPr>
              <a:t>The original </a:t>
            </a:r>
            <a:r>
              <a:rPr lang="cs-CZ" sz="1400" b="0" dirty="0">
                <a:solidFill>
                  <a:srgbClr val="003C69"/>
                </a:solidFill>
              </a:rPr>
              <a:t>30 ha </a:t>
            </a:r>
            <a:r>
              <a:rPr lang="en-US" sz="1400" b="0" dirty="0">
                <a:solidFill>
                  <a:srgbClr val="003C69"/>
                </a:solidFill>
              </a:rPr>
              <a:t>zone is expanded to</a:t>
            </a:r>
            <a:r>
              <a:rPr lang="cs-CZ" sz="1400" b="0" dirty="0">
                <a:solidFill>
                  <a:srgbClr val="003C69"/>
                </a:solidFill>
              </a:rPr>
              <a:t> 130 ha</a:t>
            </a:r>
          </a:p>
          <a:p>
            <a:pPr marL="342900" indent="-342900">
              <a:spcBef>
                <a:spcPct val="40000"/>
              </a:spcBef>
              <a:buClr>
                <a:srgbClr val="00ADD0"/>
              </a:buClr>
              <a:buFontTx/>
              <a:buChar char="•"/>
            </a:pPr>
            <a:r>
              <a:rPr lang="en-US" sz="1400" b="0" dirty="0">
                <a:solidFill>
                  <a:srgbClr val="003C69"/>
                </a:solidFill>
              </a:rPr>
              <a:t>November 2005: Government resolution no</a:t>
            </a:r>
            <a:r>
              <a:rPr lang="cs-CZ" sz="1400" b="0" dirty="0">
                <a:solidFill>
                  <a:srgbClr val="003C69"/>
                </a:solidFill>
              </a:rPr>
              <a:t>. 1471 </a:t>
            </a:r>
            <a:r>
              <a:rPr lang="en-US" sz="1400" b="0" dirty="0">
                <a:solidFill>
                  <a:srgbClr val="003C69"/>
                </a:solidFill>
              </a:rPr>
              <a:t>– the zone gains </a:t>
            </a:r>
            <a:r>
              <a:rPr lang="en-US" sz="1400" dirty="0">
                <a:solidFill>
                  <a:srgbClr val="003C69"/>
                </a:solidFill>
              </a:rPr>
              <a:t>‘strategic’ status </a:t>
            </a:r>
            <a:r>
              <a:rPr lang="en-US" sz="1400" b="0" dirty="0">
                <a:solidFill>
                  <a:srgbClr val="003C69"/>
                </a:solidFill>
              </a:rPr>
              <a:t>and is further expanded to</a:t>
            </a:r>
            <a:r>
              <a:rPr lang="cs-CZ" sz="1400" b="0" dirty="0">
                <a:solidFill>
                  <a:srgbClr val="003C69"/>
                </a:solidFill>
              </a:rPr>
              <a:t> 200 </a:t>
            </a:r>
            <a:r>
              <a:rPr lang="cs-CZ" sz="1400" b="0" dirty="0" smtClean="0">
                <a:solidFill>
                  <a:srgbClr val="003C69"/>
                </a:solidFill>
              </a:rPr>
              <a:t>ha</a:t>
            </a:r>
            <a:endParaRPr lang="cs-CZ" sz="1400" b="0" dirty="0">
              <a:solidFill>
                <a:srgbClr val="003C69"/>
              </a:solidFill>
            </a:endParaRPr>
          </a:p>
          <a:p>
            <a:pPr marL="342900" indent="-342900">
              <a:spcBef>
                <a:spcPct val="40000"/>
              </a:spcBef>
              <a:buClr>
                <a:srgbClr val="00ADD0"/>
              </a:buClr>
              <a:buFontTx/>
              <a:buChar char="•"/>
            </a:pPr>
            <a:r>
              <a:rPr lang="en-US" sz="1400" b="0" dirty="0">
                <a:solidFill>
                  <a:srgbClr val="003C69"/>
                </a:solidFill>
              </a:rPr>
              <a:t>Companies </a:t>
            </a:r>
            <a:r>
              <a:rPr lang="en-GB" sz="1400" b="0" dirty="0" smtClean="0">
                <a:solidFill>
                  <a:srgbClr val="003C69"/>
                </a:solidFill>
              </a:rPr>
              <a:t>have invested </a:t>
            </a:r>
            <a:r>
              <a:rPr lang="en-GB" sz="1400" dirty="0" smtClean="0">
                <a:solidFill>
                  <a:srgbClr val="003C69"/>
                </a:solidFill>
              </a:rPr>
              <a:t>CZK 12.882 billion </a:t>
            </a:r>
            <a:r>
              <a:rPr lang="en-GB" sz="1400" b="0" dirty="0" smtClean="0">
                <a:solidFill>
                  <a:srgbClr val="003C69"/>
                </a:solidFill>
              </a:rPr>
              <a:t>(as of 30 June 2018)</a:t>
            </a:r>
          </a:p>
          <a:p>
            <a:pPr marL="342900" indent="-342900">
              <a:spcBef>
                <a:spcPct val="40000"/>
              </a:spcBef>
              <a:buClr>
                <a:srgbClr val="00ADD0"/>
              </a:buClr>
              <a:buFontTx/>
              <a:buChar char="•"/>
            </a:pPr>
            <a:r>
              <a:rPr lang="en-GB" sz="1400" dirty="0" smtClean="0">
                <a:solidFill>
                  <a:srgbClr val="003C69"/>
                </a:solidFill>
              </a:rPr>
              <a:t>3</a:t>
            </a:r>
            <a:r>
              <a:rPr lang="cs-CZ" sz="1400" dirty="0" smtClean="0">
                <a:solidFill>
                  <a:srgbClr val="003C69"/>
                </a:solidFill>
              </a:rPr>
              <a:t> </a:t>
            </a:r>
            <a:r>
              <a:rPr lang="en-GB" sz="1400" dirty="0" smtClean="0">
                <a:solidFill>
                  <a:srgbClr val="003C69"/>
                </a:solidFill>
              </a:rPr>
              <a:t>963 jobs </a:t>
            </a:r>
            <a:r>
              <a:rPr lang="en-GB" sz="1400" b="0" dirty="0" smtClean="0">
                <a:solidFill>
                  <a:srgbClr val="003C69"/>
                </a:solidFill>
              </a:rPr>
              <a:t>created (as of 30 June 2018)</a:t>
            </a:r>
            <a:endParaRPr lang="cs-CZ" sz="1400" b="0" dirty="0" smtClean="0">
              <a:solidFill>
                <a:srgbClr val="003C69"/>
              </a:solidFill>
            </a:endParaRPr>
          </a:p>
          <a:p>
            <a:pPr marL="342900" indent="-342900">
              <a:spcBef>
                <a:spcPct val="40000"/>
              </a:spcBef>
              <a:buClr>
                <a:srgbClr val="00ADD0"/>
              </a:buClr>
              <a:buFontTx/>
              <a:buChar char="•"/>
            </a:pPr>
            <a:r>
              <a:rPr lang="en-US" sz="1400" b="0" dirty="0">
                <a:solidFill>
                  <a:srgbClr val="003C69"/>
                </a:solidFill>
              </a:rPr>
              <a:t>Area for sale to investors is currently </a:t>
            </a:r>
            <a:r>
              <a:rPr lang="en-US" sz="1400" b="0" dirty="0" smtClean="0">
                <a:solidFill>
                  <a:srgbClr val="003C69"/>
                </a:solidFill>
              </a:rPr>
              <a:t>5</a:t>
            </a:r>
            <a:r>
              <a:rPr lang="cs-CZ" sz="1400" b="0" dirty="0" smtClean="0">
                <a:solidFill>
                  <a:srgbClr val="003C69"/>
                </a:solidFill>
              </a:rPr>
              <a:t>9</a:t>
            </a:r>
            <a:r>
              <a:rPr lang="en-US" sz="1400" b="0" dirty="0" smtClean="0">
                <a:solidFill>
                  <a:srgbClr val="003C69"/>
                </a:solidFill>
              </a:rPr>
              <a:t> </a:t>
            </a:r>
            <a:r>
              <a:rPr lang="en-US" sz="1400" b="0" dirty="0">
                <a:solidFill>
                  <a:srgbClr val="003C69"/>
                </a:solidFill>
              </a:rPr>
              <a:t>ha + 32 ha in Small Development </a:t>
            </a:r>
            <a:r>
              <a:rPr lang="en-US" sz="1400" b="0" dirty="0" smtClean="0">
                <a:solidFill>
                  <a:srgbClr val="003C69"/>
                </a:solidFill>
              </a:rPr>
              <a:t>zone</a:t>
            </a:r>
            <a:endParaRPr lang="en-GB" sz="1400" b="0" dirty="0">
              <a:solidFill>
                <a:srgbClr val="003C69"/>
              </a:solidFill>
            </a:endParaRPr>
          </a:p>
        </p:txBody>
      </p:sp>
      <p:sp>
        <p:nvSpPr>
          <p:cNvPr id="11" name="Text Box 5"/>
          <p:cNvSpPr txBox="1">
            <a:spLocks noChangeArrowheads="1"/>
          </p:cNvSpPr>
          <p:nvPr/>
        </p:nvSpPr>
        <p:spPr bwMode="auto">
          <a:xfrm>
            <a:off x="210708" y="6383598"/>
            <a:ext cx="175756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rgbClr val="00ADD0"/>
                </a:solidFill>
                <a:latin typeface="Arial" charset="0"/>
              </a:defRPr>
            </a:lvl1pPr>
            <a:lvl2pPr marL="742950" indent="-285750"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eaLnBrk="1" hangingPunct="1">
              <a:spcBef>
                <a:spcPct val="0"/>
              </a:spcBef>
            </a:pPr>
            <a:r>
              <a:rPr lang="cs-CZ" sz="1400" dirty="0"/>
              <a:t>www.ostrava.cz</a:t>
            </a:r>
          </a:p>
        </p:txBody>
      </p:sp>
      <p:pic>
        <p:nvPicPr>
          <p:cNvPr id="14" name="Picture 3" descr="Ostrava_l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32240" y="6429592"/>
            <a:ext cx="2160000" cy="261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59526" y="1253030"/>
            <a:ext cx="3004504" cy="2001751"/>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slow">
    <p:push dir="u"/>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C:\oer34 - dokumenty\REAL ESTATE REPORT\Projekty + vizualizace RER\Průmyslové zóny + logistika\Mošnov\ova_mosnov(100dpi) EN.jpg"/>
          <p:cNvPicPr>
            <a:picLocks noChangeAspect="1" noChangeArrowheads="1"/>
          </p:cNvPicPr>
          <p:nvPr/>
        </p:nvPicPr>
        <p:blipFill rotWithShape="1">
          <a:blip r:embed="rId2">
            <a:extLst>
              <a:ext uri="{28A0092B-C50C-407E-A947-70E740481C1C}">
                <a14:useLocalDpi xmlns:a14="http://schemas.microsoft.com/office/drawing/2010/main" val="0"/>
              </a:ext>
            </a:extLst>
          </a:blip>
          <a:srcRect l="1239" t="7944" r="843" b="1778"/>
          <a:stretch/>
        </p:blipFill>
        <p:spPr bwMode="auto">
          <a:xfrm>
            <a:off x="6455" y="-59048"/>
            <a:ext cx="9144000" cy="69170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1766171"/>
      </p:ext>
    </p:extLst>
  </p:cSld>
  <p:clrMapOvr>
    <a:masterClrMapping/>
  </p:clrMapOvr>
  <p:transition spd="slow">
    <p:push dir="u"/>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16" name="Text Box 49"/>
          <p:cNvSpPr txBox="1">
            <a:spLocks noChangeArrowheads="1"/>
          </p:cNvSpPr>
          <p:nvPr/>
        </p:nvSpPr>
        <p:spPr bwMode="auto">
          <a:xfrm>
            <a:off x="251520" y="332656"/>
            <a:ext cx="8569325"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eaLnBrk="0" hangingPunct="0">
              <a:defRPr b="1">
                <a:solidFill>
                  <a:srgbClr val="00ADD0"/>
                </a:solidFill>
                <a:latin typeface="Arial" charset="0"/>
              </a:defRPr>
            </a:lvl1pPr>
            <a:lvl2pPr marL="742950" indent="-285750"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eaLnBrk="1" hangingPunct="1"/>
            <a:r>
              <a:rPr lang="en-US" sz="3000" dirty="0"/>
              <a:t>Investors in the </a:t>
            </a:r>
            <a:r>
              <a:rPr lang="en-US" sz="3000" dirty="0" smtClean="0"/>
              <a:t>Zone</a:t>
            </a:r>
            <a:r>
              <a:rPr lang="cs-CZ" sz="3000" dirty="0" smtClean="0"/>
              <a:t> Mošnov </a:t>
            </a:r>
            <a:r>
              <a:rPr lang="cs-CZ" sz="3000" dirty="0"/>
              <a:t>– </a:t>
            </a:r>
            <a:r>
              <a:rPr lang="en-US" sz="3000" dirty="0"/>
              <a:t>overview</a:t>
            </a:r>
            <a:endParaRPr lang="cs-CZ" sz="3000" dirty="0"/>
          </a:p>
        </p:txBody>
      </p:sp>
      <p:sp>
        <p:nvSpPr>
          <p:cNvPr id="8" name="Text Box 5"/>
          <p:cNvSpPr txBox="1">
            <a:spLocks noChangeArrowheads="1"/>
          </p:cNvSpPr>
          <p:nvPr/>
        </p:nvSpPr>
        <p:spPr bwMode="auto">
          <a:xfrm>
            <a:off x="210708" y="6383598"/>
            <a:ext cx="175756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rgbClr val="00ADD0"/>
                </a:solidFill>
                <a:latin typeface="Arial" charset="0"/>
              </a:defRPr>
            </a:lvl1pPr>
            <a:lvl2pPr marL="742950" indent="-285750"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eaLnBrk="1" hangingPunct="1">
              <a:spcBef>
                <a:spcPct val="0"/>
              </a:spcBef>
            </a:pPr>
            <a:r>
              <a:rPr lang="cs-CZ" sz="1400" dirty="0"/>
              <a:t>www.ostrava.cz</a:t>
            </a:r>
          </a:p>
        </p:txBody>
      </p:sp>
      <p:pic>
        <p:nvPicPr>
          <p:cNvPr id="9" name="Picture 3" descr="Ostrava_l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31153" y="6406594"/>
            <a:ext cx="2160000" cy="261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 name="Group 55"/>
          <p:cNvGraphicFramePr>
            <a:graphicFrameLocks noGrp="1"/>
          </p:cNvGraphicFramePr>
          <p:nvPr>
            <p:extLst>
              <p:ext uri="{D42A27DB-BD31-4B8C-83A1-F6EECF244321}">
                <p14:modId xmlns:p14="http://schemas.microsoft.com/office/powerpoint/2010/main" val="2417345499"/>
              </p:ext>
            </p:extLst>
          </p:nvPr>
        </p:nvGraphicFramePr>
        <p:xfrm>
          <a:off x="301947" y="1124745"/>
          <a:ext cx="8613130" cy="5077216"/>
        </p:xfrm>
        <a:graphic>
          <a:graphicData uri="http://schemas.openxmlformats.org/drawingml/2006/table">
            <a:tbl>
              <a:tblPr/>
              <a:tblGrid>
                <a:gridCol w="2973909"/>
                <a:gridCol w="1944216"/>
                <a:gridCol w="1728192"/>
                <a:gridCol w="1966813"/>
              </a:tblGrid>
              <a:tr h="104817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cs-CZ" sz="2000" b="0" i="0" u="none" strike="noStrike" cap="none" normalizeH="0" baseline="0" dirty="0" smtClean="0">
                        <a:ln>
                          <a:noFill/>
                        </a:ln>
                        <a:solidFill>
                          <a:srgbClr val="003C69"/>
                        </a:solidFill>
                        <a:effectLst/>
                        <a:latin typeface="Arial CE" pitchFamily="34" charset="0"/>
                      </a:endParaRPr>
                    </a:p>
                  </a:txBody>
                  <a:tcPr marT="45718" marB="45718" horzOverflow="overflow">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400" b="1" i="0" u="none" strike="noStrike" cap="none" normalizeH="0" baseline="0" noProof="0" dirty="0" smtClean="0">
                          <a:ln>
                            <a:noFill/>
                          </a:ln>
                          <a:solidFill>
                            <a:srgbClr val="00ADD0"/>
                          </a:solidFill>
                          <a:effectLst/>
                          <a:latin typeface="Arial" charset="0"/>
                        </a:rPr>
                        <a:t>Investment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400" b="1" i="0" u="none" strike="noStrike" cap="none" normalizeH="0" baseline="0" noProof="0" dirty="0" smtClean="0">
                          <a:ln>
                            <a:noFill/>
                          </a:ln>
                          <a:solidFill>
                            <a:srgbClr val="00ADD0"/>
                          </a:solidFill>
                          <a:effectLst/>
                          <a:latin typeface="Arial" charset="0"/>
                        </a:rPr>
                        <a:t>by companies </a:t>
                      </a:r>
                      <a:r>
                        <a:rPr kumimoji="0" lang="cs-CZ" sz="1400" b="1" i="0" u="none" strike="noStrike" cap="none" normalizeH="0" baseline="0" noProof="0" dirty="0" smtClean="0">
                          <a:ln>
                            <a:noFill/>
                          </a:ln>
                          <a:solidFill>
                            <a:srgbClr val="00ADD0"/>
                          </a:solidFill>
                          <a:effectLst/>
                          <a:latin typeface="Arial" charset="0"/>
                        </a:rPr>
                        <a:t>as </a:t>
                      </a:r>
                      <a:r>
                        <a:rPr kumimoji="0" lang="en-GB" sz="1400" b="1" i="0" u="none" strike="noStrike" cap="none" normalizeH="0" baseline="0" noProof="0" dirty="0" smtClean="0">
                          <a:ln>
                            <a:noFill/>
                          </a:ln>
                          <a:solidFill>
                            <a:srgbClr val="00ADD0"/>
                          </a:solidFill>
                          <a:effectLst/>
                          <a:latin typeface="Arial" charset="0"/>
                        </a:rPr>
                        <a:t>of</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cs-CZ" sz="1400" b="1" i="0" u="none" strike="noStrike" cap="none" normalizeH="0" baseline="0" noProof="0" dirty="0" smtClean="0">
                          <a:ln>
                            <a:noFill/>
                          </a:ln>
                          <a:solidFill>
                            <a:srgbClr val="00ADD0"/>
                          </a:solidFill>
                          <a:effectLst/>
                          <a:latin typeface="Arial" charset="0"/>
                        </a:rPr>
                        <a:t> 30 June 2018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400" b="1" i="0" u="none" strike="noStrike" cap="none" normalizeH="0" baseline="0" noProof="0" dirty="0" smtClean="0">
                          <a:ln>
                            <a:noFill/>
                          </a:ln>
                          <a:solidFill>
                            <a:srgbClr val="00ADD0"/>
                          </a:solidFill>
                          <a:effectLst/>
                          <a:latin typeface="Arial" charset="0"/>
                        </a:rPr>
                        <a:t>(</a:t>
                      </a:r>
                      <a:r>
                        <a:rPr kumimoji="0" lang="cs-CZ" sz="1400" b="1" i="0" u="none" strike="noStrike" cap="none" normalizeH="0" baseline="0" noProof="0" dirty="0" smtClean="0">
                          <a:ln>
                            <a:noFill/>
                          </a:ln>
                          <a:solidFill>
                            <a:srgbClr val="00ADD0"/>
                          </a:solidFill>
                          <a:effectLst/>
                          <a:latin typeface="Arial" charset="0"/>
                        </a:rPr>
                        <a:t>in </a:t>
                      </a:r>
                      <a:r>
                        <a:rPr kumimoji="0" lang="en-GB" sz="1400" b="1" i="0" u="none" strike="noStrike" cap="none" normalizeH="0" baseline="0" noProof="0" dirty="0" smtClean="0">
                          <a:ln>
                            <a:noFill/>
                          </a:ln>
                          <a:solidFill>
                            <a:srgbClr val="00ADD0"/>
                          </a:solidFill>
                          <a:effectLst/>
                          <a:latin typeface="Arial" charset="0"/>
                        </a:rPr>
                        <a:t>mil</a:t>
                      </a:r>
                      <a:r>
                        <a:rPr kumimoji="0" lang="cs-CZ" sz="1400" b="1" i="0" u="none" strike="noStrike" cap="none" normalizeH="0" baseline="0" noProof="0" dirty="0" smtClean="0">
                          <a:ln>
                            <a:noFill/>
                          </a:ln>
                          <a:solidFill>
                            <a:srgbClr val="00ADD0"/>
                          </a:solidFill>
                          <a:effectLst/>
                          <a:latin typeface="Arial" charset="0"/>
                        </a:rPr>
                        <a:t>.</a:t>
                      </a:r>
                      <a:r>
                        <a:rPr kumimoji="0" lang="en-GB" sz="1400" b="1" i="0" u="none" strike="noStrike" cap="none" normalizeH="0" baseline="0" noProof="0" dirty="0" smtClean="0">
                          <a:ln>
                            <a:noFill/>
                          </a:ln>
                          <a:solidFill>
                            <a:srgbClr val="00ADD0"/>
                          </a:solidFill>
                          <a:effectLst/>
                          <a:latin typeface="Arial" charset="0"/>
                        </a:rPr>
                        <a:t> of CZK)</a:t>
                      </a: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400" b="1" i="0" u="none" strike="noStrike" cap="none" normalizeH="0" baseline="0" noProof="0" dirty="0" smtClean="0">
                          <a:ln>
                            <a:noFill/>
                          </a:ln>
                          <a:solidFill>
                            <a:srgbClr val="00ADD0"/>
                          </a:solidFill>
                          <a:effectLst/>
                          <a:latin typeface="Arial" charset="0"/>
                        </a:rPr>
                        <a:t>Number of jobs – </a:t>
                      </a:r>
                      <a:r>
                        <a:rPr kumimoji="0" lang="cs-CZ" sz="1400" b="1" i="0" u="none" strike="noStrike" cap="none" normalizeH="0" baseline="0" noProof="0" dirty="0" smtClean="0">
                          <a:ln>
                            <a:noFill/>
                          </a:ln>
                          <a:solidFill>
                            <a:srgbClr val="00ADD0"/>
                          </a:solidFill>
                          <a:effectLst/>
                          <a:latin typeface="Arial" charset="0"/>
                        </a:rPr>
                        <a:t>June</a:t>
                      </a:r>
                      <a:r>
                        <a:rPr kumimoji="0" lang="en-GB" sz="1400" b="1" i="0" u="none" strike="noStrike" cap="none" normalizeH="0" baseline="0" noProof="0" dirty="0" smtClean="0">
                          <a:ln>
                            <a:noFill/>
                          </a:ln>
                          <a:solidFill>
                            <a:srgbClr val="00ADD0"/>
                          </a:solidFill>
                          <a:effectLst/>
                          <a:latin typeface="Arial" charset="0"/>
                        </a:rPr>
                        <a:t> 2017</a:t>
                      </a: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400" b="1" i="0" u="none" strike="noStrike" cap="none" normalizeH="0" baseline="0" noProof="0" dirty="0" smtClean="0">
                          <a:ln>
                            <a:noFill/>
                          </a:ln>
                          <a:solidFill>
                            <a:srgbClr val="00ADD0"/>
                          </a:solidFill>
                          <a:effectLst/>
                          <a:latin typeface="Arial" charset="0"/>
                        </a:rPr>
                        <a:t>Number of jobs – </a:t>
                      </a:r>
                      <a:r>
                        <a:rPr kumimoji="0" lang="cs-CZ" sz="1400" b="1" i="0" u="none" strike="noStrike" cap="none" normalizeH="0" baseline="0" noProof="0" dirty="0" smtClean="0">
                          <a:ln>
                            <a:noFill/>
                          </a:ln>
                          <a:solidFill>
                            <a:srgbClr val="00ADD0"/>
                          </a:solidFill>
                          <a:effectLst/>
                          <a:latin typeface="Arial" charset="0"/>
                        </a:rPr>
                        <a:t>June</a:t>
                      </a:r>
                      <a:r>
                        <a:rPr kumimoji="0" lang="en-GB" sz="1400" b="1" i="0" u="none" strike="noStrike" cap="none" normalizeH="0" baseline="0" noProof="0" dirty="0" smtClean="0">
                          <a:ln>
                            <a:noFill/>
                          </a:ln>
                          <a:solidFill>
                            <a:srgbClr val="00ADD0"/>
                          </a:solidFill>
                          <a:effectLst/>
                          <a:latin typeface="Arial" charset="0"/>
                        </a:rPr>
                        <a:t> 2018</a:t>
                      </a:r>
                    </a:p>
                  </a:txBody>
                  <a:tcPr marT="45721" marB="45721" horzOverflow="overflow">
                    <a:lnL w="12700"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r>
              <a:tr h="46229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cs-CZ" sz="1400" b="1" i="0" u="none" strike="noStrike" cap="none" normalizeH="0" baseline="0" dirty="0" smtClean="0">
                          <a:ln>
                            <a:noFill/>
                          </a:ln>
                          <a:solidFill>
                            <a:srgbClr val="00ADD0"/>
                          </a:solidFill>
                          <a:effectLst/>
                          <a:latin typeface="Arial" charset="0"/>
                        </a:rPr>
                        <a:t>MAHLE Behr Ostrava s.r.o.</a:t>
                      </a:r>
                    </a:p>
                  </a:txBody>
                  <a:tcPr marT="45718" marB="45718"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cs-CZ" sz="1400" b="1" i="0" u="none" strike="noStrike" kern="1200" cap="none" normalizeH="0" baseline="0" dirty="0" smtClean="0">
                          <a:ln>
                            <a:noFill/>
                          </a:ln>
                          <a:solidFill>
                            <a:srgbClr val="003C69"/>
                          </a:solidFill>
                          <a:effectLst/>
                          <a:latin typeface="Arial" charset="0"/>
                          <a:ea typeface="+mn-ea"/>
                          <a:cs typeface="+mn-cs"/>
                        </a:rPr>
                        <a:t>3 228</a:t>
                      </a: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cs-CZ" sz="1400" b="1" i="0" u="none" strike="noStrike" kern="1200" cap="none" normalizeH="0" baseline="0" dirty="0" smtClean="0">
                          <a:ln>
                            <a:noFill/>
                          </a:ln>
                          <a:solidFill>
                            <a:srgbClr val="003C69"/>
                          </a:solidFill>
                          <a:effectLst/>
                          <a:latin typeface="Arial" charset="0"/>
                          <a:ea typeface="+mn-ea"/>
                          <a:cs typeface="+mn-cs"/>
                        </a:rPr>
                        <a:t>1 387</a:t>
                      </a:r>
                      <a:endParaRPr kumimoji="0" lang="cs-CZ" sz="1400" b="1" i="0" u="none" strike="noStrike" kern="1200" cap="none" normalizeH="0" baseline="0" dirty="0">
                        <a:ln>
                          <a:noFill/>
                        </a:ln>
                        <a:solidFill>
                          <a:srgbClr val="003C69"/>
                        </a:solidFill>
                        <a:effectLst/>
                        <a:latin typeface="Arial" charset="0"/>
                        <a:ea typeface="+mn-ea"/>
                        <a:cs typeface="+mn-cs"/>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cs-CZ" sz="1400" b="1" i="0" u="none" strike="noStrike" kern="1200" cap="none" normalizeH="0" baseline="0" dirty="0">
                          <a:ln>
                            <a:noFill/>
                          </a:ln>
                          <a:solidFill>
                            <a:srgbClr val="003C69"/>
                          </a:solidFill>
                          <a:effectLst/>
                          <a:latin typeface="Arial" charset="0"/>
                          <a:ea typeface="+mn-ea"/>
                          <a:cs typeface="+mn-cs"/>
                        </a:rPr>
                        <a:t>  </a:t>
                      </a:r>
                      <a:r>
                        <a:rPr kumimoji="0" lang="cs-CZ" sz="1400" b="1" i="0" u="none" strike="noStrike" kern="1200" cap="none" normalizeH="0" baseline="0" dirty="0" smtClean="0">
                          <a:ln>
                            <a:noFill/>
                          </a:ln>
                          <a:solidFill>
                            <a:srgbClr val="003C69"/>
                          </a:solidFill>
                          <a:effectLst/>
                          <a:latin typeface="Arial" charset="0"/>
                          <a:ea typeface="+mn-ea"/>
                          <a:cs typeface="+mn-cs"/>
                        </a:rPr>
                        <a:t>1 475</a:t>
                      </a:r>
                      <a:endParaRPr kumimoji="0" lang="cs-CZ" sz="1400" b="1" i="0" u="none" strike="noStrike" kern="1200" cap="none" normalizeH="0" baseline="0" dirty="0">
                        <a:ln>
                          <a:noFill/>
                        </a:ln>
                        <a:solidFill>
                          <a:srgbClr val="003C69"/>
                        </a:solidFill>
                        <a:effectLst/>
                        <a:latin typeface="Arial" charset="0"/>
                        <a:ea typeface="+mn-ea"/>
                        <a:cs typeface="+mn-cs"/>
                      </a:endParaRPr>
                    </a:p>
                  </a:txBody>
                  <a:tcPr marL="44450" marR="44450" marT="0"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9244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cs-CZ" sz="1400" b="1" i="0" u="none" strike="noStrike" cap="none" normalizeH="0" baseline="0" dirty="0" smtClean="0">
                          <a:ln>
                            <a:noFill/>
                          </a:ln>
                          <a:solidFill>
                            <a:srgbClr val="00ADD0"/>
                          </a:solidFill>
                          <a:effectLst/>
                          <a:latin typeface="Arial" charset="0"/>
                        </a:rPr>
                        <a:t>PLAKOR CZECH s.r.o.</a:t>
                      </a:r>
                    </a:p>
                  </a:txBody>
                  <a:tcPr marT="45718" marB="45718"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cs-CZ" sz="1400" b="1" i="0" u="none" strike="noStrike" kern="1200" cap="none" normalizeH="0" baseline="0" dirty="0" smtClean="0">
                          <a:ln>
                            <a:noFill/>
                          </a:ln>
                          <a:solidFill>
                            <a:srgbClr val="003C69"/>
                          </a:solidFill>
                          <a:effectLst/>
                          <a:latin typeface="Arial" charset="0"/>
                          <a:ea typeface="+mn-ea"/>
                          <a:cs typeface="+mn-cs"/>
                        </a:rPr>
                        <a:t>3 256</a:t>
                      </a:r>
                      <a:endParaRPr kumimoji="0" lang="cs-CZ" sz="1400" b="1" i="0" u="none" strike="noStrike" kern="1200" cap="none" normalizeH="0" baseline="0" dirty="0">
                        <a:ln>
                          <a:noFill/>
                        </a:ln>
                        <a:solidFill>
                          <a:srgbClr val="003C69"/>
                        </a:solidFill>
                        <a:effectLst/>
                        <a:latin typeface="Arial" charset="0"/>
                        <a:ea typeface="+mn-ea"/>
                        <a:cs typeface="+mn-cs"/>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cs-CZ" sz="1400" b="1" i="0" u="none" strike="noStrike" kern="1200" cap="none" normalizeH="0" baseline="0" dirty="0" smtClean="0">
                          <a:ln>
                            <a:noFill/>
                          </a:ln>
                          <a:solidFill>
                            <a:srgbClr val="003C69"/>
                          </a:solidFill>
                          <a:effectLst/>
                          <a:latin typeface="Arial" charset="0"/>
                          <a:ea typeface="+mn-ea"/>
                          <a:cs typeface="+mn-cs"/>
                        </a:rPr>
                        <a:t>1 121</a:t>
                      </a:r>
                      <a:endParaRPr kumimoji="0" lang="cs-CZ" sz="1400" b="1" i="0" u="none" strike="noStrike" kern="1200" cap="none" normalizeH="0" baseline="0" dirty="0">
                        <a:ln>
                          <a:noFill/>
                        </a:ln>
                        <a:solidFill>
                          <a:srgbClr val="003C69"/>
                        </a:solidFill>
                        <a:effectLst/>
                        <a:latin typeface="Arial" charset="0"/>
                        <a:ea typeface="+mn-ea"/>
                        <a:cs typeface="+mn-cs"/>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cs-CZ" sz="1400" b="1" i="0" u="none" strike="noStrike" kern="1200" cap="none" normalizeH="0" baseline="0" dirty="0" smtClean="0">
                          <a:ln>
                            <a:noFill/>
                          </a:ln>
                          <a:solidFill>
                            <a:srgbClr val="003C69"/>
                          </a:solidFill>
                          <a:effectLst/>
                          <a:latin typeface="Arial" charset="0"/>
                          <a:ea typeface="+mn-ea"/>
                          <a:cs typeface="+mn-cs"/>
                        </a:rPr>
                        <a:t>1 112</a:t>
                      </a:r>
                      <a:endParaRPr kumimoji="0" lang="cs-CZ" sz="1400" b="1" i="0" u="none" strike="noStrike" kern="1200" cap="none" normalizeH="0" baseline="0" dirty="0">
                        <a:ln>
                          <a:noFill/>
                        </a:ln>
                        <a:solidFill>
                          <a:srgbClr val="003C69"/>
                        </a:solidFill>
                        <a:effectLst/>
                        <a:latin typeface="Arial" charset="0"/>
                        <a:ea typeface="+mn-ea"/>
                        <a:cs typeface="+mn-cs"/>
                      </a:endParaRPr>
                    </a:p>
                  </a:txBody>
                  <a:tcPr marL="44450" marR="44450" marT="0"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2754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cs-CZ" sz="1400" b="1" i="0" u="none" strike="noStrike" cap="none" normalizeH="0" baseline="0" dirty="0" smtClean="0">
                          <a:ln>
                            <a:noFill/>
                          </a:ln>
                          <a:solidFill>
                            <a:srgbClr val="00ADD0"/>
                          </a:solidFill>
                          <a:effectLst/>
                          <a:latin typeface="Arial" charset="0"/>
                        </a:rPr>
                        <a:t>CROMODORA WHEELS s.r.o.</a:t>
                      </a:r>
                    </a:p>
                  </a:txBody>
                  <a:tcPr marT="45718" marB="45718"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cs-CZ" sz="1400" b="1" i="0" u="none" strike="noStrike" kern="1200" cap="none" normalizeH="0" baseline="0" dirty="0" smtClean="0">
                          <a:ln>
                            <a:noFill/>
                          </a:ln>
                          <a:solidFill>
                            <a:srgbClr val="003C69"/>
                          </a:solidFill>
                          <a:effectLst/>
                          <a:latin typeface="Arial" charset="0"/>
                          <a:ea typeface="+mn-ea"/>
                          <a:cs typeface="+mn-cs"/>
                        </a:rPr>
                        <a:t>2 723</a:t>
                      </a:r>
                      <a:endParaRPr kumimoji="0" lang="cs-CZ" sz="1400" b="1" i="0" u="none" strike="noStrike" kern="1200" cap="none" normalizeH="0" baseline="0" dirty="0">
                        <a:ln>
                          <a:noFill/>
                        </a:ln>
                        <a:solidFill>
                          <a:srgbClr val="003C69"/>
                        </a:solidFill>
                        <a:effectLst/>
                        <a:latin typeface="Arial" charset="0"/>
                        <a:ea typeface="+mn-ea"/>
                        <a:cs typeface="+mn-cs"/>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cs-CZ" sz="1400" b="1" i="0" u="none" strike="noStrike" kern="1200" cap="none" normalizeH="0" baseline="0" dirty="0" smtClean="0">
                          <a:ln>
                            <a:noFill/>
                          </a:ln>
                          <a:solidFill>
                            <a:srgbClr val="003C69"/>
                          </a:solidFill>
                          <a:effectLst/>
                          <a:latin typeface="Arial" charset="0"/>
                          <a:ea typeface="+mn-ea"/>
                          <a:cs typeface="+mn-cs"/>
                        </a:rPr>
                        <a:t>400</a:t>
                      </a:r>
                      <a:endParaRPr kumimoji="0" lang="cs-CZ" sz="1400" b="1" i="0" u="none" strike="noStrike" kern="1200" cap="none" normalizeH="0" baseline="0" dirty="0">
                        <a:ln>
                          <a:noFill/>
                        </a:ln>
                        <a:solidFill>
                          <a:srgbClr val="003C69"/>
                        </a:solidFill>
                        <a:effectLst/>
                        <a:latin typeface="Arial" charset="0"/>
                        <a:ea typeface="+mn-ea"/>
                        <a:cs typeface="+mn-cs"/>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cs-CZ" sz="1400" b="1" i="0" u="none" strike="noStrike" kern="1200" cap="none" normalizeH="0" baseline="0" dirty="0" smtClean="0">
                          <a:ln>
                            <a:noFill/>
                          </a:ln>
                          <a:solidFill>
                            <a:srgbClr val="003C69"/>
                          </a:solidFill>
                          <a:effectLst/>
                          <a:latin typeface="Arial" charset="0"/>
                          <a:ea typeface="+mn-ea"/>
                          <a:cs typeface="+mn-cs"/>
                        </a:rPr>
                        <a:t>474</a:t>
                      </a:r>
                      <a:endParaRPr kumimoji="0" lang="cs-CZ" sz="1400" b="1" i="0" u="none" strike="noStrike" kern="1200" cap="none" normalizeH="0" baseline="0" dirty="0">
                        <a:ln>
                          <a:noFill/>
                        </a:ln>
                        <a:solidFill>
                          <a:srgbClr val="003C69"/>
                        </a:solidFill>
                        <a:effectLst/>
                        <a:latin typeface="Arial" charset="0"/>
                        <a:ea typeface="+mn-ea"/>
                        <a:cs typeface="+mn-cs"/>
                      </a:endParaRPr>
                    </a:p>
                  </a:txBody>
                  <a:tcPr marL="44450" marR="44450" marT="0"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96907">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cs-CZ" sz="1400" b="1" i="0" u="none" strike="noStrike" cap="none" normalizeH="0" baseline="0" dirty="0" smtClean="0">
                          <a:ln>
                            <a:noFill/>
                          </a:ln>
                          <a:solidFill>
                            <a:srgbClr val="00ADD0"/>
                          </a:solidFill>
                          <a:effectLst/>
                          <a:latin typeface="Arial" charset="0"/>
                        </a:rPr>
                        <a:t>ENES Cargo a.s.</a:t>
                      </a:r>
                    </a:p>
                  </a:txBody>
                  <a:tcPr marT="45718" marB="45718"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cs-CZ" sz="1400" b="1" i="0" u="none" strike="noStrike" kern="1200" cap="none" normalizeH="0" baseline="0" dirty="0" smtClean="0">
                          <a:ln>
                            <a:noFill/>
                          </a:ln>
                          <a:solidFill>
                            <a:srgbClr val="003C69"/>
                          </a:solidFill>
                          <a:effectLst/>
                          <a:latin typeface="Arial" charset="0"/>
                          <a:ea typeface="+mn-ea"/>
                          <a:cs typeface="+mn-cs"/>
                        </a:rPr>
                        <a:t>25</a:t>
                      </a:r>
                      <a:endParaRPr kumimoji="0" lang="cs-CZ" sz="1400" b="1" i="0" u="none" strike="noStrike" kern="1200" cap="none" normalizeH="0" baseline="0" dirty="0">
                        <a:ln>
                          <a:noFill/>
                        </a:ln>
                        <a:solidFill>
                          <a:srgbClr val="003C69"/>
                        </a:solidFill>
                        <a:effectLst/>
                        <a:latin typeface="Arial" charset="0"/>
                        <a:ea typeface="+mn-ea"/>
                        <a:cs typeface="+mn-cs"/>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cs-CZ" sz="1400" b="1" i="0" u="none" strike="noStrike" kern="1200" cap="none" normalizeH="0" baseline="0" dirty="0" smtClean="0">
                          <a:ln>
                            <a:noFill/>
                          </a:ln>
                          <a:solidFill>
                            <a:srgbClr val="003C69"/>
                          </a:solidFill>
                          <a:effectLst/>
                          <a:latin typeface="Arial" charset="0"/>
                          <a:ea typeface="+mn-ea"/>
                          <a:cs typeface="+mn-cs"/>
                        </a:rPr>
                        <a:t>8</a:t>
                      </a:r>
                      <a:endParaRPr kumimoji="0" lang="cs-CZ" sz="1400" b="1" i="0" u="none" strike="noStrike" kern="1200" cap="none" normalizeH="0" baseline="0" dirty="0">
                        <a:ln>
                          <a:noFill/>
                        </a:ln>
                        <a:solidFill>
                          <a:srgbClr val="003C69"/>
                        </a:solidFill>
                        <a:effectLst/>
                        <a:latin typeface="Arial" charset="0"/>
                        <a:ea typeface="+mn-ea"/>
                        <a:cs typeface="+mn-cs"/>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cs-CZ" sz="1400" b="1" i="0" u="none" strike="noStrike" kern="1200" cap="none" normalizeH="0" baseline="0" dirty="0" smtClean="0">
                          <a:ln>
                            <a:noFill/>
                          </a:ln>
                          <a:solidFill>
                            <a:srgbClr val="003C69"/>
                          </a:solidFill>
                          <a:effectLst/>
                          <a:latin typeface="Arial" charset="0"/>
                          <a:ea typeface="+mn-ea"/>
                          <a:cs typeface="+mn-cs"/>
                        </a:rPr>
                        <a:t>9</a:t>
                      </a:r>
                      <a:endParaRPr kumimoji="0" lang="cs-CZ" sz="1400" b="1" i="0" u="none" strike="noStrike" kern="1200" cap="none" normalizeH="0" baseline="0" dirty="0">
                        <a:ln>
                          <a:noFill/>
                        </a:ln>
                        <a:solidFill>
                          <a:srgbClr val="003C69"/>
                        </a:solidFill>
                        <a:effectLst/>
                        <a:latin typeface="Arial" charset="0"/>
                        <a:ea typeface="+mn-ea"/>
                        <a:cs typeface="+mn-cs"/>
                      </a:endParaRPr>
                    </a:p>
                  </a:txBody>
                  <a:tcPr marL="44450" marR="44450" marT="0"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06218">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cs-CZ" sz="1400" b="1" i="0" u="none" strike="noStrike" cap="none" normalizeH="0" baseline="0" dirty="0" smtClean="0">
                          <a:ln>
                            <a:noFill/>
                          </a:ln>
                          <a:solidFill>
                            <a:srgbClr val="00ADD0"/>
                          </a:solidFill>
                          <a:effectLst/>
                          <a:latin typeface="Arial" charset="0"/>
                        </a:rPr>
                        <a:t>Ostrava Airport Multimodal Park s.r.o.</a:t>
                      </a:r>
                      <a:endParaRPr kumimoji="0" lang="cs-CZ" sz="1400" b="1" i="0" u="none" strike="noStrike" kern="1200" cap="none" normalizeH="0" baseline="0" dirty="0" smtClean="0">
                        <a:ln>
                          <a:noFill/>
                        </a:ln>
                        <a:solidFill>
                          <a:srgbClr val="00ADD0"/>
                        </a:solidFill>
                        <a:effectLst/>
                        <a:latin typeface="Arial" charset="0"/>
                        <a:ea typeface="+mn-ea"/>
                        <a:cs typeface="+mn-cs"/>
                      </a:endParaRPr>
                    </a:p>
                  </a:txBody>
                  <a:tcPr marT="45718" marB="45718"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cs-CZ" sz="1400" b="1" i="0" u="none" strike="noStrike" kern="1200" cap="none" normalizeH="0" baseline="0" dirty="0" smtClean="0">
                          <a:ln>
                            <a:noFill/>
                          </a:ln>
                          <a:solidFill>
                            <a:srgbClr val="003C69"/>
                          </a:solidFill>
                          <a:effectLst/>
                          <a:latin typeface="Arial" charset="0"/>
                          <a:ea typeface="+mn-ea"/>
                          <a:cs typeface="+mn-cs"/>
                        </a:rPr>
                        <a:t>135</a:t>
                      </a:r>
                      <a:endParaRPr kumimoji="0" lang="cs-CZ" sz="1400" b="1" i="0" u="none" strike="noStrike" kern="1200" cap="none" normalizeH="0" baseline="0" dirty="0">
                        <a:ln>
                          <a:noFill/>
                        </a:ln>
                        <a:solidFill>
                          <a:srgbClr val="003C69"/>
                        </a:solidFill>
                        <a:effectLst/>
                        <a:latin typeface="Arial" charset="0"/>
                        <a:ea typeface="+mn-ea"/>
                        <a:cs typeface="+mn-cs"/>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cs-CZ" sz="1400" b="1" i="0" u="none" strike="noStrike" kern="1200" cap="none" normalizeH="0" baseline="0" dirty="0" smtClean="0">
                          <a:ln>
                            <a:noFill/>
                          </a:ln>
                          <a:solidFill>
                            <a:srgbClr val="003C69"/>
                          </a:solidFill>
                          <a:effectLst/>
                          <a:latin typeface="Arial" charset="0"/>
                          <a:ea typeface="+mn-ea"/>
                          <a:cs typeface="+mn-cs"/>
                        </a:rPr>
                        <a:t>0</a:t>
                      </a:r>
                      <a:endParaRPr kumimoji="0" lang="cs-CZ" sz="1400" b="1" i="0" u="none" strike="noStrike" kern="1200" cap="none" normalizeH="0" baseline="0" dirty="0">
                        <a:ln>
                          <a:noFill/>
                        </a:ln>
                        <a:solidFill>
                          <a:srgbClr val="003C69"/>
                        </a:solidFill>
                        <a:effectLst/>
                        <a:latin typeface="Arial" charset="0"/>
                        <a:ea typeface="+mn-ea"/>
                        <a:cs typeface="+mn-cs"/>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cs-CZ" sz="1400" b="1" i="0" u="none" strike="noStrike" kern="1200" cap="none" normalizeH="0" baseline="0" dirty="0" smtClean="0">
                          <a:ln>
                            <a:noFill/>
                          </a:ln>
                          <a:solidFill>
                            <a:srgbClr val="003C69"/>
                          </a:solidFill>
                          <a:effectLst/>
                          <a:latin typeface="Arial" charset="0"/>
                          <a:ea typeface="+mn-ea"/>
                          <a:cs typeface="+mn-cs"/>
                        </a:rPr>
                        <a:t>2</a:t>
                      </a:r>
                      <a:endParaRPr kumimoji="0" lang="cs-CZ" sz="1400" b="1" i="0" u="none" strike="noStrike" kern="1200" cap="none" normalizeH="0" baseline="0" dirty="0">
                        <a:ln>
                          <a:noFill/>
                        </a:ln>
                        <a:solidFill>
                          <a:srgbClr val="003C69"/>
                        </a:solidFill>
                        <a:effectLst/>
                        <a:latin typeface="Arial" charset="0"/>
                        <a:ea typeface="+mn-ea"/>
                        <a:cs typeface="+mn-cs"/>
                      </a:endParaRPr>
                    </a:p>
                  </a:txBody>
                  <a:tcPr marL="44450" marR="44450" marT="0"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30776">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cs-CZ" sz="1400" b="1" i="0" u="none" strike="noStrike" kern="1200" cap="none" normalizeH="0" baseline="0" dirty="0" smtClean="0">
                          <a:ln>
                            <a:noFill/>
                          </a:ln>
                          <a:solidFill>
                            <a:srgbClr val="00ADD0"/>
                          </a:solidFill>
                          <a:effectLst/>
                          <a:latin typeface="Arial" charset="0"/>
                          <a:ea typeface="+mn-ea"/>
                          <a:cs typeface="+mn-cs"/>
                        </a:rPr>
                        <a:t> Mobis Automotive System   Czech s.r.o.</a:t>
                      </a:r>
                      <a:endParaRPr kumimoji="0" lang="cs-CZ" sz="1400" b="1" i="0" u="none" strike="noStrike" kern="1200" cap="none" normalizeH="0" baseline="0" dirty="0">
                        <a:ln>
                          <a:noFill/>
                        </a:ln>
                        <a:solidFill>
                          <a:srgbClr val="00ADD0"/>
                        </a:solidFill>
                        <a:effectLst/>
                        <a:latin typeface="Arial" charset="0"/>
                        <a:ea typeface="+mn-ea"/>
                        <a:cs typeface="+mn-cs"/>
                      </a:endParaRPr>
                    </a:p>
                  </a:txBody>
                  <a:tcPr marL="44450" marR="44450" marT="0" marB="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cs-CZ" sz="1400" b="1" i="0" u="none" strike="noStrike" kern="1200" cap="none" normalizeH="0" baseline="0" dirty="0" smtClean="0">
                          <a:ln>
                            <a:noFill/>
                          </a:ln>
                          <a:solidFill>
                            <a:srgbClr val="003C69"/>
                          </a:solidFill>
                          <a:effectLst/>
                          <a:latin typeface="Arial" charset="0"/>
                          <a:ea typeface="+mn-ea"/>
                          <a:cs typeface="+mn-cs"/>
                        </a:rPr>
                        <a:t>3 481</a:t>
                      </a:r>
                      <a:endParaRPr kumimoji="0" lang="cs-CZ" sz="1400" b="1" i="0" u="none" strike="noStrike" kern="1200" cap="none" normalizeH="0" baseline="0" dirty="0">
                        <a:ln>
                          <a:noFill/>
                        </a:ln>
                        <a:solidFill>
                          <a:srgbClr val="003C69"/>
                        </a:solidFill>
                        <a:effectLst/>
                        <a:latin typeface="Arial" charset="0"/>
                        <a:ea typeface="+mn-ea"/>
                        <a:cs typeface="+mn-cs"/>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cs-CZ" sz="1400" b="1" i="0" u="none" strike="noStrike" kern="1200" cap="none" normalizeH="0" baseline="0" dirty="0" smtClean="0">
                          <a:ln>
                            <a:noFill/>
                          </a:ln>
                          <a:solidFill>
                            <a:srgbClr val="003C69"/>
                          </a:solidFill>
                          <a:effectLst/>
                          <a:latin typeface="Arial" charset="0"/>
                          <a:ea typeface="+mn-ea"/>
                          <a:cs typeface="+mn-cs"/>
                        </a:rPr>
                        <a:t>285</a:t>
                      </a:r>
                      <a:endParaRPr kumimoji="0" lang="cs-CZ" sz="1400" b="1" i="0" u="none" strike="noStrike" kern="1200" cap="none" normalizeH="0" baseline="0" dirty="0">
                        <a:ln>
                          <a:noFill/>
                        </a:ln>
                        <a:solidFill>
                          <a:srgbClr val="003C69"/>
                        </a:solidFill>
                        <a:effectLst/>
                        <a:latin typeface="Arial" charset="0"/>
                        <a:ea typeface="+mn-ea"/>
                        <a:cs typeface="+mn-cs"/>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cs-CZ" sz="1400" b="1" i="0" u="none" strike="noStrike" kern="1200" cap="none" normalizeH="0" baseline="0" dirty="0" smtClean="0">
                          <a:ln>
                            <a:noFill/>
                          </a:ln>
                          <a:solidFill>
                            <a:srgbClr val="003C69"/>
                          </a:solidFill>
                          <a:effectLst/>
                          <a:latin typeface="Arial" charset="0"/>
                          <a:ea typeface="+mn-ea"/>
                          <a:cs typeface="+mn-cs"/>
                        </a:rPr>
                        <a:t>887</a:t>
                      </a:r>
                      <a:endParaRPr kumimoji="0" lang="cs-CZ" sz="1400" b="1" i="0" u="none" strike="noStrike" kern="1200" cap="none" normalizeH="0" baseline="0" dirty="0">
                        <a:ln>
                          <a:noFill/>
                        </a:ln>
                        <a:solidFill>
                          <a:srgbClr val="003C69"/>
                        </a:solidFill>
                        <a:effectLst/>
                        <a:latin typeface="Arial" charset="0"/>
                        <a:ea typeface="+mn-ea"/>
                        <a:cs typeface="+mn-cs"/>
                      </a:endParaRPr>
                    </a:p>
                  </a:txBody>
                  <a:tcPr marL="44450" marR="44450" marT="0"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62791">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cs-CZ" sz="1400" b="1" i="0" u="none" strike="noStrike" kern="1200" cap="none" normalizeH="0" baseline="0" dirty="0" smtClean="0">
                          <a:ln>
                            <a:noFill/>
                          </a:ln>
                          <a:solidFill>
                            <a:srgbClr val="00ADD0"/>
                          </a:solidFill>
                          <a:effectLst/>
                          <a:latin typeface="Arial" charset="0"/>
                          <a:ea typeface="+mn-ea"/>
                          <a:cs typeface="+mn-cs"/>
                        </a:rPr>
                        <a:t> Vítkovice-výzkum a vývoj-technické aplikace a.s.</a:t>
                      </a:r>
                      <a:endParaRPr kumimoji="0" lang="cs-CZ" sz="1400" b="1" i="0" u="none" strike="noStrike" kern="1200" cap="none" normalizeH="0" baseline="0" dirty="0">
                        <a:ln>
                          <a:noFill/>
                        </a:ln>
                        <a:solidFill>
                          <a:srgbClr val="00ADD0"/>
                        </a:solidFill>
                        <a:effectLst/>
                        <a:latin typeface="Arial" charset="0"/>
                        <a:ea typeface="+mn-ea"/>
                        <a:cs typeface="+mn-cs"/>
                      </a:endParaRPr>
                    </a:p>
                  </a:txBody>
                  <a:tcPr marL="44450" marR="44450" marT="0" marB="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cs-CZ" sz="1400" b="1" i="0" u="none" strike="noStrike" kern="1200" cap="none" normalizeH="0" baseline="0" dirty="0" smtClean="0">
                          <a:ln>
                            <a:noFill/>
                          </a:ln>
                          <a:solidFill>
                            <a:srgbClr val="003C69"/>
                          </a:solidFill>
                          <a:effectLst/>
                          <a:latin typeface="Arial" charset="0"/>
                          <a:ea typeface="+mn-ea"/>
                          <a:cs typeface="+mn-cs"/>
                        </a:rPr>
                        <a:t>35</a:t>
                      </a:r>
                      <a:endParaRPr kumimoji="0" lang="cs-CZ" sz="1400" b="1" i="0" u="none" strike="noStrike" kern="1200" cap="none" normalizeH="0" baseline="0" dirty="0">
                        <a:ln>
                          <a:noFill/>
                        </a:ln>
                        <a:solidFill>
                          <a:srgbClr val="003C69"/>
                        </a:solidFill>
                        <a:effectLst/>
                        <a:latin typeface="Arial" charset="0"/>
                        <a:ea typeface="+mn-ea"/>
                        <a:cs typeface="+mn-cs"/>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cs-CZ" sz="1400" b="1" i="0" u="none" strike="noStrike" kern="1200" cap="none" normalizeH="0" baseline="0" dirty="0" smtClean="0">
                          <a:ln>
                            <a:noFill/>
                          </a:ln>
                          <a:solidFill>
                            <a:srgbClr val="003C69"/>
                          </a:solidFill>
                          <a:effectLst/>
                          <a:latin typeface="Arial" charset="0"/>
                          <a:ea typeface="+mn-ea"/>
                          <a:cs typeface="+mn-cs"/>
                        </a:rPr>
                        <a:t>1</a:t>
                      </a:r>
                      <a:endParaRPr kumimoji="0" lang="cs-CZ" sz="1400" b="1" i="0" u="none" strike="noStrike" kern="1200" cap="none" normalizeH="0" baseline="0" dirty="0">
                        <a:ln>
                          <a:noFill/>
                        </a:ln>
                        <a:solidFill>
                          <a:srgbClr val="003C69"/>
                        </a:solidFill>
                        <a:effectLst/>
                        <a:latin typeface="Arial" charset="0"/>
                        <a:ea typeface="+mn-ea"/>
                        <a:cs typeface="+mn-cs"/>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cs-CZ" sz="1400" b="1" i="0" u="none" strike="noStrike" kern="1200" cap="none" normalizeH="0" baseline="0" dirty="0" smtClean="0">
                          <a:ln>
                            <a:noFill/>
                          </a:ln>
                          <a:solidFill>
                            <a:srgbClr val="003C69"/>
                          </a:solidFill>
                          <a:effectLst/>
                          <a:latin typeface="Arial" charset="0"/>
                          <a:ea typeface="+mn-ea"/>
                          <a:cs typeface="+mn-cs"/>
                        </a:rPr>
                        <a:t>4</a:t>
                      </a:r>
                      <a:endParaRPr kumimoji="0" lang="cs-CZ" sz="1400" b="1" i="0" u="none" strike="noStrike" kern="1200" cap="none" normalizeH="0" baseline="0" dirty="0">
                        <a:ln>
                          <a:noFill/>
                        </a:ln>
                        <a:solidFill>
                          <a:srgbClr val="003C69"/>
                        </a:solidFill>
                        <a:effectLst/>
                        <a:latin typeface="Arial" charset="0"/>
                        <a:ea typeface="+mn-ea"/>
                        <a:cs typeface="+mn-cs"/>
                      </a:endParaRPr>
                    </a:p>
                  </a:txBody>
                  <a:tcPr marL="44450" marR="44450" marT="0"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1341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cs-CZ" sz="1400" b="1" i="0" u="none" strike="noStrike" cap="none" normalizeH="0" baseline="0" dirty="0" smtClean="0">
                          <a:ln>
                            <a:noFill/>
                          </a:ln>
                          <a:solidFill>
                            <a:srgbClr val="00ADD0"/>
                          </a:solidFill>
                          <a:effectLst/>
                          <a:latin typeface="Arial" charset="0"/>
                        </a:rPr>
                        <a:t>Total</a:t>
                      </a:r>
                    </a:p>
                  </a:txBody>
                  <a:tcPr marT="45718" marB="45718"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cs-CZ" sz="1400" b="1" i="0" u="none" strike="noStrike" kern="1200" cap="none" normalizeH="0" baseline="0" dirty="0" smtClean="0">
                          <a:ln>
                            <a:noFill/>
                          </a:ln>
                          <a:solidFill>
                            <a:srgbClr val="003C69"/>
                          </a:solidFill>
                          <a:effectLst/>
                          <a:latin typeface="Arial" charset="0"/>
                          <a:ea typeface="+mn-ea"/>
                          <a:cs typeface="+mn-cs"/>
                        </a:rPr>
                        <a:t>12 883</a:t>
                      </a:r>
                      <a:endParaRPr kumimoji="0" lang="cs-CZ" sz="1400" b="1" i="0" u="none" strike="noStrike" kern="1200" cap="none" normalizeH="0" baseline="0" dirty="0">
                        <a:ln>
                          <a:noFill/>
                        </a:ln>
                        <a:solidFill>
                          <a:srgbClr val="003C69"/>
                        </a:solidFill>
                        <a:effectLst/>
                        <a:latin typeface="Arial" charset="0"/>
                        <a:ea typeface="+mn-ea"/>
                        <a:cs typeface="+mn-cs"/>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cs-CZ" sz="1400" b="1" i="0" u="none" strike="noStrike" kern="1200" cap="none" normalizeH="0" baseline="0" dirty="0" smtClean="0">
                          <a:ln>
                            <a:noFill/>
                          </a:ln>
                          <a:solidFill>
                            <a:srgbClr val="003C69"/>
                          </a:solidFill>
                          <a:effectLst/>
                          <a:latin typeface="Arial" charset="0"/>
                          <a:ea typeface="+mn-ea"/>
                          <a:cs typeface="+mn-cs"/>
                        </a:rPr>
                        <a:t>3 202</a:t>
                      </a:r>
                      <a:endParaRPr kumimoji="0" lang="cs-CZ" sz="1400" b="1" i="0" u="none" strike="noStrike" kern="1200" cap="none" normalizeH="0" baseline="0" dirty="0">
                        <a:ln>
                          <a:noFill/>
                        </a:ln>
                        <a:solidFill>
                          <a:srgbClr val="003C69"/>
                        </a:solidFill>
                        <a:effectLst/>
                        <a:latin typeface="Arial" charset="0"/>
                        <a:ea typeface="+mn-ea"/>
                        <a:cs typeface="+mn-cs"/>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cs-CZ" sz="1400" b="1" i="0" u="none" strike="noStrike" kern="1200" cap="none" normalizeH="0" baseline="0" dirty="0" smtClean="0">
                          <a:ln>
                            <a:noFill/>
                          </a:ln>
                          <a:solidFill>
                            <a:srgbClr val="003C69"/>
                          </a:solidFill>
                          <a:effectLst/>
                          <a:latin typeface="Arial" charset="0"/>
                          <a:ea typeface="+mn-ea"/>
                          <a:cs typeface="+mn-cs"/>
                        </a:rPr>
                        <a:t>3 963</a:t>
                      </a:r>
                      <a:endParaRPr kumimoji="0" lang="cs-CZ" sz="1400" b="1" i="0" u="none" strike="noStrike" kern="1200" cap="none" normalizeH="0" baseline="0" dirty="0">
                        <a:ln>
                          <a:noFill/>
                        </a:ln>
                        <a:solidFill>
                          <a:srgbClr val="003C69"/>
                        </a:solidFill>
                        <a:effectLst/>
                        <a:latin typeface="Arial" charset="0"/>
                        <a:ea typeface="+mn-ea"/>
                        <a:cs typeface="+mn-cs"/>
                      </a:endParaRPr>
                    </a:p>
                  </a:txBody>
                  <a:tcPr marL="44450" marR="44450" marT="0"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r>
            </a:tbl>
          </a:graphicData>
        </a:graphic>
      </p:graphicFrame>
    </p:spTree>
    <p:extLst>
      <p:ext uri="{BB962C8B-B14F-4D97-AF65-F5344CB8AC3E}">
        <p14:creationId xmlns:p14="http://schemas.microsoft.com/office/powerpoint/2010/main" val="3571255311"/>
      </p:ext>
    </p:extLst>
  </p:cSld>
  <p:clrMapOvr>
    <a:masterClrMapping/>
  </p:clrMapOvr>
  <p:transition spd="slow">
    <p:push dir="u"/>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p:cNvPicPr>
            <a:picLocks noChangeAspect="1"/>
          </p:cNvPicPr>
          <p:nvPr/>
        </p:nvPicPr>
        <p:blipFill rotWithShape="1">
          <a:blip r:embed="rId2">
            <a:extLst>
              <a:ext uri="{28A0092B-C50C-407E-A947-70E740481C1C}">
                <a14:useLocalDpi xmlns:a14="http://schemas.microsoft.com/office/drawing/2010/main" val="0"/>
              </a:ext>
            </a:extLst>
          </a:blip>
          <a:srcRect l="4986" r="10663"/>
          <a:stretch/>
        </p:blipFill>
        <p:spPr>
          <a:xfrm>
            <a:off x="-36512" y="0"/>
            <a:ext cx="9180512" cy="6885384"/>
          </a:xfrm>
          <a:prstGeom prst="rect">
            <a:avLst/>
          </a:prstGeom>
        </p:spPr>
      </p:pic>
      <p:pic>
        <p:nvPicPr>
          <p:cNvPr id="25718" name="Picture 118" descr="C:\oer34 - dokumenty\Pobídky Investoři, Podnikatelé\Investoři\loga investorů a firem\MAHLE Behr\logo modré jednoduché.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0462" y="1382608"/>
            <a:ext cx="1440000" cy="34211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5719" name="Picture 119" descr="C:\oer34 - dokumenty\Pobídky Investoři, Podnikatelé\Investoři\loga investorů a firem\Plakor\logo Plakor v krivkach.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48064" y="1717100"/>
            <a:ext cx="3600000" cy="16343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5720" name="Picture 120" descr="C:\oer34 - dokumenty\Pobídky Investoři, Podnikatelé\Investoři\loga investorů a firem\Cromodora Wheels\Logo nad sebou.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29309" y="1382609"/>
            <a:ext cx="1360580" cy="71104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26" name="Picture 2" descr="C:\Users\novotnaan\Desktop\Hyundai_Mobis_logo_Newsletter.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08104" y="2603672"/>
            <a:ext cx="1252984" cy="56384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27" name="Picture 3" descr="C:\Users\novotnaan\Desktop\vítkovice RandD.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059832" y="2289124"/>
            <a:ext cx="727440" cy="63798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 name="Picture 3"/>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62993" t="11111" r="3542" b="69893"/>
          <a:stretch/>
        </p:blipFill>
        <p:spPr bwMode="auto">
          <a:xfrm>
            <a:off x="113772" y="3167515"/>
            <a:ext cx="1831073" cy="58463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637415371"/>
      </p:ext>
    </p:extLst>
  </p:cSld>
  <p:clrMapOvr>
    <a:masterClrMapping/>
  </p:clrMapOvr>
  <p:transition spd="slow">
    <p:push dir="u"/>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3"/>
          <p:cNvSpPr>
            <a:spLocks noChangeArrowheads="1"/>
          </p:cNvSpPr>
          <p:nvPr/>
        </p:nvSpPr>
        <p:spPr bwMode="auto">
          <a:xfrm>
            <a:off x="358775" y="274638"/>
            <a:ext cx="842645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p>
            <a:pPr>
              <a:spcBef>
                <a:spcPct val="0"/>
              </a:spcBef>
            </a:pPr>
            <a:endParaRPr lang="cs-CZ" sz="4000" b="0" dirty="0">
              <a:solidFill>
                <a:schemeClr val="tx2"/>
              </a:solidFill>
            </a:endParaRPr>
          </a:p>
        </p:txBody>
      </p:sp>
      <p:sp>
        <p:nvSpPr>
          <p:cNvPr id="6148" name="Text Box 5"/>
          <p:cNvSpPr txBox="1">
            <a:spLocks noChangeArrowheads="1"/>
          </p:cNvSpPr>
          <p:nvPr/>
        </p:nvSpPr>
        <p:spPr bwMode="auto">
          <a:xfrm>
            <a:off x="411163" y="1982788"/>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342900" indent="-342900" eaLnBrk="0" hangingPunct="0">
              <a:defRPr b="1">
                <a:solidFill>
                  <a:srgbClr val="00ADD0"/>
                </a:solidFill>
                <a:latin typeface="Arial" charset="0"/>
              </a:defRPr>
            </a:lvl1pPr>
            <a:lvl2pPr marL="742950" indent="-285750"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eaLnBrk="1" hangingPunct="1">
              <a:spcBef>
                <a:spcPct val="20000"/>
              </a:spcBef>
            </a:pPr>
            <a:endParaRPr lang="cs-CZ" sz="2000" b="0" dirty="0">
              <a:solidFill>
                <a:srgbClr val="003C69"/>
              </a:solidFill>
            </a:endParaRPr>
          </a:p>
        </p:txBody>
      </p:sp>
      <p:sp>
        <p:nvSpPr>
          <p:cNvPr id="6149" name="Rectangle 6"/>
          <p:cNvSpPr>
            <a:spLocks noChangeArrowheads="1"/>
          </p:cNvSpPr>
          <p:nvPr/>
        </p:nvSpPr>
        <p:spPr bwMode="auto">
          <a:xfrm>
            <a:off x="395536" y="1293813"/>
            <a:ext cx="5832475" cy="3138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357188" indent="-357188">
              <a:lnSpc>
                <a:spcPct val="70000"/>
              </a:lnSpc>
              <a:buClr>
                <a:srgbClr val="00ADD0"/>
              </a:buClr>
              <a:buFontTx/>
              <a:buChar char="•"/>
            </a:pPr>
            <a:endParaRPr lang="cs-CZ" b="0" dirty="0">
              <a:solidFill>
                <a:srgbClr val="003C69"/>
              </a:solidFill>
            </a:endParaRPr>
          </a:p>
          <a:p>
            <a:pPr marL="357188" indent="-357188">
              <a:spcBef>
                <a:spcPct val="40000"/>
              </a:spcBef>
              <a:buClr>
                <a:srgbClr val="00ADD0"/>
              </a:buClr>
              <a:buFontTx/>
              <a:buChar char="•"/>
            </a:pPr>
            <a:r>
              <a:rPr lang="en-US" dirty="0">
                <a:solidFill>
                  <a:srgbClr val="003C69"/>
                </a:solidFill>
              </a:rPr>
              <a:t>Metropolis of the Moravian-Silesian Region</a:t>
            </a:r>
            <a:endParaRPr lang="cs-CZ" dirty="0">
              <a:solidFill>
                <a:srgbClr val="003C69"/>
              </a:solidFill>
            </a:endParaRPr>
          </a:p>
          <a:p>
            <a:pPr marL="357188" indent="-357188">
              <a:spcBef>
                <a:spcPct val="40000"/>
              </a:spcBef>
              <a:buClr>
                <a:srgbClr val="00ADD0"/>
              </a:buClr>
              <a:buFontTx/>
              <a:buChar char="•"/>
            </a:pPr>
            <a:r>
              <a:rPr lang="en-US" dirty="0" smtClean="0">
                <a:solidFill>
                  <a:srgbClr val="003C69"/>
                </a:solidFill>
              </a:rPr>
              <a:t>Area</a:t>
            </a:r>
            <a:r>
              <a:rPr lang="en-US" dirty="0">
                <a:solidFill>
                  <a:srgbClr val="003C69"/>
                </a:solidFill>
              </a:rPr>
              <a:t>: 214 km</a:t>
            </a:r>
            <a:r>
              <a:rPr lang="en-US" baseline="30000" dirty="0">
                <a:solidFill>
                  <a:srgbClr val="003C69"/>
                </a:solidFill>
              </a:rPr>
              <a:t>2</a:t>
            </a:r>
            <a:endParaRPr lang="cs-CZ" baseline="30000" dirty="0">
              <a:solidFill>
                <a:srgbClr val="003C69"/>
              </a:solidFill>
            </a:endParaRPr>
          </a:p>
          <a:p>
            <a:pPr marL="357188" indent="-357188">
              <a:spcBef>
                <a:spcPct val="40000"/>
              </a:spcBef>
              <a:buClr>
                <a:srgbClr val="00ADD0"/>
              </a:buClr>
              <a:buFontTx/>
              <a:buChar char="•"/>
            </a:pPr>
            <a:r>
              <a:rPr lang="cs-CZ" dirty="0" smtClean="0">
                <a:solidFill>
                  <a:srgbClr val="003C69"/>
                </a:solidFill>
              </a:rPr>
              <a:t>299,483 </a:t>
            </a:r>
            <a:r>
              <a:rPr lang="en-US" dirty="0" smtClean="0">
                <a:solidFill>
                  <a:srgbClr val="003C69"/>
                </a:solidFill>
              </a:rPr>
              <a:t>inhabitants</a:t>
            </a:r>
            <a:r>
              <a:rPr lang="cs-CZ" dirty="0" smtClean="0">
                <a:solidFill>
                  <a:srgbClr val="003C69"/>
                </a:solidFill>
              </a:rPr>
              <a:t> </a:t>
            </a:r>
            <a:r>
              <a:rPr lang="cs-CZ" dirty="0">
                <a:solidFill>
                  <a:srgbClr val="003C69"/>
                </a:solidFill>
              </a:rPr>
              <a:t>(</a:t>
            </a:r>
            <a:r>
              <a:rPr lang="cs-CZ" dirty="0" smtClean="0">
                <a:solidFill>
                  <a:srgbClr val="003C69"/>
                </a:solidFill>
              </a:rPr>
              <a:t>1. 1. 2018)</a:t>
            </a:r>
            <a:endParaRPr lang="cs-CZ" dirty="0">
              <a:solidFill>
                <a:srgbClr val="003C69"/>
              </a:solidFill>
            </a:endParaRPr>
          </a:p>
          <a:p>
            <a:pPr marL="357188" indent="-357188">
              <a:spcBef>
                <a:spcPct val="40000"/>
              </a:spcBef>
              <a:buClr>
                <a:srgbClr val="00ADD0"/>
              </a:buClr>
              <a:buFontTx/>
              <a:buChar char="•"/>
            </a:pPr>
            <a:r>
              <a:rPr lang="en-US" dirty="0">
                <a:solidFill>
                  <a:srgbClr val="003C69"/>
                </a:solidFill>
              </a:rPr>
              <a:t>Strategic location between Poland (15 km to the  </a:t>
            </a:r>
            <a:r>
              <a:rPr lang="cs-CZ" dirty="0">
                <a:solidFill>
                  <a:srgbClr val="003C69"/>
                </a:solidFill>
              </a:rPr>
              <a:t> </a:t>
            </a:r>
            <a:r>
              <a:rPr lang="en-US" dirty="0">
                <a:solidFill>
                  <a:srgbClr val="003C69"/>
                </a:solidFill>
              </a:rPr>
              <a:t>border) and Slovakia (50 km to the border)</a:t>
            </a:r>
            <a:endParaRPr lang="cs-CZ" dirty="0">
              <a:solidFill>
                <a:srgbClr val="003C69"/>
              </a:solidFill>
            </a:endParaRPr>
          </a:p>
          <a:p>
            <a:pPr marL="357188" indent="-357188">
              <a:spcBef>
                <a:spcPct val="40000"/>
              </a:spcBef>
              <a:buClr>
                <a:srgbClr val="00ADD0"/>
              </a:buClr>
              <a:buFontTx/>
              <a:buChar char="•"/>
            </a:pPr>
            <a:r>
              <a:rPr lang="en-US" dirty="0">
                <a:solidFill>
                  <a:srgbClr val="003C69"/>
                </a:solidFill>
              </a:rPr>
              <a:t>International Airport 25 km from the city </a:t>
            </a:r>
            <a:r>
              <a:rPr lang="en-GB" dirty="0" smtClean="0">
                <a:solidFill>
                  <a:srgbClr val="003C69"/>
                </a:solidFill>
              </a:rPr>
              <a:t>centre</a:t>
            </a:r>
          </a:p>
          <a:p>
            <a:pPr marL="357188" indent="-357188">
              <a:spcBef>
                <a:spcPct val="40000"/>
              </a:spcBef>
              <a:buClr>
                <a:srgbClr val="00ADD0"/>
              </a:buClr>
              <a:buFontTx/>
              <a:buChar char="•"/>
            </a:pPr>
            <a:r>
              <a:rPr lang="en-US" dirty="0" smtClean="0">
                <a:solidFill>
                  <a:srgbClr val="003C69"/>
                </a:solidFill>
              </a:rPr>
              <a:t>D</a:t>
            </a:r>
            <a:r>
              <a:rPr lang="cs-CZ" dirty="0">
                <a:solidFill>
                  <a:srgbClr val="003C69"/>
                </a:solidFill>
              </a:rPr>
              <a:t>1</a:t>
            </a:r>
            <a:r>
              <a:rPr lang="en-US" dirty="0">
                <a:solidFill>
                  <a:srgbClr val="003C69"/>
                </a:solidFill>
              </a:rPr>
              <a:t> highway and railway corridor</a:t>
            </a:r>
            <a:endParaRPr lang="cs-CZ" b="0" dirty="0">
              <a:solidFill>
                <a:srgbClr val="003C69"/>
              </a:solidFill>
            </a:endParaRPr>
          </a:p>
          <a:p>
            <a:pPr marL="536575" lvl="1">
              <a:spcBef>
                <a:spcPct val="0"/>
              </a:spcBef>
            </a:pPr>
            <a:r>
              <a:rPr lang="en-GB" b="0" dirty="0">
                <a:solidFill>
                  <a:srgbClr val="003C69"/>
                </a:solidFill>
              </a:rPr>
              <a:t> </a:t>
            </a:r>
            <a:endParaRPr lang="cs-CZ" b="0" dirty="0">
              <a:solidFill>
                <a:srgbClr val="003C69"/>
              </a:solidFill>
            </a:endParaRPr>
          </a:p>
        </p:txBody>
      </p:sp>
      <p:sp>
        <p:nvSpPr>
          <p:cNvPr id="6150" name="Text Box 7"/>
          <p:cNvSpPr txBox="1">
            <a:spLocks noChangeArrowheads="1"/>
          </p:cNvSpPr>
          <p:nvPr/>
        </p:nvSpPr>
        <p:spPr bwMode="auto">
          <a:xfrm>
            <a:off x="611188" y="404813"/>
            <a:ext cx="5832475" cy="88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rgbClr val="00ADD0"/>
                </a:solidFill>
                <a:latin typeface="Arial" charset="0"/>
              </a:defRPr>
            </a:lvl1pPr>
            <a:lvl2pPr marL="742950" indent="-285750"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eaLnBrk="1" hangingPunct="1">
              <a:lnSpc>
                <a:spcPct val="80000"/>
              </a:lnSpc>
            </a:pPr>
            <a:r>
              <a:rPr lang="cs-CZ" sz="3600" dirty="0"/>
              <a:t>City of Ostrava</a:t>
            </a:r>
          </a:p>
          <a:p>
            <a:pPr eaLnBrk="1" hangingPunct="1">
              <a:lnSpc>
                <a:spcPct val="80000"/>
              </a:lnSpc>
            </a:pPr>
            <a:r>
              <a:rPr lang="cs-CZ" sz="1600" dirty="0"/>
              <a:t> </a:t>
            </a:r>
            <a:r>
              <a:rPr lang="en-US" dirty="0"/>
              <a:t>3rd largest city in the Czech Republic</a:t>
            </a:r>
            <a:r>
              <a:rPr lang="cs-CZ" dirty="0"/>
              <a:t> </a:t>
            </a:r>
          </a:p>
        </p:txBody>
      </p:sp>
      <p:sp>
        <p:nvSpPr>
          <p:cNvPr id="14" name="Text Box 5"/>
          <p:cNvSpPr txBox="1">
            <a:spLocks noChangeArrowheads="1"/>
          </p:cNvSpPr>
          <p:nvPr/>
        </p:nvSpPr>
        <p:spPr bwMode="auto">
          <a:xfrm>
            <a:off x="210708" y="6383598"/>
            <a:ext cx="175756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rgbClr val="00ADD0"/>
                </a:solidFill>
                <a:latin typeface="Arial" charset="0"/>
              </a:defRPr>
            </a:lvl1pPr>
            <a:lvl2pPr marL="742950" indent="-285750"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eaLnBrk="1" hangingPunct="1">
              <a:spcBef>
                <a:spcPct val="0"/>
              </a:spcBef>
            </a:pPr>
            <a:r>
              <a:rPr lang="cs-CZ" sz="1400" dirty="0"/>
              <a:t>www.ostrava.cz</a:t>
            </a:r>
          </a:p>
        </p:txBody>
      </p:sp>
      <p:pic>
        <p:nvPicPr>
          <p:cNvPr id="15" name="Picture 3" descr="Ostrava_l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31153" y="6406594"/>
            <a:ext cx="2160000" cy="261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0782" t="10278" r="22822" b="16666"/>
          <a:stretch/>
        </p:blipFill>
        <p:spPr bwMode="auto">
          <a:xfrm>
            <a:off x="6323422" y="404813"/>
            <a:ext cx="2569058" cy="1871971"/>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15" descr="54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23423" y="2435694"/>
            <a:ext cx="2569057" cy="1713983"/>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1033" y="4379957"/>
            <a:ext cx="5190704" cy="1713337"/>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24509" y="4379957"/>
            <a:ext cx="2567971" cy="1713337"/>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slow">
    <p:push dir="u"/>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4" descr="C:\Documents and Settings\novotnaan\Plocha\Zeleznicni_cargo_nove.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9617" t="-63" b="63"/>
          <a:stretch/>
        </p:blipFill>
        <p:spPr bwMode="auto">
          <a:xfrm>
            <a:off x="4730596" y="3068185"/>
            <a:ext cx="4054629" cy="2637839"/>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6627" name="Rectangle 3"/>
          <p:cNvSpPr>
            <a:spLocks noChangeArrowheads="1"/>
          </p:cNvSpPr>
          <p:nvPr/>
        </p:nvSpPr>
        <p:spPr bwMode="auto">
          <a:xfrm>
            <a:off x="358775" y="274638"/>
            <a:ext cx="84264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a:spcBef>
                <a:spcPct val="0"/>
              </a:spcBef>
            </a:pPr>
            <a:endParaRPr lang="cs-CZ" sz="4000" b="0" dirty="0">
              <a:solidFill>
                <a:schemeClr val="tx2"/>
              </a:solidFill>
            </a:endParaRPr>
          </a:p>
        </p:txBody>
      </p:sp>
      <p:sp>
        <p:nvSpPr>
          <p:cNvPr id="26628" name="Text Box 4"/>
          <p:cNvSpPr txBox="1">
            <a:spLocks noChangeArrowheads="1"/>
          </p:cNvSpPr>
          <p:nvPr/>
        </p:nvSpPr>
        <p:spPr bwMode="auto">
          <a:xfrm>
            <a:off x="411163" y="19827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marL="342900" indent="-342900" eaLnBrk="0" hangingPunct="0">
              <a:defRPr b="1">
                <a:solidFill>
                  <a:srgbClr val="00ADD0"/>
                </a:solidFill>
                <a:latin typeface="Arial" charset="0"/>
              </a:defRPr>
            </a:lvl1pPr>
            <a:lvl2pPr marL="742950" indent="-285750"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eaLnBrk="1" hangingPunct="1">
              <a:spcBef>
                <a:spcPct val="20000"/>
              </a:spcBef>
            </a:pPr>
            <a:endParaRPr lang="cs-CZ" sz="2000" b="0" dirty="0">
              <a:solidFill>
                <a:srgbClr val="003C69"/>
              </a:solidFill>
            </a:endParaRPr>
          </a:p>
        </p:txBody>
      </p:sp>
      <p:sp>
        <p:nvSpPr>
          <p:cNvPr id="26629" name="Text Box 5"/>
          <p:cNvSpPr txBox="1">
            <a:spLocks noChangeArrowheads="1"/>
          </p:cNvSpPr>
          <p:nvPr/>
        </p:nvSpPr>
        <p:spPr bwMode="auto">
          <a:xfrm>
            <a:off x="251520" y="260350"/>
            <a:ext cx="8748712"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rgbClr val="00ADD0"/>
                </a:solidFill>
                <a:latin typeface="Arial" charset="0"/>
              </a:defRPr>
            </a:lvl1pPr>
            <a:lvl2pPr marL="742950" indent="-285750"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eaLnBrk="1" hangingPunct="1"/>
            <a:r>
              <a:rPr lang="en-GB" sz="3000" dirty="0" smtClean="0"/>
              <a:t>Multimodal logistics centre in the zone Mošnov  </a:t>
            </a:r>
            <a:endParaRPr lang="en-GB" sz="3000" b="0" dirty="0">
              <a:solidFill>
                <a:schemeClr val="tx1"/>
              </a:solidFill>
            </a:endParaRPr>
          </a:p>
        </p:txBody>
      </p:sp>
      <p:sp>
        <p:nvSpPr>
          <p:cNvPr id="26631" name="Text Box 7"/>
          <p:cNvSpPr txBox="1">
            <a:spLocks noChangeArrowheads="1"/>
          </p:cNvSpPr>
          <p:nvPr/>
        </p:nvSpPr>
        <p:spPr bwMode="auto">
          <a:xfrm>
            <a:off x="251520" y="1125538"/>
            <a:ext cx="8748712" cy="150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marL="265113" indent="-265113" eaLnBrk="0" hangingPunct="0">
              <a:defRPr b="1">
                <a:solidFill>
                  <a:srgbClr val="00ADD0"/>
                </a:solidFill>
                <a:latin typeface="Arial" charset="0"/>
              </a:defRPr>
            </a:lvl1pPr>
            <a:lvl2pPr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eaLnBrk="1" hangingPunct="1">
              <a:lnSpc>
                <a:spcPct val="80000"/>
              </a:lnSpc>
              <a:spcBef>
                <a:spcPct val="55000"/>
              </a:spcBef>
              <a:buClr>
                <a:srgbClr val="00ADD0"/>
              </a:buClr>
              <a:buFontTx/>
              <a:buChar char="•"/>
            </a:pPr>
            <a:r>
              <a:rPr lang="en-US" sz="1600" dirty="0">
                <a:solidFill>
                  <a:srgbClr val="003C69"/>
                </a:solidFill>
              </a:rPr>
              <a:t>Logistics centre including container terminal – combination of road, rail </a:t>
            </a:r>
            <a:endParaRPr lang="cs-CZ" sz="1600" dirty="0">
              <a:solidFill>
                <a:srgbClr val="003C69"/>
              </a:solidFill>
            </a:endParaRPr>
          </a:p>
          <a:p>
            <a:pPr eaLnBrk="1" hangingPunct="1">
              <a:lnSpc>
                <a:spcPct val="80000"/>
              </a:lnSpc>
              <a:spcBef>
                <a:spcPts val="600"/>
              </a:spcBef>
              <a:buClr>
                <a:srgbClr val="00ADD0"/>
              </a:buClr>
            </a:pPr>
            <a:r>
              <a:rPr lang="cs-CZ" sz="1600" dirty="0">
                <a:solidFill>
                  <a:srgbClr val="003C69"/>
                </a:solidFill>
              </a:rPr>
              <a:t>    </a:t>
            </a:r>
            <a:r>
              <a:rPr lang="en-US" sz="1600" dirty="0">
                <a:solidFill>
                  <a:srgbClr val="003C69"/>
                </a:solidFill>
              </a:rPr>
              <a:t>and air freight on one site – </a:t>
            </a:r>
            <a:r>
              <a:rPr lang="en-US" sz="1600" dirty="0"/>
              <a:t>unique project within the Czech Republic</a:t>
            </a:r>
            <a:endParaRPr lang="cs-CZ" sz="1600" dirty="0"/>
          </a:p>
          <a:p>
            <a:pPr eaLnBrk="1" hangingPunct="1">
              <a:lnSpc>
                <a:spcPct val="80000"/>
              </a:lnSpc>
              <a:spcBef>
                <a:spcPct val="55000"/>
              </a:spcBef>
              <a:buClr>
                <a:srgbClr val="00ADD0"/>
              </a:buClr>
              <a:buFontTx/>
              <a:buChar char="•"/>
            </a:pPr>
            <a:r>
              <a:rPr lang="en-US" sz="1600" dirty="0">
                <a:solidFill>
                  <a:srgbClr val="003C69"/>
                </a:solidFill>
              </a:rPr>
              <a:t>Developed in cooperation with the City of Ostrava and the Moravian-Silesian </a:t>
            </a:r>
            <a:r>
              <a:rPr lang="cs-CZ" sz="1600" dirty="0">
                <a:solidFill>
                  <a:srgbClr val="003C69"/>
                </a:solidFill>
              </a:rPr>
              <a:t>  </a:t>
            </a:r>
            <a:r>
              <a:rPr lang="en-US" sz="1600" dirty="0">
                <a:solidFill>
                  <a:srgbClr val="003C69"/>
                </a:solidFill>
              </a:rPr>
              <a:t>Region</a:t>
            </a:r>
            <a:endParaRPr lang="cs-CZ" sz="1600" dirty="0">
              <a:solidFill>
                <a:srgbClr val="003C69"/>
              </a:solidFill>
            </a:endParaRPr>
          </a:p>
          <a:p>
            <a:pPr eaLnBrk="1" hangingPunct="1">
              <a:lnSpc>
                <a:spcPct val="80000"/>
              </a:lnSpc>
              <a:spcBef>
                <a:spcPct val="55000"/>
              </a:spcBef>
              <a:buClr>
                <a:srgbClr val="00ADD0"/>
              </a:buClr>
              <a:buFontTx/>
              <a:buChar char="•"/>
            </a:pPr>
            <a:r>
              <a:rPr lang="en-US" sz="1600" dirty="0"/>
              <a:t>Location</a:t>
            </a:r>
            <a:r>
              <a:rPr lang="cs-CZ" sz="1600" dirty="0"/>
              <a:t>: </a:t>
            </a:r>
            <a:r>
              <a:rPr lang="cs-CZ" sz="1600" dirty="0">
                <a:solidFill>
                  <a:srgbClr val="003C69"/>
                </a:solidFill>
              </a:rPr>
              <a:t>Ostrava- Mošnov</a:t>
            </a:r>
            <a:r>
              <a:rPr lang="en-US" sz="1600" dirty="0">
                <a:solidFill>
                  <a:srgbClr val="003C69"/>
                </a:solidFill>
              </a:rPr>
              <a:t> Strategic Industrial Zone</a:t>
            </a:r>
            <a:r>
              <a:rPr lang="cs-CZ" sz="1600" dirty="0">
                <a:solidFill>
                  <a:srgbClr val="003C69"/>
                </a:solidFill>
              </a:rPr>
              <a:t>, 25 km </a:t>
            </a:r>
            <a:r>
              <a:rPr lang="en-US" sz="1600" dirty="0">
                <a:solidFill>
                  <a:srgbClr val="003C69"/>
                </a:solidFill>
              </a:rPr>
              <a:t>from central </a:t>
            </a:r>
            <a:r>
              <a:rPr lang="cs-CZ" sz="1600" dirty="0">
                <a:solidFill>
                  <a:srgbClr val="003C69"/>
                </a:solidFill>
              </a:rPr>
              <a:t> </a:t>
            </a:r>
          </a:p>
          <a:p>
            <a:pPr eaLnBrk="1" hangingPunct="1">
              <a:lnSpc>
                <a:spcPct val="80000"/>
              </a:lnSpc>
              <a:spcBef>
                <a:spcPts val="600"/>
              </a:spcBef>
              <a:buClr>
                <a:srgbClr val="00ADD0"/>
              </a:buClr>
            </a:pPr>
            <a:r>
              <a:rPr lang="cs-CZ" sz="1600" dirty="0">
                <a:solidFill>
                  <a:srgbClr val="003C69"/>
                </a:solidFill>
              </a:rPr>
              <a:t>                      </a:t>
            </a:r>
            <a:r>
              <a:rPr lang="en-US" sz="1600" dirty="0">
                <a:solidFill>
                  <a:srgbClr val="003C69"/>
                </a:solidFill>
              </a:rPr>
              <a:t>Ostrava</a:t>
            </a:r>
            <a:r>
              <a:rPr lang="cs-CZ" sz="1600" dirty="0">
                <a:solidFill>
                  <a:srgbClr val="003C69"/>
                </a:solidFill>
              </a:rPr>
              <a:t>, </a:t>
            </a:r>
            <a:r>
              <a:rPr lang="en-US" sz="1600" dirty="0">
                <a:solidFill>
                  <a:srgbClr val="003C69"/>
                </a:solidFill>
              </a:rPr>
              <a:t>adjacent to </a:t>
            </a:r>
            <a:r>
              <a:rPr lang="cs-CZ" sz="1600" dirty="0">
                <a:solidFill>
                  <a:srgbClr val="003C69"/>
                </a:solidFill>
              </a:rPr>
              <a:t>Leoš Janáček </a:t>
            </a:r>
            <a:r>
              <a:rPr lang="en-US" sz="1600" dirty="0">
                <a:solidFill>
                  <a:srgbClr val="003C69"/>
                </a:solidFill>
              </a:rPr>
              <a:t>Ostrava International Airport</a:t>
            </a:r>
            <a:r>
              <a:rPr lang="cs-CZ" sz="1600" dirty="0">
                <a:solidFill>
                  <a:srgbClr val="003C69"/>
                </a:solidFill>
              </a:rPr>
              <a:t> </a:t>
            </a:r>
          </a:p>
        </p:txBody>
      </p:sp>
      <p:sp>
        <p:nvSpPr>
          <p:cNvPr id="9" name="Text Box 5"/>
          <p:cNvSpPr txBox="1">
            <a:spLocks noChangeArrowheads="1"/>
          </p:cNvSpPr>
          <p:nvPr/>
        </p:nvSpPr>
        <p:spPr bwMode="auto">
          <a:xfrm>
            <a:off x="210708" y="6383598"/>
            <a:ext cx="175756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rgbClr val="00ADD0"/>
                </a:solidFill>
                <a:latin typeface="Arial" charset="0"/>
              </a:defRPr>
            </a:lvl1pPr>
            <a:lvl2pPr marL="742950" indent="-285750"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eaLnBrk="1" hangingPunct="1">
              <a:spcBef>
                <a:spcPct val="0"/>
              </a:spcBef>
            </a:pPr>
            <a:r>
              <a:rPr lang="cs-CZ" sz="1400" dirty="0"/>
              <a:t>www.ostrava.cz</a:t>
            </a:r>
          </a:p>
        </p:txBody>
      </p:sp>
      <p:pic>
        <p:nvPicPr>
          <p:cNvPr id="12" name="Picture 3" descr="Ostrava_l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31153" y="6406594"/>
            <a:ext cx="2160000" cy="261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ovéPole 1"/>
          <p:cNvSpPr txBox="1"/>
          <p:nvPr/>
        </p:nvSpPr>
        <p:spPr>
          <a:xfrm>
            <a:off x="251520" y="3068185"/>
            <a:ext cx="4176712" cy="2927725"/>
          </a:xfrm>
          <a:prstGeom prst="rect">
            <a:avLst/>
          </a:prstGeom>
          <a:noFill/>
        </p:spPr>
        <p:txBody>
          <a:bodyPr wrap="square" rtlCol="0">
            <a:spAutoFit/>
          </a:bodyPr>
          <a:lstStyle/>
          <a:p>
            <a:pPr eaLnBrk="1" hangingPunct="1">
              <a:lnSpc>
                <a:spcPct val="80000"/>
              </a:lnSpc>
              <a:spcBef>
                <a:spcPct val="55000"/>
              </a:spcBef>
              <a:buClr>
                <a:srgbClr val="00ADD0"/>
              </a:buClr>
            </a:pPr>
            <a:r>
              <a:rPr lang="en-US" sz="1500" dirty="0" smtClean="0"/>
              <a:t>Work </a:t>
            </a:r>
            <a:r>
              <a:rPr lang="en-US" sz="1500" dirty="0"/>
              <a:t>begins</a:t>
            </a:r>
            <a:r>
              <a:rPr lang="cs-CZ" sz="1500" dirty="0"/>
              <a:t>:</a:t>
            </a:r>
            <a:r>
              <a:rPr lang="cs-CZ" sz="1500" dirty="0">
                <a:solidFill>
                  <a:srgbClr val="003C69"/>
                </a:solidFill>
              </a:rPr>
              <a:t> </a:t>
            </a:r>
            <a:r>
              <a:rPr lang="cs-CZ" sz="1400" dirty="0">
                <a:solidFill>
                  <a:srgbClr val="003C69"/>
                </a:solidFill>
              </a:rPr>
              <a:t>4Q/2010</a:t>
            </a:r>
          </a:p>
          <a:p>
            <a:pPr eaLnBrk="1" hangingPunct="1">
              <a:lnSpc>
                <a:spcPct val="80000"/>
              </a:lnSpc>
              <a:spcBef>
                <a:spcPct val="55000"/>
              </a:spcBef>
              <a:buClr>
                <a:srgbClr val="00ADD0"/>
              </a:buClr>
            </a:pPr>
            <a:r>
              <a:rPr lang="en-US" sz="1500" dirty="0" smtClean="0"/>
              <a:t>Completion </a:t>
            </a:r>
            <a:r>
              <a:rPr lang="en-US" sz="1500" dirty="0"/>
              <a:t>of all phases</a:t>
            </a:r>
            <a:r>
              <a:rPr lang="cs-CZ" sz="1500" dirty="0"/>
              <a:t>:</a:t>
            </a:r>
            <a:r>
              <a:rPr lang="cs-CZ" sz="1500" dirty="0">
                <a:solidFill>
                  <a:srgbClr val="003C69"/>
                </a:solidFill>
              </a:rPr>
              <a:t> </a:t>
            </a:r>
            <a:r>
              <a:rPr lang="cs-CZ" sz="1400" dirty="0">
                <a:solidFill>
                  <a:srgbClr val="003C69"/>
                </a:solidFill>
              </a:rPr>
              <a:t>2015 - </a:t>
            </a:r>
            <a:r>
              <a:rPr lang="cs-CZ" sz="1400" dirty="0" smtClean="0">
                <a:solidFill>
                  <a:srgbClr val="003C69"/>
                </a:solidFill>
              </a:rPr>
              <a:t>2023</a:t>
            </a:r>
            <a:endParaRPr lang="cs-CZ" sz="1400" dirty="0">
              <a:solidFill>
                <a:srgbClr val="003C69"/>
              </a:solidFill>
            </a:endParaRPr>
          </a:p>
          <a:p>
            <a:pPr eaLnBrk="1" hangingPunct="1">
              <a:lnSpc>
                <a:spcPct val="80000"/>
              </a:lnSpc>
              <a:spcBef>
                <a:spcPct val="55000"/>
              </a:spcBef>
              <a:buClr>
                <a:srgbClr val="00ADD0"/>
              </a:buClr>
            </a:pPr>
            <a:r>
              <a:rPr lang="en-US" sz="1500" dirty="0" smtClean="0"/>
              <a:t>Cost</a:t>
            </a:r>
            <a:r>
              <a:rPr lang="cs-CZ" sz="1500" dirty="0"/>
              <a:t>:</a:t>
            </a:r>
            <a:r>
              <a:rPr lang="cs-CZ" sz="1500" dirty="0">
                <a:solidFill>
                  <a:srgbClr val="003C69"/>
                </a:solidFill>
              </a:rPr>
              <a:t> </a:t>
            </a:r>
            <a:r>
              <a:rPr lang="en-US" sz="1400" dirty="0">
                <a:solidFill>
                  <a:srgbClr val="003C69"/>
                </a:solidFill>
              </a:rPr>
              <a:t>CZK </a:t>
            </a:r>
            <a:r>
              <a:rPr lang="cs-CZ" sz="1400" dirty="0">
                <a:solidFill>
                  <a:srgbClr val="003C69"/>
                </a:solidFill>
              </a:rPr>
              <a:t>4 </a:t>
            </a:r>
            <a:r>
              <a:rPr lang="en-US" sz="1400" dirty="0">
                <a:solidFill>
                  <a:srgbClr val="003C69"/>
                </a:solidFill>
              </a:rPr>
              <a:t>billion</a:t>
            </a:r>
            <a:endParaRPr lang="cs-CZ" sz="1400" dirty="0">
              <a:solidFill>
                <a:srgbClr val="003C69"/>
              </a:solidFill>
            </a:endParaRPr>
          </a:p>
          <a:p>
            <a:pPr eaLnBrk="1" hangingPunct="1">
              <a:lnSpc>
                <a:spcPct val="80000"/>
              </a:lnSpc>
              <a:spcBef>
                <a:spcPct val="55000"/>
              </a:spcBef>
              <a:buClr>
                <a:srgbClr val="00ADD0"/>
              </a:buClr>
            </a:pPr>
            <a:r>
              <a:rPr lang="en-US" sz="1500" dirty="0" smtClean="0"/>
              <a:t>Total </a:t>
            </a:r>
            <a:r>
              <a:rPr lang="en-US" sz="1500" dirty="0"/>
              <a:t>area</a:t>
            </a:r>
            <a:r>
              <a:rPr lang="cs-CZ" sz="1500" dirty="0"/>
              <a:t>:</a:t>
            </a:r>
            <a:r>
              <a:rPr lang="cs-CZ" sz="1500" dirty="0">
                <a:solidFill>
                  <a:srgbClr val="003C69"/>
                </a:solidFill>
              </a:rPr>
              <a:t> </a:t>
            </a:r>
            <a:r>
              <a:rPr lang="cs-CZ" sz="1400" dirty="0">
                <a:solidFill>
                  <a:srgbClr val="003C69"/>
                </a:solidFill>
              </a:rPr>
              <a:t>80 </a:t>
            </a:r>
            <a:r>
              <a:rPr lang="cs-CZ" sz="1400" dirty="0" smtClean="0">
                <a:solidFill>
                  <a:srgbClr val="003C69"/>
                </a:solidFill>
              </a:rPr>
              <a:t>ha</a:t>
            </a:r>
          </a:p>
          <a:p>
            <a:pPr eaLnBrk="1" hangingPunct="1">
              <a:lnSpc>
                <a:spcPct val="80000"/>
              </a:lnSpc>
              <a:spcBef>
                <a:spcPct val="55000"/>
              </a:spcBef>
              <a:buClr>
                <a:srgbClr val="00ADD0"/>
              </a:buClr>
            </a:pPr>
            <a:endParaRPr lang="cs-CZ" sz="1700" dirty="0">
              <a:solidFill>
                <a:srgbClr val="003C69"/>
              </a:solidFill>
            </a:endParaRPr>
          </a:p>
          <a:p>
            <a:pPr eaLnBrk="1" hangingPunct="1">
              <a:lnSpc>
                <a:spcPct val="80000"/>
              </a:lnSpc>
              <a:spcBef>
                <a:spcPct val="55000"/>
              </a:spcBef>
              <a:buClr>
                <a:srgbClr val="00ADD0"/>
              </a:buClr>
            </a:pPr>
            <a:r>
              <a:rPr lang="en-US" sz="1500" dirty="0" smtClean="0"/>
              <a:t>Phase </a:t>
            </a:r>
            <a:r>
              <a:rPr lang="cs-CZ" sz="1500" dirty="0"/>
              <a:t>1: </a:t>
            </a:r>
            <a:r>
              <a:rPr lang="en-US" sz="1400" dirty="0">
                <a:solidFill>
                  <a:srgbClr val="003C69"/>
                </a:solidFill>
              </a:rPr>
              <a:t>air </a:t>
            </a:r>
            <a:r>
              <a:rPr lang="en-GB" sz="1400" dirty="0" smtClean="0">
                <a:solidFill>
                  <a:srgbClr val="003C69"/>
                </a:solidFill>
              </a:rPr>
              <a:t>freight centre completed / leased</a:t>
            </a:r>
          </a:p>
          <a:p>
            <a:pPr eaLnBrk="1" hangingPunct="1">
              <a:lnSpc>
                <a:spcPct val="80000"/>
              </a:lnSpc>
              <a:spcBef>
                <a:spcPct val="55000"/>
              </a:spcBef>
              <a:buClr>
                <a:srgbClr val="00ADD0"/>
              </a:buClr>
            </a:pPr>
            <a:r>
              <a:rPr lang="en-GB" sz="1500" dirty="0" smtClean="0"/>
              <a:t>Phase 2: </a:t>
            </a:r>
            <a:r>
              <a:rPr lang="en-GB" sz="1400" dirty="0" smtClean="0">
                <a:solidFill>
                  <a:srgbClr val="003C69"/>
                </a:solidFill>
              </a:rPr>
              <a:t>rail freight centre work started 1/2018</a:t>
            </a:r>
          </a:p>
          <a:p>
            <a:pPr eaLnBrk="1" hangingPunct="1">
              <a:lnSpc>
                <a:spcPct val="80000"/>
              </a:lnSpc>
              <a:spcBef>
                <a:spcPct val="55000"/>
              </a:spcBef>
              <a:buClr>
                <a:srgbClr val="00ADD0"/>
              </a:buClr>
            </a:pPr>
            <a:r>
              <a:rPr lang="en-GB" sz="1500" dirty="0" smtClean="0"/>
              <a:t>Phase 3: </a:t>
            </a:r>
            <a:r>
              <a:rPr lang="en-GB" sz="1400" dirty="0" smtClean="0">
                <a:solidFill>
                  <a:srgbClr val="003C69"/>
                </a:solidFill>
              </a:rPr>
              <a:t>multimodal cargo under preparation</a:t>
            </a:r>
          </a:p>
          <a:p>
            <a:endParaRPr lang="cs-CZ" dirty="0"/>
          </a:p>
        </p:txBody>
      </p:sp>
      <p:pic>
        <p:nvPicPr>
          <p:cNvPr id="11"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2993" t="11111" r="3542" b="69893"/>
          <a:stretch/>
        </p:blipFill>
        <p:spPr bwMode="auto">
          <a:xfrm>
            <a:off x="4629079" y="5447515"/>
            <a:ext cx="1831073" cy="58463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cSld>
  <p:clrMapOvr>
    <a:masterClrMapping/>
  </p:clrMapOvr>
  <p:transition spd="slow">
    <p:push dir="u"/>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Rectangle 3"/>
          <p:cNvSpPr>
            <a:spLocks noChangeArrowheads="1"/>
          </p:cNvSpPr>
          <p:nvPr/>
        </p:nvSpPr>
        <p:spPr bwMode="auto">
          <a:xfrm>
            <a:off x="358775" y="274638"/>
            <a:ext cx="842645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p>
            <a:pPr>
              <a:spcBef>
                <a:spcPct val="0"/>
              </a:spcBef>
            </a:pPr>
            <a:endParaRPr lang="cs-CZ" sz="4000" b="0">
              <a:solidFill>
                <a:srgbClr val="000000"/>
              </a:solidFill>
            </a:endParaRPr>
          </a:p>
        </p:txBody>
      </p:sp>
      <p:sp>
        <p:nvSpPr>
          <p:cNvPr id="27652" name="Text Box 4"/>
          <p:cNvSpPr txBox="1">
            <a:spLocks noChangeArrowheads="1"/>
          </p:cNvSpPr>
          <p:nvPr/>
        </p:nvSpPr>
        <p:spPr bwMode="auto">
          <a:xfrm>
            <a:off x="411163" y="1982788"/>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342900" indent="-342900" eaLnBrk="0" hangingPunct="0">
              <a:defRPr b="1">
                <a:solidFill>
                  <a:srgbClr val="00ADD0"/>
                </a:solidFill>
                <a:latin typeface="Arial" charset="0"/>
              </a:defRPr>
            </a:lvl1pPr>
            <a:lvl2pPr marL="742950" indent="-285750"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eaLnBrk="1" hangingPunct="1">
              <a:spcBef>
                <a:spcPct val="20000"/>
              </a:spcBef>
            </a:pPr>
            <a:endParaRPr lang="cs-CZ" sz="2000" b="0">
              <a:solidFill>
                <a:srgbClr val="003C69"/>
              </a:solidFill>
            </a:endParaRPr>
          </a:p>
        </p:txBody>
      </p:sp>
      <p:sp>
        <p:nvSpPr>
          <p:cNvPr id="27653" name="Text Box 5"/>
          <p:cNvSpPr txBox="1">
            <a:spLocks noChangeArrowheads="1"/>
          </p:cNvSpPr>
          <p:nvPr/>
        </p:nvSpPr>
        <p:spPr bwMode="auto">
          <a:xfrm>
            <a:off x="468313" y="1365592"/>
            <a:ext cx="5111750" cy="623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rgbClr val="00ADD0"/>
                </a:solidFill>
                <a:latin typeface="Arial" charset="0"/>
              </a:defRPr>
            </a:lvl1pPr>
            <a:lvl2pPr marL="742950" indent="-285750"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marL="285750" indent="-285750" eaLnBrk="1" hangingPunct="1">
              <a:spcBef>
                <a:spcPct val="60000"/>
              </a:spcBef>
              <a:buClr>
                <a:srgbClr val="00ADD0"/>
              </a:buClr>
              <a:buFont typeface="Arial" panose="020B0604020202020204" pitchFamily="34" charset="0"/>
              <a:buChar char="•"/>
            </a:pPr>
            <a:r>
              <a:rPr lang="en-GB" sz="1500" dirty="0" smtClean="0">
                <a:solidFill>
                  <a:srgbClr val="003366"/>
                </a:solidFill>
              </a:rPr>
              <a:t>Industrial Zone:</a:t>
            </a:r>
            <a:r>
              <a:rPr lang="en-GB" sz="1500" dirty="0" smtClean="0">
                <a:solidFill>
                  <a:srgbClr val="003C69"/>
                </a:solidFill>
              </a:rPr>
              <a:t>		</a:t>
            </a:r>
            <a:r>
              <a:rPr lang="en-GB" sz="1500" b="0" dirty="0" smtClean="0">
                <a:solidFill>
                  <a:srgbClr val="003C69"/>
                </a:solidFill>
              </a:rPr>
              <a:t>115 ha</a:t>
            </a:r>
          </a:p>
          <a:p>
            <a:pPr marL="285750" indent="-285750" eaLnBrk="1" hangingPunct="1">
              <a:spcBef>
                <a:spcPct val="30000"/>
              </a:spcBef>
              <a:buClr>
                <a:srgbClr val="00ADD0"/>
              </a:buClr>
              <a:buFont typeface="Arial" panose="020B0604020202020204" pitchFamily="34" charset="0"/>
              <a:buChar char="•"/>
            </a:pPr>
            <a:r>
              <a:rPr lang="en-GB" sz="1500" dirty="0" smtClean="0">
                <a:solidFill>
                  <a:srgbClr val="003366"/>
                </a:solidFill>
              </a:rPr>
              <a:t>Commercial Zone</a:t>
            </a:r>
            <a:r>
              <a:rPr lang="en-GB" sz="1500" dirty="0" smtClean="0">
                <a:solidFill>
                  <a:srgbClr val="003C69"/>
                </a:solidFill>
              </a:rPr>
              <a:t>:	</a:t>
            </a:r>
            <a:r>
              <a:rPr lang="cs-CZ" sz="1500" dirty="0" smtClean="0">
                <a:solidFill>
                  <a:srgbClr val="003C69"/>
                </a:solidFill>
              </a:rPr>
              <a:t>  </a:t>
            </a:r>
            <a:r>
              <a:rPr lang="cs-CZ" sz="1500" b="0" dirty="0">
                <a:solidFill>
                  <a:srgbClr val="003C69"/>
                </a:solidFill>
              </a:rPr>
              <a:t>15 ha</a:t>
            </a:r>
          </a:p>
        </p:txBody>
      </p:sp>
      <p:sp>
        <p:nvSpPr>
          <p:cNvPr id="27654" name="Text Box 6"/>
          <p:cNvSpPr txBox="1">
            <a:spLocks noChangeArrowheads="1"/>
          </p:cNvSpPr>
          <p:nvPr/>
        </p:nvSpPr>
        <p:spPr bwMode="auto">
          <a:xfrm>
            <a:off x="365324" y="188913"/>
            <a:ext cx="6469129"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b="1">
                <a:solidFill>
                  <a:srgbClr val="00ADD0"/>
                </a:solidFill>
                <a:latin typeface="Arial" charset="0"/>
              </a:defRPr>
            </a:lvl1pPr>
            <a:lvl2pPr marL="742950" indent="-285750"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eaLnBrk="1" hangingPunct="1"/>
            <a:r>
              <a:rPr lang="cs-CZ" sz="3600" dirty="0" smtClean="0"/>
              <a:t>Hrabová </a:t>
            </a:r>
            <a:r>
              <a:rPr lang="en-GB" sz="3600" dirty="0" smtClean="0"/>
              <a:t>Industrial Zone</a:t>
            </a:r>
            <a:endParaRPr lang="en-GB" sz="3600" dirty="0"/>
          </a:p>
        </p:txBody>
      </p:sp>
      <p:sp>
        <p:nvSpPr>
          <p:cNvPr id="27657" name="Rectangle 11"/>
          <p:cNvSpPr>
            <a:spLocks noChangeArrowheads="1"/>
          </p:cNvSpPr>
          <p:nvPr/>
        </p:nvSpPr>
        <p:spPr bwMode="auto">
          <a:xfrm>
            <a:off x="261703" y="2924944"/>
            <a:ext cx="8424862"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285750" indent="-285750">
              <a:buClr>
                <a:srgbClr val="00A0C0"/>
              </a:buClr>
              <a:buFont typeface="Arial" panose="020B0604020202020204" pitchFamily="34" charset="0"/>
              <a:buChar char="•"/>
            </a:pPr>
            <a:r>
              <a:rPr lang="en-GB" sz="1400" b="0" dirty="0" smtClean="0">
                <a:solidFill>
                  <a:srgbClr val="003C69"/>
                </a:solidFill>
              </a:rPr>
              <a:t>Planning began in 1999 and continued in 2000-2007</a:t>
            </a:r>
          </a:p>
          <a:p>
            <a:pPr marL="285750" indent="-285750">
              <a:buClr>
                <a:srgbClr val="00A0C0"/>
              </a:buClr>
              <a:buFont typeface="Arial" panose="020B0604020202020204" pitchFamily="34" charset="0"/>
              <a:buChar char="•"/>
            </a:pPr>
            <a:r>
              <a:rPr lang="en-GB" sz="1400" b="0" dirty="0" smtClean="0">
                <a:solidFill>
                  <a:srgbClr val="003C69"/>
                </a:solidFill>
              </a:rPr>
              <a:t>The City originally prepared a site of 30+30 ha. </a:t>
            </a:r>
          </a:p>
          <a:p>
            <a:pPr>
              <a:buClr>
                <a:srgbClr val="00A0C0"/>
              </a:buClr>
            </a:pPr>
            <a:r>
              <a:rPr lang="en-GB" sz="1400" b="0" dirty="0" smtClean="0">
                <a:solidFill>
                  <a:srgbClr val="003C69"/>
                </a:solidFill>
              </a:rPr>
              <a:t>     </a:t>
            </a:r>
            <a:r>
              <a:rPr lang="cs-CZ" sz="1400" b="0" dirty="0" smtClean="0">
                <a:solidFill>
                  <a:srgbClr val="003C69"/>
                </a:solidFill>
              </a:rPr>
              <a:t> </a:t>
            </a:r>
            <a:r>
              <a:rPr lang="en-GB" sz="1400" b="0" dirty="0" smtClean="0">
                <a:solidFill>
                  <a:srgbClr val="003C69"/>
                </a:solidFill>
              </a:rPr>
              <a:t>CTP Invest expanded the zone (total area now 115 ha)</a:t>
            </a:r>
          </a:p>
          <a:p>
            <a:pPr marL="285750" indent="-285750">
              <a:buClr>
                <a:srgbClr val="00A0C0"/>
              </a:buClr>
              <a:buFont typeface="Arial" panose="020B0604020202020204" pitchFamily="34" charset="0"/>
              <a:buChar char="•"/>
            </a:pPr>
            <a:r>
              <a:rPr lang="en-GB" sz="1400" b="0" dirty="0" smtClean="0">
                <a:solidFill>
                  <a:srgbClr val="003C69"/>
                </a:solidFill>
              </a:rPr>
              <a:t>Currently over 50 companies operate in the zone</a:t>
            </a:r>
          </a:p>
          <a:p>
            <a:pPr marL="285750" indent="-285750">
              <a:buClr>
                <a:srgbClr val="00A0C0"/>
              </a:buClr>
              <a:buFont typeface="Arial" panose="020B0604020202020204" pitchFamily="34" charset="0"/>
              <a:buChar char="•"/>
            </a:pPr>
            <a:r>
              <a:rPr lang="en-GB" sz="1400" b="0" dirty="0" smtClean="0">
                <a:solidFill>
                  <a:srgbClr val="003C69"/>
                </a:solidFill>
              </a:rPr>
              <a:t>Total investments in the zone have exceeded </a:t>
            </a:r>
            <a:r>
              <a:rPr lang="en-GB" sz="1400" dirty="0" smtClean="0">
                <a:solidFill>
                  <a:srgbClr val="003C69"/>
                </a:solidFill>
              </a:rPr>
              <a:t>CZK</a:t>
            </a:r>
            <a:r>
              <a:rPr lang="en-GB" sz="1400" b="0" dirty="0" smtClean="0">
                <a:solidFill>
                  <a:srgbClr val="003C69"/>
                </a:solidFill>
              </a:rPr>
              <a:t> </a:t>
            </a:r>
            <a:r>
              <a:rPr lang="en-GB" sz="1400" dirty="0" smtClean="0">
                <a:solidFill>
                  <a:srgbClr val="003C69"/>
                </a:solidFill>
              </a:rPr>
              <a:t>22.433 billion </a:t>
            </a:r>
            <a:r>
              <a:rPr lang="en-GB" sz="1400" b="0" dirty="0" smtClean="0">
                <a:solidFill>
                  <a:srgbClr val="003C69"/>
                </a:solidFill>
              </a:rPr>
              <a:t>(as of 30 June 2018)</a:t>
            </a:r>
          </a:p>
          <a:p>
            <a:pPr marL="285750" indent="-285750">
              <a:buClr>
                <a:srgbClr val="00A0C0"/>
              </a:buClr>
              <a:buFont typeface="Arial" panose="020B0604020202020204" pitchFamily="34" charset="0"/>
              <a:buChar char="•"/>
            </a:pPr>
            <a:r>
              <a:rPr lang="en-GB" sz="1400" dirty="0" smtClean="0">
                <a:solidFill>
                  <a:srgbClr val="003C69"/>
                </a:solidFill>
              </a:rPr>
              <a:t>9 189 </a:t>
            </a:r>
            <a:r>
              <a:rPr lang="en-GB" sz="1400" b="0" dirty="0" smtClean="0">
                <a:solidFill>
                  <a:srgbClr val="003C69"/>
                </a:solidFill>
              </a:rPr>
              <a:t>new </a:t>
            </a:r>
            <a:r>
              <a:rPr lang="en-GB" sz="1400" dirty="0" smtClean="0">
                <a:solidFill>
                  <a:srgbClr val="003C69"/>
                </a:solidFill>
              </a:rPr>
              <a:t>jobs</a:t>
            </a:r>
            <a:r>
              <a:rPr lang="en-GB" sz="1400" b="0" dirty="0" smtClean="0">
                <a:solidFill>
                  <a:srgbClr val="003C69"/>
                </a:solidFill>
              </a:rPr>
              <a:t> created (as of 30 June 2018)</a:t>
            </a:r>
          </a:p>
          <a:p>
            <a:pPr marL="285750" indent="-285750">
              <a:buClr>
                <a:srgbClr val="00A0C0"/>
              </a:buClr>
              <a:buFont typeface="Arial" panose="020B0604020202020204" pitchFamily="34" charset="0"/>
              <a:buChar char="•"/>
            </a:pPr>
            <a:r>
              <a:rPr lang="en-GB" sz="1400" b="0" dirty="0" smtClean="0">
                <a:solidFill>
                  <a:srgbClr val="003C69"/>
                </a:solidFill>
              </a:rPr>
              <a:t>The zone won the Ministry of Industry and Trade Award for Industrial Real Estate of the Year for 2004, 2005, 2007, 2009 and 2010 (1st and 2nd place for the City of Ostrava, twice 1st place for </a:t>
            </a:r>
            <a:r>
              <a:rPr lang="en-GB" sz="1400" b="0" dirty="0" err="1" smtClean="0">
                <a:solidFill>
                  <a:srgbClr val="003C69"/>
                </a:solidFill>
              </a:rPr>
              <a:t>CTPark</a:t>
            </a:r>
            <a:r>
              <a:rPr lang="en-GB" sz="1400" b="0" dirty="0" smtClean="0">
                <a:solidFill>
                  <a:srgbClr val="003C69"/>
                </a:solidFill>
              </a:rPr>
              <a:t> and 1st place for </a:t>
            </a:r>
            <a:r>
              <a:rPr lang="en-GB" sz="1400" b="0" dirty="0" err="1" smtClean="0">
                <a:solidFill>
                  <a:srgbClr val="003C69"/>
                </a:solidFill>
              </a:rPr>
              <a:t>Brembo</a:t>
            </a:r>
            <a:r>
              <a:rPr lang="en-GB" sz="1400" b="0" dirty="0" smtClean="0">
                <a:solidFill>
                  <a:srgbClr val="003C69"/>
                </a:solidFill>
              </a:rPr>
              <a:t> as an investor of the year 2010)</a:t>
            </a:r>
          </a:p>
        </p:txBody>
      </p:sp>
      <p:sp>
        <p:nvSpPr>
          <p:cNvPr id="11" name="Text Box 5"/>
          <p:cNvSpPr txBox="1">
            <a:spLocks noChangeArrowheads="1"/>
          </p:cNvSpPr>
          <p:nvPr/>
        </p:nvSpPr>
        <p:spPr bwMode="auto">
          <a:xfrm>
            <a:off x="210708" y="6383598"/>
            <a:ext cx="175756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rgbClr val="00ADD0"/>
                </a:solidFill>
                <a:latin typeface="Arial" charset="0"/>
              </a:defRPr>
            </a:lvl1pPr>
            <a:lvl2pPr marL="742950" indent="-285750"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eaLnBrk="1" hangingPunct="1">
              <a:spcBef>
                <a:spcPct val="0"/>
              </a:spcBef>
            </a:pPr>
            <a:r>
              <a:rPr lang="cs-CZ" sz="1400" dirty="0"/>
              <a:t>www.ostrava.cz</a:t>
            </a:r>
          </a:p>
        </p:txBody>
      </p:sp>
      <p:pic>
        <p:nvPicPr>
          <p:cNvPr id="14" name="Picture 3" descr="Ostrava_l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31153" y="6406594"/>
            <a:ext cx="2160000" cy="261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 name="Skupina 12"/>
          <p:cNvGrpSpPr/>
          <p:nvPr/>
        </p:nvGrpSpPr>
        <p:grpSpPr>
          <a:xfrm>
            <a:off x="5258738" y="1007953"/>
            <a:ext cx="3456384" cy="2823315"/>
            <a:chOff x="4932040" y="1"/>
            <a:chExt cx="4211960" cy="3772438"/>
          </a:xfrm>
          <a:effectLst>
            <a:outerShdw blurRad="50800" dist="38100" dir="2700000" algn="tl" rotWithShape="0">
              <a:prstClr val="black">
                <a:alpha val="40000"/>
              </a:prstClr>
            </a:outerShdw>
          </a:effectLst>
        </p:grpSpPr>
        <p:pic>
          <p:nvPicPr>
            <p:cNvPr id="15"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5859" t="15022" r="37840" b="11253"/>
            <a:stretch/>
          </p:blipFill>
          <p:spPr bwMode="auto">
            <a:xfrm>
              <a:off x="4932040" y="1"/>
              <a:ext cx="4211960" cy="3772438"/>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Volný tvar 15"/>
            <p:cNvSpPr/>
            <p:nvPr/>
          </p:nvSpPr>
          <p:spPr bwMode="auto">
            <a:xfrm>
              <a:off x="6342926" y="127322"/>
              <a:ext cx="1018571" cy="821802"/>
            </a:xfrm>
            <a:custGeom>
              <a:avLst/>
              <a:gdLst>
                <a:gd name="connsiteX0" fmla="*/ 0 w 1030146"/>
                <a:gd name="connsiteY0" fmla="*/ 416689 h 844952"/>
                <a:gd name="connsiteX1" fmla="*/ 810227 w 1030146"/>
                <a:gd name="connsiteY1" fmla="*/ 0 h 844952"/>
                <a:gd name="connsiteX2" fmla="*/ 960698 w 1030146"/>
                <a:gd name="connsiteY2" fmla="*/ 196770 h 844952"/>
                <a:gd name="connsiteX3" fmla="*/ 1030146 w 1030146"/>
                <a:gd name="connsiteY3" fmla="*/ 752355 h 844952"/>
                <a:gd name="connsiteX4" fmla="*/ 601883 w 1030146"/>
                <a:gd name="connsiteY4" fmla="*/ 844952 h 844952"/>
                <a:gd name="connsiteX5" fmla="*/ 544010 w 1030146"/>
                <a:gd name="connsiteY5" fmla="*/ 405114 h 844952"/>
                <a:gd name="connsiteX6" fmla="*/ 162045 w 1030146"/>
                <a:gd name="connsiteY6" fmla="*/ 659757 h 844952"/>
                <a:gd name="connsiteX7" fmla="*/ 0 w 1030146"/>
                <a:gd name="connsiteY7" fmla="*/ 416689 h 844952"/>
                <a:gd name="connsiteX0" fmla="*/ 0 w 1018571"/>
                <a:gd name="connsiteY0" fmla="*/ 416689 h 844952"/>
                <a:gd name="connsiteX1" fmla="*/ 810227 w 1018571"/>
                <a:gd name="connsiteY1" fmla="*/ 0 h 844952"/>
                <a:gd name="connsiteX2" fmla="*/ 960698 w 1018571"/>
                <a:gd name="connsiteY2" fmla="*/ 196770 h 844952"/>
                <a:gd name="connsiteX3" fmla="*/ 1018571 w 1018571"/>
                <a:gd name="connsiteY3" fmla="*/ 787079 h 844952"/>
                <a:gd name="connsiteX4" fmla="*/ 601883 w 1018571"/>
                <a:gd name="connsiteY4" fmla="*/ 844952 h 844952"/>
                <a:gd name="connsiteX5" fmla="*/ 544010 w 1018571"/>
                <a:gd name="connsiteY5" fmla="*/ 405114 h 844952"/>
                <a:gd name="connsiteX6" fmla="*/ 162045 w 1018571"/>
                <a:gd name="connsiteY6" fmla="*/ 659757 h 844952"/>
                <a:gd name="connsiteX7" fmla="*/ 0 w 1018571"/>
                <a:gd name="connsiteY7" fmla="*/ 416689 h 844952"/>
                <a:gd name="connsiteX0" fmla="*/ 0 w 1018571"/>
                <a:gd name="connsiteY0" fmla="*/ 393539 h 821802"/>
                <a:gd name="connsiteX1" fmla="*/ 752354 w 1018571"/>
                <a:gd name="connsiteY1" fmla="*/ 0 h 821802"/>
                <a:gd name="connsiteX2" fmla="*/ 960698 w 1018571"/>
                <a:gd name="connsiteY2" fmla="*/ 173620 h 821802"/>
                <a:gd name="connsiteX3" fmla="*/ 1018571 w 1018571"/>
                <a:gd name="connsiteY3" fmla="*/ 763929 h 821802"/>
                <a:gd name="connsiteX4" fmla="*/ 601883 w 1018571"/>
                <a:gd name="connsiteY4" fmla="*/ 821802 h 821802"/>
                <a:gd name="connsiteX5" fmla="*/ 544010 w 1018571"/>
                <a:gd name="connsiteY5" fmla="*/ 381964 h 821802"/>
                <a:gd name="connsiteX6" fmla="*/ 162045 w 1018571"/>
                <a:gd name="connsiteY6" fmla="*/ 636607 h 821802"/>
                <a:gd name="connsiteX7" fmla="*/ 0 w 1018571"/>
                <a:gd name="connsiteY7" fmla="*/ 393539 h 821802"/>
                <a:gd name="connsiteX0" fmla="*/ 0 w 1018571"/>
                <a:gd name="connsiteY0" fmla="*/ 393539 h 821802"/>
                <a:gd name="connsiteX1" fmla="*/ 752354 w 1018571"/>
                <a:gd name="connsiteY1" fmla="*/ 0 h 821802"/>
                <a:gd name="connsiteX2" fmla="*/ 960698 w 1018571"/>
                <a:gd name="connsiteY2" fmla="*/ 173620 h 821802"/>
                <a:gd name="connsiteX3" fmla="*/ 1018571 w 1018571"/>
                <a:gd name="connsiteY3" fmla="*/ 763929 h 821802"/>
                <a:gd name="connsiteX4" fmla="*/ 601883 w 1018571"/>
                <a:gd name="connsiteY4" fmla="*/ 821802 h 821802"/>
                <a:gd name="connsiteX5" fmla="*/ 544010 w 1018571"/>
                <a:gd name="connsiteY5" fmla="*/ 381964 h 821802"/>
                <a:gd name="connsiteX6" fmla="*/ 138895 w 1018571"/>
                <a:gd name="connsiteY6" fmla="*/ 590308 h 821802"/>
                <a:gd name="connsiteX7" fmla="*/ 0 w 1018571"/>
                <a:gd name="connsiteY7" fmla="*/ 393539 h 821802"/>
                <a:gd name="connsiteX0" fmla="*/ 0 w 1018571"/>
                <a:gd name="connsiteY0" fmla="*/ 393539 h 821802"/>
                <a:gd name="connsiteX1" fmla="*/ 752354 w 1018571"/>
                <a:gd name="connsiteY1" fmla="*/ 0 h 821802"/>
                <a:gd name="connsiteX2" fmla="*/ 960698 w 1018571"/>
                <a:gd name="connsiteY2" fmla="*/ 173620 h 821802"/>
                <a:gd name="connsiteX3" fmla="*/ 1018571 w 1018571"/>
                <a:gd name="connsiteY3" fmla="*/ 763929 h 821802"/>
                <a:gd name="connsiteX4" fmla="*/ 601883 w 1018571"/>
                <a:gd name="connsiteY4" fmla="*/ 821802 h 821802"/>
                <a:gd name="connsiteX5" fmla="*/ 544010 w 1018571"/>
                <a:gd name="connsiteY5" fmla="*/ 381964 h 821802"/>
                <a:gd name="connsiteX6" fmla="*/ 162045 w 1018571"/>
                <a:gd name="connsiteY6" fmla="*/ 625032 h 821802"/>
                <a:gd name="connsiteX7" fmla="*/ 0 w 1018571"/>
                <a:gd name="connsiteY7" fmla="*/ 393539 h 821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18571" h="821802">
                  <a:moveTo>
                    <a:pt x="0" y="393539"/>
                  </a:moveTo>
                  <a:lnTo>
                    <a:pt x="752354" y="0"/>
                  </a:lnTo>
                  <a:lnTo>
                    <a:pt x="960698" y="173620"/>
                  </a:lnTo>
                  <a:lnTo>
                    <a:pt x="1018571" y="763929"/>
                  </a:lnTo>
                  <a:lnTo>
                    <a:pt x="601883" y="821802"/>
                  </a:lnTo>
                  <a:lnTo>
                    <a:pt x="544010" y="381964"/>
                  </a:lnTo>
                  <a:lnTo>
                    <a:pt x="162045" y="625032"/>
                  </a:lnTo>
                  <a:lnTo>
                    <a:pt x="0" y="393539"/>
                  </a:lnTo>
                  <a:close/>
                </a:path>
              </a:pathLst>
            </a:custGeom>
            <a:solidFill>
              <a:srgbClr val="00B0F0">
                <a:alpha val="49000"/>
              </a:srgbClr>
            </a:solidFill>
            <a:ln>
              <a:headEnd type="none" w="med" len="med"/>
              <a:tailEnd type="none" w="med" len="med"/>
            </a:ln>
            <a:scene3d>
              <a:camera prst="orthographicFront">
                <a:rot lat="0" lon="0" rev="0"/>
              </a:camera>
              <a:lightRig rig="threePt" dir="t">
                <a:rot lat="0" lon="0" rev="1200000"/>
              </a:lightRig>
            </a:scene3d>
            <a:sp3d>
              <a:bevelT w="120650" h="44450" prst="angle"/>
            </a:sp3d>
          </p:spPr>
          <p:style>
            <a:lnRef idx="0">
              <a:schemeClr val="accent5"/>
            </a:lnRef>
            <a:fillRef idx="3">
              <a:schemeClr val="accent5"/>
            </a:fillRef>
            <a:effectRef idx="3">
              <a:schemeClr val="accent5"/>
            </a:effectRef>
            <a:fontRef idx="minor">
              <a:schemeClr val="lt1"/>
            </a:fontRef>
          </p:style>
          <p:txBody>
            <a:bodyPr vert="horz" wrap="square" lIns="91440" tIns="45720" rIns="91440" bIns="45720" numCol="1" rtlCol="0" anchor="t" anchorCtr="0" compatLnSpc="1">
              <a:prstTxWarp prst="textNoShape">
                <a:avLst/>
              </a:prstTxWarp>
              <a:spAutoFit/>
            </a:bodyPr>
            <a:lstStyle/>
            <a:p>
              <a:endParaRPr lang="cs-CZ" smtClean="0">
                <a:solidFill>
                  <a:srgbClr val="00ADD0"/>
                </a:solidFill>
              </a:endParaRPr>
            </a:p>
          </p:txBody>
        </p:sp>
        <p:sp>
          <p:nvSpPr>
            <p:cNvPr id="17" name="Volný tvar 16"/>
            <p:cNvSpPr/>
            <p:nvPr/>
          </p:nvSpPr>
          <p:spPr bwMode="auto">
            <a:xfrm>
              <a:off x="6400800" y="544010"/>
              <a:ext cx="1180618" cy="3171463"/>
            </a:xfrm>
            <a:custGeom>
              <a:avLst/>
              <a:gdLst>
                <a:gd name="connsiteX0" fmla="*/ 358815 w 1180618"/>
                <a:gd name="connsiteY0" fmla="*/ 3125165 h 3171463"/>
                <a:gd name="connsiteX1" fmla="*/ 1180618 w 1180618"/>
                <a:gd name="connsiteY1" fmla="*/ 2476982 h 3171463"/>
                <a:gd name="connsiteX2" fmla="*/ 960699 w 1180618"/>
                <a:gd name="connsiteY2" fmla="*/ 439838 h 3171463"/>
                <a:gd name="connsiteX3" fmla="*/ 486137 w 1180618"/>
                <a:gd name="connsiteY3" fmla="*/ 486137 h 3171463"/>
                <a:gd name="connsiteX4" fmla="*/ 486137 w 1180618"/>
                <a:gd name="connsiteY4" fmla="*/ 0 h 3171463"/>
                <a:gd name="connsiteX5" fmla="*/ 115747 w 1180618"/>
                <a:gd name="connsiteY5" fmla="*/ 254643 h 3171463"/>
                <a:gd name="connsiteX6" fmla="*/ 23149 w 1180618"/>
                <a:gd name="connsiteY6" fmla="*/ 1169043 h 3171463"/>
                <a:gd name="connsiteX7" fmla="*/ 0 w 1180618"/>
                <a:gd name="connsiteY7" fmla="*/ 2095018 h 3171463"/>
                <a:gd name="connsiteX8" fmla="*/ 57873 w 1180618"/>
                <a:gd name="connsiteY8" fmla="*/ 2696901 h 3171463"/>
                <a:gd name="connsiteX9" fmla="*/ 243068 w 1180618"/>
                <a:gd name="connsiteY9" fmla="*/ 3171463 h 3171463"/>
                <a:gd name="connsiteX10" fmla="*/ 428263 w 1180618"/>
                <a:gd name="connsiteY10" fmla="*/ 3078866 h 3171463"/>
                <a:gd name="connsiteX11" fmla="*/ 439838 w 1180618"/>
                <a:gd name="connsiteY11" fmla="*/ 3055717 h 3171463"/>
                <a:gd name="connsiteX12" fmla="*/ 358815 w 1180618"/>
                <a:gd name="connsiteY12" fmla="*/ 3125165 h 3171463"/>
                <a:gd name="connsiteX0" fmla="*/ 358815 w 1180618"/>
                <a:gd name="connsiteY0" fmla="*/ 3125165 h 3171463"/>
                <a:gd name="connsiteX1" fmla="*/ 1180618 w 1180618"/>
                <a:gd name="connsiteY1" fmla="*/ 2476982 h 3171463"/>
                <a:gd name="connsiteX2" fmla="*/ 960699 w 1180618"/>
                <a:gd name="connsiteY2" fmla="*/ 439838 h 3171463"/>
                <a:gd name="connsiteX3" fmla="*/ 486137 w 1180618"/>
                <a:gd name="connsiteY3" fmla="*/ 486137 h 3171463"/>
                <a:gd name="connsiteX4" fmla="*/ 486137 w 1180618"/>
                <a:gd name="connsiteY4" fmla="*/ 0 h 3171463"/>
                <a:gd name="connsiteX5" fmla="*/ 115747 w 1180618"/>
                <a:gd name="connsiteY5" fmla="*/ 254643 h 3171463"/>
                <a:gd name="connsiteX6" fmla="*/ 23149 w 1180618"/>
                <a:gd name="connsiteY6" fmla="*/ 1169043 h 3171463"/>
                <a:gd name="connsiteX7" fmla="*/ 0 w 1180618"/>
                <a:gd name="connsiteY7" fmla="*/ 2095018 h 3171463"/>
                <a:gd name="connsiteX8" fmla="*/ 57873 w 1180618"/>
                <a:gd name="connsiteY8" fmla="*/ 2696901 h 3171463"/>
                <a:gd name="connsiteX9" fmla="*/ 243068 w 1180618"/>
                <a:gd name="connsiteY9" fmla="*/ 3171463 h 3171463"/>
                <a:gd name="connsiteX10" fmla="*/ 428263 w 1180618"/>
                <a:gd name="connsiteY10" fmla="*/ 3078866 h 3171463"/>
                <a:gd name="connsiteX11" fmla="*/ 439838 w 1180618"/>
                <a:gd name="connsiteY11" fmla="*/ 3055717 h 3171463"/>
                <a:gd name="connsiteX12" fmla="*/ 358815 w 1180618"/>
                <a:gd name="connsiteY12" fmla="*/ 3125165 h 3171463"/>
                <a:gd name="connsiteX0" fmla="*/ 439838 w 1180618"/>
                <a:gd name="connsiteY0" fmla="*/ 3055717 h 3171463"/>
                <a:gd name="connsiteX1" fmla="*/ 1180618 w 1180618"/>
                <a:gd name="connsiteY1" fmla="*/ 2476982 h 3171463"/>
                <a:gd name="connsiteX2" fmla="*/ 960699 w 1180618"/>
                <a:gd name="connsiteY2" fmla="*/ 439838 h 3171463"/>
                <a:gd name="connsiteX3" fmla="*/ 486137 w 1180618"/>
                <a:gd name="connsiteY3" fmla="*/ 486137 h 3171463"/>
                <a:gd name="connsiteX4" fmla="*/ 486137 w 1180618"/>
                <a:gd name="connsiteY4" fmla="*/ 0 h 3171463"/>
                <a:gd name="connsiteX5" fmla="*/ 115747 w 1180618"/>
                <a:gd name="connsiteY5" fmla="*/ 254643 h 3171463"/>
                <a:gd name="connsiteX6" fmla="*/ 23149 w 1180618"/>
                <a:gd name="connsiteY6" fmla="*/ 1169043 h 3171463"/>
                <a:gd name="connsiteX7" fmla="*/ 0 w 1180618"/>
                <a:gd name="connsiteY7" fmla="*/ 2095018 h 3171463"/>
                <a:gd name="connsiteX8" fmla="*/ 57873 w 1180618"/>
                <a:gd name="connsiteY8" fmla="*/ 2696901 h 3171463"/>
                <a:gd name="connsiteX9" fmla="*/ 243068 w 1180618"/>
                <a:gd name="connsiteY9" fmla="*/ 3171463 h 3171463"/>
                <a:gd name="connsiteX10" fmla="*/ 428263 w 1180618"/>
                <a:gd name="connsiteY10" fmla="*/ 3078866 h 3171463"/>
                <a:gd name="connsiteX11" fmla="*/ 439838 w 1180618"/>
                <a:gd name="connsiteY11" fmla="*/ 3055717 h 3171463"/>
                <a:gd name="connsiteX0" fmla="*/ 428263 w 1180618"/>
                <a:gd name="connsiteY0" fmla="*/ 3078866 h 3171463"/>
                <a:gd name="connsiteX1" fmla="*/ 1180618 w 1180618"/>
                <a:gd name="connsiteY1" fmla="*/ 2476982 h 3171463"/>
                <a:gd name="connsiteX2" fmla="*/ 960699 w 1180618"/>
                <a:gd name="connsiteY2" fmla="*/ 439838 h 3171463"/>
                <a:gd name="connsiteX3" fmla="*/ 486137 w 1180618"/>
                <a:gd name="connsiteY3" fmla="*/ 486137 h 3171463"/>
                <a:gd name="connsiteX4" fmla="*/ 486137 w 1180618"/>
                <a:gd name="connsiteY4" fmla="*/ 0 h 3171463"/>
                <a:gd name="connsiteX5" fmla="*/ 115747 w 1180618"/>
                <a:gd name="connsiteY5" fmla="*/ 254643 h 3171463"/>
                <a:gd name="connsiteX6" fmla="*/ 23149 w 1180618"/>
                <a:gd name="connsiteY6" fmla="*/ 1169043 h 3171463"/>
                <a:gd name="connsiteX7" fmla="*/ 0 w 1180618"/>
                <a:gd name="connsiteY7" fmla="*/ 2095018 h 3171463"/>
                <a:gd name="connsiteX8" fmla="*/ 57873 w 1180618"/>
                <a:gd name="connsiteY8" fmla="*/ 2696901 h 3171463"/>
                <a:gd name="connsiteX9" fmla="*/ 243068 w 1180618"/>
                <a:gd name="connsiteY9" fmla="*/ 3171463 h 3171463"/>
                <a:gd name="connsiteX10" fmla="*/ 428263 w 1180618"/>
                <a:gd name="connsiteY10" fmla="*/ 3078866 h 3171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0618" h="3171463">
                  <a:moveTo>
                    <a:pt x="428263" y="3078866"/>
                  </a:moveTo>
                  <a:lnTo>
                    <a:pt x="1180618" y="2476982"/>
                  </a:lnTo>
                  <a:lnTo>
                    <a:pt x="960699" y="439838"/>
                  </a:lnTo>
                  <a:lnTo>
                    <a:pt x="486137" y="486137"/>
                  </a:lnTo>
                  <a:lnTo>
                    <a:pt x="486137" y="0"/>
                  </a:lnTo>
                  <a:lnTo>
                    <a:pt x="115747" y="254643"/>
                  </a:lnTo>
                  <a:lnTo>
                    <a:pt x="23149" y="1169043"/>
                  </a:lnTo>
                  <a:lnTo>
                    <a:pt x="0" y="2095018"/>
                  </a:lnTo>
                  <a:lnTo>
                    <a:pt x="57873" y="2696901"/>
                  </a:lnTo>
                  <a:lnTo>
                    <a:pt x="243068" y="3171463"/>
                  </a:lnTo>
                  <a:lnTo>
                    <a:pt x="428263" y="3078866"/>
                  </a:lnTo>
                  <a:close/>
                </a:path>
              </a:pathLst>
            </a:custGeom>
            <a:solidFill>
              <a:schemeClr val="accent1">
                <a:alpha val="49000"/>
              </a:schemeClr>
            </a:solidFill>
            <a:ln>
              <a:headEnd type="none" w="med" len="med"/>
              <a:tailEnd type="none" w="med" len="med"/>
            </a:ln>
            <a:effectLst>
              <a:glow>
                <a:schemeClr val="accent1">
                  <a:alpha val="40000"/>
                </a:schemeClr>
              </a:glow>
              <a:outerShdw blurRad="40000" dist="23000" dir="5400000" rotWithShape="0">
                <a:srgbClr val="000000">
                  <a:alpha val="35000"/>
                </a:srgbClr>
              </a:outerShdw>
              <a:softEdge rad="0"/>
            </a:effectLst>
            <a:scene3d>
              <a:camera prst="orthographicFront">
                <a:rot lat="0" lon="0" rev="0"/>
              </a:camera>
              <a:lightRig rig="threePt" dir="t">
                <a:rot lat="0" lon="0" rev="1200000"/>
              </a:lightRig>
            </a:scene3d>
            <a:sp3d>
              <a:bevelT w="120650" h="38100" prst="angle"/>
            </a:sp3d>
          </p:spPr>
          <p:style>
            <a:lnRef idx="0">
              <a:schemeClr val="accent5"/>
            </a:lnRef>
            <a:fillRef idx="3">
              <a:schemeClr val="accent5"/>
            </a:fillRef>
            <a:effectRef idx="3">
              <a:schemeClr val="accent5"/>
            </a:effectRef>
            <a:fontRef idx="minor">
              <a:schemeClr val="lt1"/>
            </a:fontRef>
          </p:style>
          <p:txBody>
            <a:bodyPr vert="horz" wrap="square" lIns="91440" tIns="45720" rIns="91440" bIns="45720" numCol="1" rtlCol="0" anchor="t" anchorCtr="0" compatLnSpc="1">
              <a:prstTxWarp prst="textNoShape">
                <a:avLst/>
              </a:prstTxWarp>
              <a:spAutoFit/>
            </a:bodyPr>
            <a:lstStyle/>
            <a:p>
              <a:endParaRPr lang="cs-CZ" dirty="0" smtClean="0">
                <a:solidFill>
                  <a:srgbClr val="00ADD0"/>
                </a:solidFill>
              </a:endParaRPr>
            </a:p>
          </p:txBody>
        </p:sp>
        <p:sp>
          <p:nvSpPr>
            <p:cNvPr id="18" name="TextovéPole 17"/>
            <p:cNvSpPr txBox="1"/>
            <p:nvPr/>
          </p:nvSpPr>
          <p:spPr>
            <a:xfrm>
              <a:off x="6546083" y="2255552"/>
              <a:ext cx="890052" cy="369332"/>
            </a:xfrm>
            <a:prstGeom prst="rect">
              <a:avLst/>
            </a:prstGeom>
            <a:noFill/>
          </p:spPr>
          <p:txBody>
            <a:bodyPr wrap="none" rtlCol="0">
              <a:spAutoFit/>
            </a:bodyPr>
            <a:lstStyle/>
            <a:p>
              <a:r>
                <a:rPr lang="cs-CZ" dirty="0" smtClean="0">
                  <a:solidFill>
                    <a:srgbClr val="FFFFFF"/>
                  </a:solidFill>
                </a:rPr>
                <a:t>115 ha</a:t>
              </a:r>
              <a:endParaRPr lang="cs-CZ" dirty="0">
                <a:solidFill>
                  <a:srgbClr val="FFFFFF"/>
                </a:solidFill>
              </a:endParaRPr>
            </a:p>
          </p:txBody>
        </p:sp>
        <p:sp>
          <p:nvSpPr>
            <p:cNvPr id="19" name="TextovéPole 18"/>
            <p:cNvSpPr txBox="1"/>
            <p:nvPr/>
          </p:nvSpPr>
          <p:spPr>
            <a:xfrm>
              <a:off x="6592994" y="274638"/>
              <a:ext cx="890052" cy="369332"/>
            </a:xfrm>
            <a:prstGeom prst="rect">
              <a:avLst/>
            </a:prstGeom>
            <a:noFill/>
          </p:spPr>
          <p:txBody>
            <a:bodyPr wrap="square" rtlCol="0">
              <a:spAutoFit/>
            </a:bodyPr>
            <a:lstStyle/>
            <a:p>
              <a:r>
                <a:rPr lang="cs-CZ" dirty="0" smtClean="0">
                  <a:solidFill>
                    <a:srgbClr val="FFFFFF"/>
                  </a:solidFill>
                </a:rPr>
                <a:t>15 ha</a:t>
              </a:r>
              <a:endParaRPr lang="cs-CZ" dirty="0">
                <a:solidFill>
                  <a:srgbClr val="FFFFFF"/>
                </a:solidFill>
              </a:endParaRPr>
            </a:p>
          </p:txBody>
        </p:sp>
      </p:grpSp>
    </p:spTree>
    <p:extLst>
      <p:ext uri="{BB962C8B-B14F-4D97-AF65-F5344CB8AC3E}">
        <p14:creationId xmlns:p14="http://schemas.microsoft.com/office/powerpoint/2010/main" val="4092732171"/>
      </p:ext>
    </p:extLst>
  </p:cSld>
  <p:clrMapOvr>
    <a:masterClrMapping/>
  </p:clrMapOvr>
  <p:transition spd="slow">
    <p:push dir="u"/>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1600" y="1048420"/>
            <a:ext cx="7200800" cy="5208212"/>
          </a:xfrm>
          <a:prstGeom prst="rect">
            <a:avLst/>
          </a:prstGeom>
          <a:effectLst>
            <a:outerShdw blurRad="50800" dist="38100" dir="2700000" algn="tl" rotWithShape="0">
              <a:prstClr val="black">
                <a:alpha val="40000"/>
              </a:prstClr>
            </a:outerShdw>
          </a:effectLst>
        </p:spPr>
      </p:pic>
      <p:sp>
        <p:nvSpPr>
          <p:cNvPr id="29702" name="Line 17"/>
          <p:cNvSpPr>
            <a:spLocks noChangeShapeType="1"/>
          </p:cNvSpPr>
          <p:nvPr/>
        </p:nvSpPr>
        <p:spPr bwMode="auto">
          <a:xfrm flipH="1">
            <a:off x="6011863" y="2133600"/>
            <a:ext cx="1223962" cy="358775"/>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type="triangle" w="med" len="med"/>
              </a14:hiddenLine>
            </a:ext>
          </a:extLst>
        </p:spPr>
        <p:txBody>
          <a:bodyPr>
            <a:spAutoFit/>
          </a:bodyPr>
          <a:lstStyle/>
          <a:p>
            <a:endParaRPr lang="cs-CZ"/>
          </a:p>
        </p:txBody>
      </p:sp>
      <p:sp>
        <p:nvSpPr>
          <p:cNvPr id="29699" name="Text Box 15"/>
          <p:cNvSpPr txBox="1">
            <a:spLocks noChangeArrowheads="1"/>
          </p:cNvSpPr>
          <p:nvPr/>
        </p:nvSpPr>
        <p:spPr bwMode="auto">
          <a:xfrm>
            <a:off x="539552" y="188640"/>
            <a:ext cx="6696744"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cs-CZ"/>
            </a:defPPr>
            <a:lvl1pPr eaLnBrk="1" hangingPunct="1">
              <a:defRPr sz="3600"/>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50000"/>
              </a:spcBef>
              <a:spcAft>
                <a:spcPct val="0"/>
              </a:spcAft>
            </a:lvl6pPr>
            <a:lvl7pPr marL="2971800" indent="-228600" eaLnBrk="0" fontAlgn="base" hangingPunct="0">
              <a:spcBef>
                <a:spcPct val="50000"/>
              </a:spcBef>
              <a:spcAft>
                <a:spcPct val="0"/>
              </a:spcAft>
            </a:lvl7pPr>
            <a:lvl8pPr marL="3429000" indent="-228600" eaLnBrk="0" fontAlgn="base" hangingPunct="0">
              <a:spcBef>
                <a:spcPct val="50000"/>
              </a:spcBef>
              <a:spcAft>
                <a:spcPct val="0"/>
              </a:spcAft>
            </a:lvl8pPr>
            <a:lvl9pPr marL="3886200" indent="-228600" eaLnBrk="0" fontAlgn="base" hangingPunct="0">
              <a:spcBef>
                <a:spcPct val="50000"/>
              </a:spcBef>
              <a:spcAft>
                <a:spcPct val="0"/>
              </a:spcAft>
            </a:lvl9pPr>
          </a:lstStyle>
          <a:p>
            <a:r>
              <a:rPr lang="en-GB" dirty="0" smtClean="0"/>
              <a:t>Hrabová Industrial Zone</a:t>
            </a:r>
            <a:endParaRPr lang="en-GB" dirty="0"/>
          </a:p>
        </p:txBody>
      </p:sp>
    </p:spTree>
    <p:extLst>
      <p:ext uri="{BB962C8B-B14F-4D97-AF65-F5344CB8AC3E}">
        <p14:creationId xmlns:p14="http://schemas.microsoft.com/office/powerpoint/2010/main" val="1707275984"/>
      </p:ext>
    </p:extLst>
  </p:cSld>
  <p:clrMapOvr>
    <a:masterClrMapping/>
  </p:clrMapOvr>
  <p:transition spd="slow">
    <p:push dir="u"/>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9128" name="Group 40"/>
          <p:cNvGraphicFramePr>
            <a:graphicFrameLocks noGrp="1"/>
          </p:cNvGraphicFramePr>
          <p:nvPr>
            <p:extLst>
              <p:ext uri="{D42A27DB-BD31-4B8C-83A1-F6EECF244321}">
                <p14:modId xmlns:p14="http://schemas.microsoft.com/office/powerpoint/2010/main" val="2204842816"/>
              </p:ext>
            </p:extLst>
          </p:nvPr>
        </p:nvGraphicFramePr>
        <p:xfrm>
          <a:off x="395289" y="1628775"/>
          <a:ext cx="8209161" cy="3051894"/>
        </p:xfrm>
        <a:graphic>
          <a:graphicData uri="http://schemas.openxmlformats.org/drawingml/2006/table">
            <a:tbl>
              <a:tblPr/>
              <a:tblGrid>
                <a:gridCol w="2335726"/>
                <a:gridCol w="2002272"/>
                <a:gridCol w="1823913"/>
                <a:gridCol w="2047250"/>
              </a:tblGrid>
              <a:tr h="7651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cs-CZ" sz="2800" b="0" i="0" u="none" strike="noStrike" cap="none" normalizeH="0" baseline="0" dirty="0" smtClean="0">
                        <a:ln>
                          <a:noFill/>
                        </a:ln>
                        <a:solidFill>
                          <a:srgbClr val="003C69"/>
                        </a:solidFill>
                        <a:effectLst/>
                        <a:latin typeface="Arial CE" pitchFamily="34" charset="0"/>
                      </a:endParaRPr>
                    </a:p>
                  </a:txBody>
                  <a:tcPr horzOverflow="overflow">
                    <a:lnL>
                      <a:noFill/>
                    </a:lnL>
                    <a:lnR w="12700" cap="flat" cmpd="sng" algn="ctr">
                      <a:solidFill>
                        <a:srgbClr val="003C69"/>
                      </a:solidFill>
                      <a:prstDash val="solid"/>
                      <a:round/>
                      <a:headEnd type="none" w="med" len="med"/>
                      <a:tailEnd type="none" w="med" len="med"/>
                    </a:lnR>
                    <a:lnT>
                      <a:noFill/>
                    </a:lnT>
                    <a:lnB w="12700" cap="flat" cmpd="sng" algn="ctr">
                      <a:solidFill>
                        <a:srgbClr val="003C69"/>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rgbClr val="00ADD0"/>
                          </a:solidFill>
                          <a:effectLst/>
                          <a:latin typeface="Arial" charset="0"/>
                        </a:rPr>
                        <a:t>Investment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rgbClr val="00ADD0"/>
                          </a:solidFill>
                          <a:effectLst/>
                          <a:latin typeface="Arial" charset="0"/>
                        </a:rPr>
                        <a:t>by companies as of</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rgbClr val="00ADD0"/>
                          </a:solidFill>
                          <a:effectLst/>
                          <a:latin typeface="Arial" charset="0"/>
                        </a:rPr>
                        <a:t> 30 June 2018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rgbClr val="00ADD0"/>
                          </a:solidFill>
                          <a:effectLst/>
                          <a:latin typeface="Arial" charset="0"/>
                        </a:rPr>
                        <a:t>(in mil. of CZK)</a:t>
                      </a:r>
                    </a:p>
                  </a:txBody>
                  <a:tcPr horzOverflow="overflow">
                    <a:lnL w="12700" cap="flat" cmpd="sng" algn="ctr">
                      <a:solidFill>
                        <a:srgbClr val="003C69"/>
                      </a:solidFill>
                      <a:prstDash val="solid"/>
                      <a:round/>
                      <a:headEnd type="none" w="med" len="med"/>
                      <a:tailEnd type="none" w="med" len="med"/>
                    </a:lnL>
                    <a:lnR w="12700" cap="flat" cmpd="sng" algn="ctr">
                      <a:solidFill>
                        <a:srgbClr val="003C69"/>
                      </a:solidFill>
                      <a:prstDash val="solid"/>
                      <a:round/>
                      <a:headEnd type="none" w="med" len="med"/>
                      <a:tailEnd type="none" w="med" len="med"/>
                    </a:lnR>
                    <a:lnT>
                      <a:noFill/>
                    </a:lnT>
                    <a:lnB w="12700" cap="flat" cmpd="sng" algn="ctr">
                      <a:solidFill>
                        <a:srgbClr val="003C69"/>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rgbClr val="00ADD0"/>
                          </a:solidFill>
                          <a:effectLst/>
                          <a:latin typeface="Arial" charset="0"/>
                        </a:rPr>
                        <a:t>Number of jobs – </a:t>
                      </a:r>
                      <a:endParaRPr kumimoji="0" lang="cs-CZ" sz="1400" b="1" i="0" u="none" strike="noStrike" cap="none" normalizeH="0" baseline="0" dirty="0" smtClean="0">
                        <a:ln>
                          <a:noFill/>
                        </a:ln>
                        <a:solidFill>
                          <a:srgbClr val="00ADD0"/>
                        </a:solidFill>
                        <a:effectLst/>
                        <a:latin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cs-CZ" sz="1400" b="1" i="0" u="none" strike="noStrike" cap="none" normalizeH="0" baseline="0" dirty="0" smtClean="0">
                          <a:ln>
                            <a:noFill/>
                          </a:ln>
                          <a:solidFill>
                            <a:srgbClr val="00ADD0"/>
                          </a:solidFill>
                          <a:effectLst/>
                          <a:latin typeface="Arial" charset="0"/>
                        </a:rPr>
                        <a:t>June 2017</a:t>
                      </a:r>
                    </a:p>
                  </a:txBody>
                  <a:tcPr horzOverflow="overflow">
                    <a:lnL w="12700" cap="flat" cmpd="sng" algn="ctr">
                      <a:solidFill>
                        <a:srgbClr val="003C69"/>
                      </a:solidFill>
                      <a:prstDash val="solid"/>
                      <a:round/>
                      <a:headEnd type="none" w="med" len="med"/>
                      <a:tailEnd type="none" w="med" len="med"/>
                    </a:lnL>
                    <a:lnR w="12700" cap="flat" cmpd="sng" algn="ctr">
                      <a:solidFill>
                        <a:srgbClr val="003C69"/>
                      </a:solidFill>
                      <a:prstDash val="solid"/>
                      <a:round/>
                      <a:headEnd type="none" w="med" len="med"/>
                      <a:tailEnd type="none" w="med" len="med"/>
                    </a:lnR>
                    <a:lnT>
                      <a:noFill/>
                    </a:lnT>
                    <a:lnB w="12700" cap="flat" cmpd="sng" algn="ctr">
                      <a:solidFill>
                        <a:srgbClr val="003C69"/>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rgbClr val="00ADD0"/>
                          </a:solidFill>
                          <a:effectLst/>
                          <a:latin typeface="Arial" charset="0"/>
                        </a:rPr>
                        <a:t>Number of jobs – </a:t>
                      </a:r>
                      <a:endParaRPr kumimoji="0" lang="cs-CZ" sz="1400" b="1" i="0" u="none" strike="noStrike" cap="none" normalizeH="0" baseline="0" dirty="0" smtClean="0">
                        <a:ln>
                          <a:noFill/>
                        </a:ln>
                        <a:solidFill>
                          <a:srgbClr val="00ADD0"/>
                        </a:solidFill>
                        <a:effectLst/>
                        <a:latin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cs-CZ" sz="1400" b="1" i="0" u="none" strike="noStrike" cap="none" normalizeH="0" baseline="0" dirty="0" smtClean="0">
                          <a:ln>
                            <a:noFill/>
                          </a:ln>
                          <a:solidFill>
                            <a:srgbClr val="00ADD0"/>
                          </a:solidFill>
                          <a:effectLst/>
                          <a:latin typeface="Arial" charset="0"/>
                        </a:rPr>
                        <a:t>June 2018</a:t>
                      </a:r>
                    </a:p>
                  </a:txBody>
                  <a:tcPr horzOverflow="overflow">
                    <a:lnL w="12700" cap="flat" cmpd="sng" algn="ctr">
                      <a:solidFill>
                        <a:srgbClr val="003C69"/>
                      </a:solidFill>
                      <a:prstDash val="solid"/>
                      <a:round/>
                      <a:headEnd type="none" w="med" len="med"/>
                      <a:tailEnd type="none" w="med" len="med"/>
                    </a:lnL>
                    <a:lnR>
                      <a:noFill/>
                    </a:lnR>
                    <a:lnT>
                      <a:noFill/>
                    </a:lnT>
                    <a:lnB w="12700" cap="flat" cmpd="sng" algn="ctr">
                      <a:solidFill>
                        <a:srgbClr val="003C69"/>
                      </a:solidFill>
                      <a:prstDash val="solid"/>
                      <a:round/>
                      <a:headEnd type="none" w="med" len="med"/>
                      <a:tailEnd type="none" w="med" len="med"/>
                    </a:lnB>
                    <a:lnTlToBr>
                      <a:noFill/>
                    </a:lnTlToBr>
                    <a:lnBlToTr>
                      <a:noFill/>
                    </a:lnBlToTr>
                    <a:noFill/>
                  </a:tcPr>
                </a:tc>
              </a:tr>
              <a:tr h="4587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cs-CZ" sz="1500" b="1" i="0" u="none" strike="noStrike" cap="none" normalizeH="0" baseline="0" dirty="0" smtClean="0">
                          <a:ln>
                            <a:noFill/>
                          </a:ln>
                          <a:solidFill>
                            <a:srgbClr val="00ADD0"/>
                          </a:solidFill>
                          <a:effectLst/>
                          <a:latin typeface="Arial" charset="0"/>
                        </a:rPr>
                        <a:t>PEGATRON CZECH s.r.o.</a:t>
                      </a:r>
                    </a:p>
                  </a:txBody>
                  <a:tcPr marT="45730" marB="45730" anchor="ctr" horzOverflow="overflow">
                    <a:lnL>
                      <a:noFill/>
                    </a:lnL>
                    <a:lnR w="12700" cap="flat" cmpd="sng" algn="ctr">
                      <a:solidFill>
                        <a:srgbClr val="003C69"/>
                      </a:solidFill>
                      <a:prstDash val="solid"/>
                      <a:round/>
                      <a:headEnd type="none" w="med" len="med"/>
                      <a:tailEnd type="none" w="med" len="med"/>
                    </a:lnR>
                    <a:lnT w="12700" cap="flat" cmpd="sng" algn="ctr">
                      <a:solidFill>
                        <a:srgbClr val="003C69"/>
                      </a:solidFill>
                      <a:prstDash val="solid"/>
                      <a:round/>
                      <a:headEnd type="none" w="med" len="med"/>
                      <a:tailEnd type="none" w="med" len="med"/>
                    </a:lnT>
                    <a:lnB w="12700" cap="flat" cmpd="sng" algn="ctr">
                      <a:solidFill>
                        <a:srgbClr val="003C69"/>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cs-CZ" sz="1600" b="1" i="0" u="none" strike="noStrike" kern="1200" cap="none" normalizeH="0" baseline="0" dirty="0" smtClean="0">
                          <a:ln>
                            <a:noFill/>
                          </a:ln>
                          <a:solidFill>
                            <a:srgbClr val="003C69"/>
                          </a:solidFill>
                          <a:effectLst/>
                          <a:latin typeface="Arial" charset="0"/>
                          <a:ea typeface="+mn-ea"/>
                          <a:cs typeface="+mn-cs"/>
                        </a:rPr>
                        <a:t>1 117</a:t>
                      </a:r>
                      <a:endParaRPr kumimoji="0" lang="cs-CZ" sz="1600" b="1" i="0" u="none" strike="noStrike" kern="1200" cap="none" normalizeH="0" baseline="0" dirty="0">
                        <a:ln>
                          <a:noFill/>
                        </a:ln>
                        <a:solidFill>
                          <a:srgbClr val="003C69"/>
                        </a:solidFill>
                        <a:effectLst/>
                        <a:latin typeface="Arial" charset="0"/>
                        <a:ea typeface="+mn-ea"/>
                        <a:cs typeface="+mn-cs"/>
                      </a:endParaRPr>
                    </a:p>
                  </a:txBody>
                  <a:tcPr marL="44450" marR="44450" marT="0" marB="0" anchor="ctr">
                    <a:lnL w="12700" cap="flat" cmpd="sng" algn="ctr">
                      <a:solidFill>
                        <a:srgbClr val="003C69"/>
                      </a:solidFill>
                      <a:prstDash val="solid"/>
                      <a:round/>
                      <a:headEnd type="none" w="med" len="med"/>
                      <a:tailEnd type="none" w="med" len="med"/>
                    </a:lnL>
                    <a:lnR w="12700" cap="flat" cmpd="sng" algn="ctr">
                      <a:solidFill>
                        <a:srgbClr val="003C69"/>
                      </a:solidFill>
                      <a:prstDash val="solid"/>
                      <a:round/>
                      <a:headEnd type="none" w="med" len="med"/>
                      <a:tailEnd type="none" w="med" len="med"/>
                    </a:lnR>
                    <a:lnT w="12700" cap="flat" cmpd="sng" algn="ctr">
                      <a:solidFill>
                        <a:srgbClr val="003C69"/>
                      </a:solidFill>
                      <a:prstDash val="solid"/>
                      <a:round/>
                      <a:headEnd type="none" w="med" len="med"/>
                      <a:tailEnd type="none" w="med" len="med"/>
                    </a:lnT>
                    <a:lnB w="12700" cap="flat" cmpd="sng" algn="ctr">
                      <a:solidFill>
                        <a:srgbClr val="003C69"/>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cs-CZ" sz="1600" b="1" i="0" u="none" strike="noStrike" kern="1200" cap="none" normalizeH="0" baseline="0" dirty="0" smtClean="0">
                          <a:ln>
                            <a:noFill/>
                          </a:ln>
                          <a:solidFill>
                            <a:srgbClr val="003C69"/>
                          </a:solidFill>
                          <a:effectLst/>
                          <a:latin typeface="Arial" charset="0"/>
                          <a:ea typeface="+mn-ea"/>
                          <a:cs typeface="+mn-cs"/>
                        </a:rPr>
                        <a:t>987</a:t>
                      </a:r>
                      <a:endParaRPr kumimoji="0" lang="cs-CZ" sz="1600" b="1" i="0" u="none" strike="noStrike" kern="1200" cap="none" normalizeH="0" baseline="0" dirty="0">
                        <a:ln>
                          <a:noFill/>
                        </a:ln>
                        <a:solidFill>
                          <a:srgbClr val="003C69"/>
                        </a:solidFill>
                        <a:effectLst/>
                        <a:latin typeface="Arial" charset="0"/>
                        <a:ea typeface="+mn-ea"/>
                        <a:cs typeface="+mn-cs"/>
                      </a:endParaRPr>
                    </a:p>
                  </a:txBody>
                  <a:tcPr marL="44450" marR="44450" marT="0" marB="0" anchor="ctr">
                    <a:lnL w="12700" cap="flat" cmpd="sng" algn="ctr">
                      <a:solidFill>
                        <a:srgbClr val="003C69"/>
                      </a:solidFill>
                      <a:prstDash val="solid"/>
                      <a:round/>
                      <a:headEnd type="none" w="med" len="med"/>
                      <a:tailEnd type="none" w="med" len="med"/>
                    </a:lnL>
                    <a:lnR w="12700" cap="flat" cmpd="sng" algn="ctr">
                      <a:solidFill>
                        <a:srgbClr val="003C69"/>
                      </a:solidFill>
                      <a:prstDash val="solid"/>
                      <a:round/>
                      <a:headEnd type="none" w="med" len="med"/>
                      <a:tailEnd type="none" w="med" len="med"/>
                    </a:lnR>
                    <a:lnT w="12700" cap="flat" cmpd="sng" algn="ctr">
                      <a:solidFill>
                        <a:srgbClr val="003C69"/>
                      </a:solidFill>
                      <a:prstDash val="solid"/>
                      <a:round/>
                      <a:headEnd type="none" w="med" len="med"/>
                      <a:tailEnd type="none" w="med" len="med"/>
                    </a:lnT>
                    <a:lnB w="12700" cap="flat" cmpd="sng" algn="ctr">
                      <a:solidFill>
                        <a:srgbClr val="003C69"/>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cs-CZ" sz="1600" b="1" i="0" u="none" strike="noStrike" kern="1200" cap="none" normalizeH="0" baseline="0" dirty="0" smtClean="0">
                          <a:ln>
                            <a:noFill/>
                          </a:ln>
                          <a:solidFill>
                            <a:srgbClr val="003C69"/>
                          </a:solidFill>
                          <a:effectLst/>
                          <a:latin typeface="Arial" charset="0"/>
                          <a:ea typeface="+mn-ea"/>
                          <a:cs typeface="+mn-cs"/>
                        </a:rPr>
                        <a:t>1 509</a:t>
                      </a:r>
                      <a:endParaRPr kumimoji="0" lang="cs-CZ" sz="1600" b="1" i="0" u="none" strike="noStrike" kern="1200" cap="none" normalizeH="0" baseline="0" dirty="0">
                        <a:ln>
                          <a:noFill/>
                        </a:ln>
                        <a:solidFill>
                          <a:srgbClr val="003C69"/>
                        </a:solidFill>
                        <a:effectLst/>
                        <a:latin typeface="Arial" charset="0"/>
                        <a:ea typeface="+mn-ea"/>
                        <a:cs typeface="+mn-cs"/>
                      </a:endParaRPr>
                    </a:p>
                  </a:txBody>
                  <a:tcPr marL="44450" marR="44450" marT="0" marB="0" anchor="ctr">
                    <a:lnL w="12700" cap="flat" cmpd="sng" algn="ctr">
                      <a:solidFill>
                        <a:srgbClr val="003C69"/>
                      </a:solidFill>
                      <a:prstDash val="solid"/>
                      <a:round/>
                      <a:headEnd type="none" w="med" len="med"/>
                      <a:tailEnd type="none" w="med" len="med"/>
                    </a:lnL>
                    <a:lnR>
                      <a:noFill/>
                    </a:lnR>
                    <a:lnT w="12700" cap="flat" cmpd="sng" algn="ctr">
                      <a:solidFill>
                        <a:srgbClr val="003C69"/>
                      </a:solidFill>
                      <a:prstDash val="solid"/>
                      <a:round/>
                      <a:headEnd type="none" w="med" len="med"/>
                      <a:tailEnd type="none" w="med" len="med"/>
                    </a:lnT>
                    <a:lnB w="12700" cap="flat" cmpd="sng" algn="ctr">
                      <a:solidFill>
                        <a:srgbClr val="003C69"/>
                      </a:solidFill>
                      <a:prstDash val="solid"/>
                      <a:round/>
                      <a:headEnd type="none" w="med" len="med"/>
                      <a:tailEnd type="none" w="med" len="med"/>
                    </a:lnB>
                    <a:lnTlToBr>
                      <a:noFill/>
                    </a:lnTlToBr>
                    <a:lnBlToTr>
                      <a:noFill/>
                    </a:lnBlToTr>
                    <a:noFill/>
                  </a:tcPr>
                </a:tc>
              </a:tr>
              <a:tr h="3968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cs-CZ" sz="1500" b="1" i="0" u="none" strike="noStrike" cap="none" normalizeH="0" baseline="0" dirty="0" err="1" smtClean="0">
                          <a:ln>
                            <a:noFill/>
                          </a:ln>
                          <a:solidFill>
                            <a:srgbClr val="00ADD0"/>
                          </a:solidFill>
                          <a:effectLst/>
                          <a:latin typeface="Arial" charset="0"/>
                        </a:rPr>
                        <a:t>SungWoo</a:t>
                      </a:r>
                      <a:r>
                        <a:rPr kumimoji="0" lang="cs-CZ" sz="1500" b="1" i="0" u="none" strike="noStrike" cap="none" normalizeH="0" baseline="0" dirty="0" smtClean="0">
                          <a:ln>
                            <a:noFill/>
                          </a:ln>
                          <a:solidFill>
                            <a:srgbClr val="00ADD0"/>
                          </a:solidFill>
                          <a:effectLst/>
                          <a:latin typeface="Arial" charset="0"/>
                        </a:rPr>
                        <a:t> Hitech</a:t>
                      </a:r>
                    </a:p>
                  </a:txBody>
                  <a:tcPr marT="45730" marB="45730" anchor="ctr" horzOverflow="overflow">
                    <a:lnL>
                      <a:noFill/>
                    </a:lnL>
                    <a:lnR w="12700" cap="flat" cmpd="sng" algn="ctr">
                      <a:solidFill>
                        <a:srgbClr val="003C69"/>
                      </a:solidFill>
                      <a:prstDash val="solid"/>
                      <a:round/>
                      <a:headEnd type="none" w="med" len="med"/>
                      <a:tailEnd type="none" w="med" len="med"/>
                    </a:lnR>
                    <a:lnT w="12700" cap="flat" cmpd="sng" algn="ctr">
                      <a:solidFill>
                        <a:srgbClr val="003C69"/>
                      </a:solidFill>
                      <a:prstDash val="solid"/>
                      <a:round/>
                      <a:headEnd type="none" w="med" len="med"/>
                      <a:tailEnd type="none" w="med" len="med"/>
                    </a:lnT>
                    <a:lnB w="12700" cap="flat" cmpd="sng" algn="ctr">
                      <a:solidFill>
                        <a:srgbClr val="003C69"/>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cs-CZ" sz="1600" b="1" i="0" u="none" strike="noStrike" kern="1200" cap="none" normalizeH="0" baseline="0" dirty="0" smtClean="0">
                          <a:ln>
                            <a:noFill/>
                          </a:ln>
                          <a:solidFill>
                            <a:srgbClr val="003C69"/>
                          </a:solidFill>
                          <a:effectLst/>
                          <a:latin typeface="Arial" charset="0"/>
                          <a:ea typeface="+mn-ea"/>
                          <a:cs typeface="+mn-cs"/>
                        </a:rPr>
                        <a:t>14 917</a:t>
                      </a:r>
                      <a:endParaRPr kumimoji="0" lang="cs-CZ" sz="1600" b="1" i="0" u="none" strike="noStrike" kern="1200" cap="none" normalizeH="0" baseline="0" dirty="0">
                        <a:ln>
                          <a:noFill/>
                        </a:ln>
                        <a:solidFill>
                          <a:srgbClr val="003C69"/>
                        </a:solidFill>
                        <a:effectLst/>
                        <a:latin typeface="Arial" charset="0"/>
                        <a:ea typeface="+mn-ea"/>
                        <a:cs typeface="+mn-cs"/>
                      </a:endParaRPr>
                    </a:p>
                  </a:txBody>
                  <a:tcPr marL="44450" marR="44450" marT="0" marB="0" anchor="ctr">
                    <a:lnL w="12700" cap="flat" cmpd="sng" algn="ctr">
                      <a:solidFill>
                        <a:srgbClr val="003C69"/>
                      </a:solidFill>
                      <a:prstDash val="solid"/>
                      <a:round/>
                      <a:headEnd type="none" w="med" len="med"/>
                      <a:tailEnd type="none" w="med" len="med"/>
                    </a:lnL>
                    <a:lnR w="12700" cap="flat" cmpd="sng" algn="ctr">
                      <a:solidFill>
                        <a:srgbClr val="003C69"/>
                      </a:solidFill>
                      <a:prstDash val="solid"/>
                      <a:round/>
                      <a:headEnd type="none" w="med" len="med"/>
                      <a:tailEnd type="none" w="med" len="med"/>
                    </a:lnR>
                    <a:lnT w="12700" cap="flat" cmpd="sng" algn="ctr">
                      <a:solidFill>
                        <a:srgbClr val="003C69"/>
                      </a:solidFill>
                      <a:prstDash val="solid"/>
                      <a:round/>
                      <a:headEnd type="none" w="med" len="med"/>
                      <a:tailEnd type="none" w="med" len="med"/>
                    </a:lnT>
                    <a:lnB w="12700" cap="flat" cmpd="sng" algn="ctr">
                      <a:solidFill>
                        <a:srgbClr val="003C69"/>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cs-CZ" sz="1600" b="1" i="0" u="none" strike="noStrike" kern="1200" cap="none" normalizeH="0" baseline="0" dirty="0" smtClean="0">
                          <a:ln>
                            <a:noFill/>
                          </a:ln>
                          <a:solidFill>
                            <a:srgbClr val="003C69"/>
                          </a:solidFill>
                          <a:effectLst/>
                          <a:latin typeface="Arial" charset="0"/>
                          <a:ea typeface="+mn-ea"/>
                          <a:cs typeface="+mn-cs"/>
                        </a:rPr>
                        <a:t>1 485 </a:t>
                      </a:r>
                      <a:endParaRPr kumimoji="0" lang="cs-CZ" sz="1600" b="1" i="0" u="none" strike="noStrike" kern="1200" cap="none" normalizeH="0" baseline="0" dirty="0">
                        <a:ln>
                          <a:noFill/>
                        </a:ln>
                        <a:solidFill>
                          <a:srgbClr val="003C69"/>
                        </a:solidFill>
                        <a:effectLst/>
                        <a:latin typeface="Arial" charset="0"/>
                        <a:ea typeface="+mn-ea"/>
                        <a:cs typeface="+mn-cs"/>
                      </a:endParaRPr>
                    </a:p>
                  </a:txBody>
                  <a:tcPr marL="44450" marR="44450" marT="0" marB="0" anchor="ctr">
                    <a:lnL w="12700" cap="flat" cmpd="sng" algn="ctr">
                      <a:solidFill>
                        <a:srgbClr val="003C69"/>
                      </a:solidFill>
                      <a:prstDash val="solid"/>
                      <a:round/>
                      <a:headEnd type="none" w="med" len="med"/>
                      <a:tailEnd type="none" w="med" len="med"/>
                    </a:lnL>
                    <a:lnR w="12700" cap="flat" cmpd="sng" algn="ctr">
                      <a:solidFill>
                        <a:srgbClr val="003C69"/>
                      </a:solidFill>
                      <a:prstDash val="solid"/>
                      <a:round/>
                      <a:headEnd type="none" w="med" len="med"/>
                      <a:tailEnd type="none" w="med" len="med"/>
                    </a:lnR>
                    <a:lnT w="12700" cap="flat" cmpd="sng" algn="ctr">
                      <a:solidFill>
                        <a:srgbClr val="003C69"/>
                      </a:solidFill>
                      <a:prstDash val="solid"/>
                      <a:round/>
                      <a:headEnd type="none" w="med" len="med"/>
                      <a:tailEnd type="none" w="med" len="med"/>
                    </a:lnT>
                    <a:lnB w="12700" cap="flat" cmpd="sng" algn="ctr">
                      <a:solidFill>
                        <a:srgbClr val="003C69"/>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cs-CZ" sz="1600" b="1" i="0" u="none" strike="noStrike" kern="1200" cap="none" normalizeH="0" baseline="0" dirty="0" smtClean="0">
                          <a:ln>
                            <a:noFill/>
                          </a:ln>
                          <a:solidFill>
                            <a:srgbClr val="003C69"/>
                          </a:solidFill>
                          <a:effectLst/>
                          <a:latin typeface="Arial" charset="0"/>
                          <a:ea typeface="+mn-ea"/>
                          <a:cs typeface="+mn-cs"/>
                        </a:rPr>
                        <a:t>1 980</a:t>
                      </a:r>
                      <a:endParaRPr kumimoji="0" lang="cs-CZ" sz="1600" b="1" i="0" u="none" strike="noStrike" kern="1200" cap="none" normalizeH="0" baseline="0" dirty="0">
                        <a:ln>
                          <a:noFill/>
                        </a:ln>
                        <a:solidFill>
                          <a:srgbClr val="003C69"/>
                        </a:solidFill>
                        <a:effectLst/>
                        <a:latin typeface="Arial" charset="0"/>
                        <a:ea typeface="+mn-ea"/>
                        <a:cs typeface="+mn-cs"/>
                      </a:endParaRPr>
                    </a:p>
                  </a:txBody>
                  <a:tcPr marL="44450" marR="44450" marT="0" marB="0" anchor="ctr">
                    <a:lnL w="12700" cap="flat" cmpd="sng" algn="ctr">
                      <a:solidFill>
                        <a:srgbClr val="003C69"/>
                      </a:solidFill>
                      <a:prstDash val="solid"/>
                      <a:round/>
                      <a:headEnd type="none" w="med" len="med"/>
                      <a:tailEnd type="none" w="med" len="med"/>
                    </a:lnL>
                    <a:lnR>
                      <a:noFill/>
                    </a:lnR>
                    <a:lnT w="12700" cap="flat" cmpd="sng" algn="ctr">
                      <a:solidFill>
                        <a:srgbClr val="003C69"/>
                      </a:solidFill>
                      <a:prstDash val="solid"/>
                      <a:round/>
                      <a:headEnd type="none" w="med" len="med"/>
                      <a:tailEnd type="none" w="med" len="med"/>
                    </a:lnT>
                    <a:lnB w="12700" cap="flat" cmpd="sng" algn="ctr">
                      <a:solidFill>
                        <a:srgbClr val="003C69"/>
                      </a:solidFill>
                      <a:prstDash val="solid"/>
                      <a:round/>
                      <a:headEnd type="none" w="med" len="med"/>
                      <a:tailEnd type="none" w="med" len="med"/>
                    </a:lnB>
                    <a:lnTlToBr>
                      <a:noFill/>
                    </a:lnTlToBr>
                    <a:lnBlToTr>
                      <a:noFill/>
                    </a:lnBlToTr>
                    <a:noFill/>
                  </a:tcPr>
                </a:tc>
              </a:tr>
              <a:tr h="431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500" b="1" i="0" u="none" strike="noStrike" cap="none" normalizeH="0" baseline="0" dirty="0" smtClean="0">
                          <a:ln>
                            <a:noFill/>
                          </a:ln>
                          <a:solidFill>
                            <a:srgbClr val="00ADD0"/>
                          </a:solidFill>
                          <a:effectLst/>
                          <a:latin typeface="Arial" charset="0"/>
                        </a:rPr>
                        <a:t>CTP </a:t>
                      </a:r>
                      <a:r>
                        <a:rPr kumimoji="0" lang="cs-CZ" sz="1500" b="1" i="0" u="none" strike="noStrike" cap="none" normalizeH="0" baseline="0" dirty="0" smtClean="0">
                          <a:ln>
                            <a:noFill/>
                          </a:ln>
                          <a:solidFill>
                            <a:srgbClr val="00ADD0"/>
                          </a:solidFill>
                          <a:effectLst/>
                          <a:latin typeface="Arial" charset="0"/>
                        </a:rPr>
                        <a:t>Invest</a:t>
                      </a:r>
                    </a:p>
                  </a:txBody>
                  <a:tcPr marT="45730" marB="45730" anchor="ctr" horzOverflow="overflow">
                    <a:lnL>
                      <a:noFill/>
                    </a:lnL>
                    <a:lnR w="12700" cap="flat" cmpd="sng" algn="ctr">
                      <a:solidFill>
                        <a:srgbClr val="003C69"/>
                      </a:solidFill>
                      <a:prstDash val="solid"/>
                      <a:round/>
                      <a:headEnd type="none" w="med" len="med"/>
                      <a:tailEnd type="none" w="med" len="med"/>
                    </a:lnR>
                    <a:lnT w="12700" cap="flat" cmpd="sng" algn="ctr">
                      <a:solidFill>
                        <a:srgbClr val="003C69"/>
                      </a:solidFill>
                      <a:prstDash val="solid"/>
                      <a:round/>
                      <a:headEnd type="none" w="med" len="med"/>
                      <a:tailEnd type="none" w="med" len="med"/>
                    </a:lnT>
                    <a:lnB w="12700" cap="flat" cmpd="sng" algn="ctr">
                      <a:solidFill>
                        <a:srgbClr val="003C69"/>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cs-CZ" sz="1600" b="1" i="0" u="none" strike="noStrike" kern="1200" cap="none" normalizeH="0" baseline="0" dirty="0" smtClean="0">
                          <a:ln>
                            <a:noFill/>
                          </a:ln>
                          <a:solidFill>
                            <a:srgbClr val="003C69"/>
                          </a:solidFill>
                          <a:effectLst/>
                          <a:latin typeface="Arial" charset="0"/>
                          <a:ea typeface="+mn-ea"/>
                          <a:cs typeface="+mn-cs"/>
                        </a:rPr>
                        <a:t>6 400</a:t>
                      </a:r>
                      <a:endParaRPr kumimoji="0" lang="cs-CZ" sz="1600" b="1" i="0" u="none" strike="noStrike" kern="1200" cap="none" normalizeH="0" baseline="0" dirty="0">
                        <a:ln>
                          <a:noFill/>
                        </a:ln>
                        <a:solidFill>
                          <a:srgbClr val="003C69"/>
                        </a:solidFill>
                        <a:effectLst/>
                        <a:latin typeface="Arial" charset="0"/>
                        <a:ea typeface="+mn-ea"/>
                        <a:cs typeface="+mn-cs"/>
                      </a:endParaRPr>
                    </a:p>
                  </a:txBody>
                  <a:tcPr marL="44450" marR="44450" marT="0" marB="0" anchor="ctr">
                    <a:lnL w="12700" cap="flat" cmpd="sng" algn="ctr">
                      <a:solidFill>
                        <a:srgbClr val="003C69"/>
                      </a:solidFill>
                      <a:prstDash val="solid"/>
                      <a:round/>
                      <a:headEnd type="none" w="med" len="med"/>
                      <a:tailEnd type="none" w="med" len="med"/>
                    </a:lnL>
                    <a:lnR w="12700" cap="flat" cmpd="sng" algn="ctr">
                      <a:solidFill>
                        <a:srgbClr val="003C69"/>
                      </a:solidFill>
                      <a:prstDash val="solid"/>
                      <a:round/>
                      <a:headEnd type="none" w="med" len="med"/>
                      <a:tailEnd type="none" w="med" len="med"/>
                    </a:lnR>
                    <a:lnT w="12700" cap="flat" cmpd="sng" algn="ctr">
                      <a:solidFill>
                        <a:srgbClr val="003C69"/>
                      </a:solidFill>
                      <a:prstDash val="solid"/>
                      <a:round/>
                      <a:headEnd type="none" w="med" len="med"/>
                      <a:tailEnd type="none" w="med" len="med"/>
                    </a:lnT>
                    <a:lnB w="12700" cap="flat" cmpd="sng" algn="ctr">
                      <a:solidFill>
                        <a:srgbClr val="003C69"/>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cs-CZ" sz="1600" b="1" i="0" u="none" strike="noStrike" kern="1200" cap="none" normalizeH="0" baseline="0" dirty="0" smtClean="0">
                          <a:ln>
                            <a:noFill/>
                          </a:ln>
                          <a:solidFill>
                            <a:srgbClr val="003C69"/>
                          </a:solidFill>
                          <a:effectLst/>
                          <a:latin typeface="Arial" charset="0"/>
                          <a:ea typeface="+mn-ea"/>
                          <a:cs typeface="+mn-cs"/>
                        </a:rPr>
                        <a:t>5 600</a:t>
                      </a:r>
                      <a:endParaRPr kumimoji="0" lang="cs-CZ" sz="1600" b="1" i="0" u="none" strike="noStrike" kern="1200" cap="none" normalizeH="0" baseline="0" dirty="0">
                        <a:ln>
                          <a:noFill/>
                        </a:ln>
                        <a:solidFill>
                          <a:srgbClr val="003C69"/>
                        </a:solidFill>
                        <a:effectLst/>
                        <a:latin typeface="Arial" charset="0"/>
                        <a:ea typeface="+mn-ea"/>
                        <a:cs typeface="+mn-cs"/>
                      </a:endParaRPr>
                    </a:p>
                  </a:txBody>
                  <a:tcPr marL="44450" marR="44450" marT="0" marB="0" anchor="ctr">
                    <a:lnL w="12700" cap="flat" cmpd="sng" algn="ctr">
                      <a:solidFill>
                        <a:srgbClr val="003C69"/>
                      </a:solidFill>
                      <a:prstDash val="solid"/>
                      <a:round/>
                      <a:headEnd type="none" w="med" len="med"/>
                      <a:tailEnd type="none" w="med" len="med"/>
                    </a:lnL>
                    <a:lnR w="12700" cap="flat" cmpd="sng" algn="ctr">
                      <a:solidFill>
                        <a:srgbClr val="003C69"/>
                      </a:solidFill>
                      <a:prstDash val="solid"/>
                      <a:round/>
                      <a:headEnd type="none" w="med" len="med"/>
                      <a:tailEnd type="none" w="med" len="med"/>
                    </a:lnR>
                    <a:lnT w="12700" cap="flat" cmpd="sng" algn="ctr">
                      <a:solidFill>
                        <a:srgbClr val="003C69"/>
                      </a:solidFill>
                      <a:prstDash val="solid"/>
                      <a:round/>
                      <a:headEnd type="none" w="med" len="med"/>
                      <a:tailEnd type="none" w="med" len="med"/>
                    </a:lnT>
                    <a:lnB w="12700" cap="flat" cmpd="sng" algn="ctr">
                      <a:solidFill>
                        <a:srgbClr val="003C69"/>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cs-CZ" sz="1600" b="1" i="0" u="none" strike="noStrike" kern="1200" cap="none" normalizeH="0" baseline="0" dirty="0" smtClean="0">
                          <a:ln>
                            <a:noFill/>
                          </a:ln>
                          <a:solidFill>
                            <a:srgbClr val="003C69"/>
                          </a:solidFill>
                          <a:effectLst/>
                          <a:latin typeface="Arial" charset="0"/>
                          <a:ea typeface="+mn-ea"/>
                          <a:cs typeface="+mn-cs"/>
                        </a:rPr>
                        <a:t>5 700</a:t>
                      </a:r>
                      <a:endParaRPr kumimoji="0" lang="cs-CZ" sz="1600" b="1" i="0" u="none" strike="noStrike" kern="1200" cap="none" normalizeH="0" baseline="0" dirty="0">
                        <a:ln>
                          <a:noFill/>
                        </a:ln>
                        <a:solidFill>
                          <a:srgbClr val="003C69"/>
                        </a:solidFill>
                        <a:effectLst/>
                        <a:latin typeface="Arial" charset="0"/>
                        <a:ea typeface="+mn-ea"/>
                        <a:cs typeface="+mn-cs"/>
                      </a:endParaRPr>
                    </a:p>
                  </a:txBody>
                  <a:tcPr marL="44450" marR="44450" marT="0" marB="0" anchor="ctr">
                    <a:lnL w="12700" cap="flat" cmpd="sng" algn="ctr">
                      <a:solidFill>
                        <a:srgbClr val="003C69"/>
                      </a:solidFill>
                      <a:prstDash val="solid"/>
                      <a:round/>
                      <a:headEnd type="none" w="med" len="med"/>
                      <a:tailEnd type="none" w="med" len="med"/>
                    </a:lnL>
                    <a:lnR>
                      <a:noFill/>
                    </a:lnR>
                    <a:lnT w="12700" cap="flat" cmpd="sng" algn="ctr">
                      <a:solidFill>
                        <a:srgbClr val="003C69"/>
                      </a:solidFill>
                      <a:prstDash val="solid"/>
                      <a:round/>
                      <a:headEnd type="none" w="med" len="med"/>
                      <a:tailEnd type="none" w="med" len="med"/>
                    </a:lnT>
                    <a:lnB w="12700" cap="flat" cmpd="sng" algn="ctr">
                      <a:solidFill>
                        <a:srgbClr val="003C69"/>
                      </a:solidFill>
                      <a:prstDash val="solid"/>
                      <a:round/>
                      <a:headEnd type="none" w="med" len="med"/>
                      <a:tailEnd type="none" w="med" len="med"/>
                    </a:lnB>
                    <a:lnTlToBr>
                      <a:noFill/>
                    </a:lnTlToBr>
                    <a:lnBlToTr>
                      <a:noFill/>
                    </a:lnBlToTr>
                    <a:noFill/>
                  </a:tcPr>
                </a:tc>
              </a:tr>
              <a:tr h="6016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cs-CZ" sz="1500" b="1" i="0" u="none" strike="noStrike" cap="none" normalizeH="0" baseline="0" dirty="0" smtClean="0">
                          <a:ln>
                            <a:noFill/>
                          </a:ln>
                          <a:solidFill>
                            <a:srgbClr val="00ADD0"/>
                          </a:solidFill>
                          <a:effectLst/>
                          <a:latin typeface="Arial" charset="0"/>
                        </a:rPr>
                        <a:t>TOTAL</a:t>
                      </a:r>
                    </a:p>
                  </a:txBody>
                  <a:tcPr marT="45730" marB="45730" anchor="ctr" horzOverflow="overflow">
                    <a:lnL>
                      <a:noFill/>
                    </a:lnL>
                    <a:lnR w="12700" cap="flat" cmpd="sng" algn="ctr">
                      <a:solidFill>
                        <a:srgbClr val="003C69"/>
                      </a:solidFill>
                      <a:prstDash val="solid"/>
                      <a:round/>
                      <a:headEnd type="none" w="med" len="med"/>
                      <a:tailEnd type="none" w="med" len="med"/>
                    </a:lnR>
                    <a:lnT w="12700" cap="flat" cmpd="sng" algn="ctr">
                      <a:solidFill>
                        <a:srgbClr val="003C69"/>
                      </a:solidFill>
                      <a:prstDash val="solid"/>
                      <a:round/>
                      <a:headEnd type="none" w="med" len="med"/>
                      <a:tailEnd type="none" w="med" len="med"/>
                    </a:lnT>
                    <a:lnB>
                      <a:noFill/>
                    </a:lnB>
                    <a:lnTlToBr>
                      <a:noFill/>
                    </a:lnTlToBr>
                    <a:lnBlToTr>
                      <a:noFill/>
                    </a:lnBlToTr>
                    <a:noFill/>
                  </a:tcPr>
                </a:tc>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cs-CZ" sz="1600" b="1" i="0" u="none" strike="noStrike" kern="1200" cap="none" normalizeH="0" baseline="0" dirty="0" smtClean="0">
                          <a:ln>
                            <a:noFill/>
                          </a:ln>
                          <a:solidFill>
                            <a:srgbClr val="003C69"/>
                          </a:solidFill>
                          <a:effectLst/>
                          <a:latin typeface="Arial" charset="0"/>
                          <a:ea typeface="+mn-ea"/>
                          <a:cs typeface="+mn-cs"/>
                        </a:rPr>
                        <a:t>22 434</a:t>
                      </a:r>
                      <a:endParaRPr kumimoji="0" lang="cs-CZ" sz="1600" b="1" i="0" u="none" strike="noStrike" kern="1200" cap="none" normalizeH="0" baseline="0" dirty="0">
                        <a:ln>
                          <a:noFill/>
                        </a:ln>
                        <a:solidFill>
                          <a:srgbClr val="003C69"/>
                        </a:solidFill>
                        <a:effectLst/>
                        <a:latin typeface="Arial" charset="0"/>
                        <a:ea typeface="+mn-ea"/>
                        <a:cs typeface="+mn-cs"/>
                      </a:endParaRPr>
                    </a:p>
                  </a:txBody>
                  <a:tcPr marL="44450" marR="44450" marT="0" marB="0" anchor="ctr">
                    <a:lnL w="12700" cap="flat" cmpd="sng" algn="ctr">
                      <a:solidFill>
                        <a:srgbClr val="003C69"/>
                      </a:solidFill>
                      <a:prstDash val="solid"/>
                      <a:round/>
                      <a:headEnd type="none" w="med" len="med"/>
                      <a:tailEnd type="none" w="med" len="med"/>
                    </a:lnL>
                    <a:lnR w="12700" cap="flat" cmpd="sng" algn="ctr">
                      <a:solidFill>
                        <a:srgbClr val="003C69"/>
                      </a:solidFill>
                      <a:prstDash val="solid"/>
                      <a:round/>
                      <a:headEnd type="none" w="med" len="med"/>
                      <a:tailEnd type="none" w="med" len="med"/>
                    </a:lnR>
                    <a:lnT w="12700" cap="flat" cmpd="sng" algn="ctr">
                      <a:solidFill>
                        <a:srgbClr val="003C69"/>
                      </a:solidFill>
                      <a:prstDash val="solid"/>
                      <a:round/>
                      <a:headEnd type="none" w="med" len="med"/>
                      <a:tailEnd type="none" w="med" len="med"/>
                    </a:lnT>
                    <a:lnB>
                      <a:noFill/>
                    </a:lnB>
                    <a:lnTlToBr>
                      <a:noFill/>
                    </a:lnTlToBr>
                    <a:lnBlToTr>
                      <a:noFill/>
                    </a:lnBlToTr>
                    <a:noFill/>
                  </a:tcPr>
                </a:tc>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cs-CZ" sz="1600" b="1" i="0" u="none" strike="noStrike" kern="1200" cap="none" normalizeH="0" baseline="0" dirty="0" smtClean="0">
                          <a:ln>
                            <a:noFill/>
                          </a:ln>
                          <a:solidFill>
                            <a:srgbClr val="003C69"/>
                          </a:solidFill>
                          <a:effectLst/>
                          <a:latin typeface="Arial" charset="0"/>
                          <a:ea typeface="+mn-ea"/>
                          <a:cs typeface="+mn-cs"/>
                        </a:rPr>
                        <a:t>8 072</a:t>
                      </a:r>
                      <a:endParaRPr kumimoji="0" lang="cs-CZ" sz="1600" b="1" i="0" u="none" strike="noStrike" kern="1200" cap="none" normalizeH="0" baseline="0" dirty="0">
                        <a:ln>
                          <a:noFill/>
                        </a:ln>
                        <a:solidFill>
                          <a:srgbClr val="003C69"/>
                        </a:solidFill>
                        <a:effectLst/>
                        <a:latin typeface="Arial" charset="0"/>
                        <a:ea typeface="+mn-ea"/>
                        <a:cs typeface="+mn-cs"/>
                      </a:endParaRPr>
                    </a:p>
                  </a:txBody>
                  <a:tcPr marL="44450" marR="44450" marT="0" marB="0" anchor="ctr">
                    <a:lnL w="12700" cap="flat" cmpd="sng" algn="ctr">
                      <a:solidFill>
                        <a:srgbClr val="003C69"/>
                      </a:solidFill>
                      <a:prstDash val="solid"/>
                      <a:round/>
                      <a:headEnd type="none" w="med" len="med"/>
                      <a:tailEnd type="none" w="med" len="med"/>
                    </a:lnL>
                    <a:lnR w="12700" cap="flat" cmpd="sng" algn="ctr">
                      <a:solidFill>
                        <a:srgbClr val="003C69"/>
                      </a:solidFill>
                      <a:prstDash val="solid"/>
                      <a:round/>
                      <a:headEnd type="none" w="med" len="med"/>
                      <a:tailEnd type="none" w="med" len="med"/>
                    </a:lnR>
                    <a:lnT w="12700" cap="flat" cmpd="sng" algn="ctr">
                      <a:solidFill>
                        <a:srgbClr val="003C69"/>
                      </a:solidFill>
                      <a:prstDash val="solid"/>
                      <a:round/>
                      <a:headEnd type="none" w="med" len="med"/>
                      <a:tailEnd type="none" w="med" len="med"/>
                    </a:lnT>
                    <a:lnB>
                      <a:noFill/>
                    </a:lnB>
                    <a:lnTlToBr>
                      <a:noFill/>
                    </a:lnTlToBr>
                    <a:lnBlToTr>
                      <a:noFill/>
                    </a:lnBlToTr>
                    <a:noFill/>
                  </a:tcPr>
                </a:tc>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cs-CZ" sz="1600" b="1" i="0" u="none" strike="noStrike" kern="1200" cap="none" normalizeH="0" baseline="0" dirty="0" smtClean="0">
                          <a:ln>
                            <a:noFill/>
                          </a:ln>
                          <a:solidFill>
                            <a:srgbClr val="003C69"/>
                          </a:solidFill>
                          <a:effectLst/>
                          <a:latin typeface="Arial" charset="0"/>
                          <a:ea typeface="+mn-ea"/>
                          <a:cs typeface="+mn-cs"/>
                        </a:rPr>
                        <a:t>9 189</a:t>
                      </a:r>
                      <a:endParaRPr kumimoji="0" lang="cs-CZ" sz="1600" b="1" i="0" u="none" strike="noStrike" kern="1200" cap="none" normalizeH="0" baseline="0" dirty="0">
                        <a:ln>
                          <a:noFill/>
                        </a:ln>
                        <a:solidFill>
                          <a:srgbClr val="003C69"/>
                        </a:solidFill>
                        <a:effectLst/>
                        <a:latin typeface="Arial" charset="0"/>
                        <a:ea typeface="+mn-ea"/>
                        <a:cs typeface="+mn-cs"/>
                      </a:endParaRPr>
                    </a:p>
                  </a:txBody>
                  <a:tcPr marL="44450" marR="44450" marT="0" marB="0" anchor="ctr">
                    <a:lnL w="12700" cap="flat" cmpd="sng" algn="ctr">
                      <a:solidFill>
                        <a:srgbClr val="003C69"/>
                      </a:solidFill>
                      <a:prstDash val="solid"/>
                      <a:round/>
                      <a:headEnd type="none" w="med" len="med"/>
                      <a:tailEnd type="none" w="med" len="med"/>
                    </a:lnL>
                    <a:lnR>
                      <a:noFill/>
                    </a:lnR>
                    <a:lnT w="12700" cap="flat" cmpd="sng" algn="ctr">
                      <a:solidFill>
                        <a:srgbClr val="003C69"/>
                      </a:solidFill>
                      <a:prstDash val="solid"/>
                      <a:round/>
                      <a:headEnd type="none" w="med" len="med"/>
                      <a:tailEnd type="none" w="med" len="med"/>
                    </a:lnT>
                    <a:lnB>
                      <a:noFill/>
                    </a:lnB>
                    <a:lnTlToBr>
                      <a:noFill/>
                    </a:lnTlToBr>
                    <a:lnBlToTr>
                      <a:noFill/>
                    </a:lnBlToTr>
                    <a:noFill/>
                  </a:tcPr>
                </a:tc>
              </a:tr>
            </a:tbl>
          </a:graphicData>
        </a:graphic>
      </p:graphicFrame>
      <p:sp>
        <p:nvSpPr>
          <p:cNvPr id="28707" name="Text Box 41"/>
          <p:cNvSpPr txBox="1">
            <a:spLocks noChangeArrowheads="1"/>
          </p:cNvSpPr>
          <p:nvPr/>
        </p:nvSpPr>
        <p:spPr bwMode="auto">
          <a:xfrm>
            <a:off x="323850" y="476672"/>
            <a:ext cx="8569325"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eaLnBrk="0" hangingPunct="0">
              <a:defRPr b="1">
                <a:solidFill>
                  <a:srgbClr val="00ADD0"/>
                </a:solidFill>
                <a:latin typeface="Arial" charset="0"/>
              </a:defRPr>
            </a:lvl1pPr>
            <a:lvl2pPr marL="742950" indent="-285750"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eaLnBrk="1" hangingPunct="1"/>
            <a:r>
              <a:rPr lang="en-US" sz="3000" dirty="0"/>
              <a:t>Investors in the Zone</a:t>
            </a:r>
            <a:r>
              <a:rPr lang="cs-CZ" sz="3000" dirty="0"/>
              <a:t> </a:t>
            </a:r>
            <a:r>
              <a:rPr lang="cs-CZ" sz="3000" dirty="0" smtClean="0"/>
              <a:t>Hrabová – </a:t>
            </a:r>
            <a:r>
              <a:rPr lang="en-US" sz="3000" dirty="0"/>
              <a:t>overview</a:t>
            </a:r>
            <a:endParaRPr lang="cs-CZ" sz="3000" dirty="0"/>
          </a:p>
        </p:txBody>
      </p:sp>
      <p:sp>
        <p:nvSpPr>
          <p:cNvPr id="6" name="Text Box 5"/>
          <p:cNvSpPr txBox="1">
            <a:spLocks noChangeArrowheads="1"/>
          </p:cNvSpPr>
          <p:nvPr/>
        </p:nvSpPr>
        <p:spPr bwMode="auto">
          <a:xfrm>
            <a:off x="210708" y="6383598"/>
            <a:ext cx="175756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rgbClr val="00ADD0"/>
                </a:solidFill>
                <a:latin typeface="Arial" charset="0"/>
              </a:defRPr>
            </a:lvl1pPr>
            <a:lvl2pPr marL="742950" indent="-285750"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eaLnBrk="1" hangingPunct="1">
              <a:spcBef>
                <a:spcPct val="0"/>
              </a:spcBef>
            </a:pPr>
            <a:r>
              <a:rPr lang="cs-CZ" sz="1400" dirty="0"/>
              <a:t>www.ostrava.cz</a:t>
            </a:r>
          </a:p>
        </p:txBody>
      </p:sp>
      <p:pic>
        <p:nvPicPr>
          <p:cNvPr id="9" name="Picture 3" descr="Ostrava_l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31153" y="6406594"/>
            <a:ext cx="2160000" cy="261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89947758"/>
      </p:ext>
    </p:extLst>
  </p:cSld>
  <p:clrMapOvr>
    <a:masterClrMapping/>
  </p:clrMapOvr>
  <p:transition spd="slow">
    <p:push dir="u"/>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9" name="Text Box 4"/>
          <p:cNvSpPr txBox="1">
            <a:spLocks noChangeArrowheads="1"/>
          </p:cNvSpPr>
          <p:nvPr/>
        </p:nvSpPr>
        <p:spPr bwMode="auto">
          <a:xfrm>
            <a:off x="1023938" y="1504950"/>
            <a:ext cx="70770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rgbClr val="00ADD0"/>
                </a:solidFill>
                <a:latin typeface="Arial" charset="0"/>
              </a:defRPr>
            </a:lvl1pPr>
            <a:lvl2pPr marL="742950" indent="-285750"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eaLnBrk="1" hangingPunct="1">
              <a:spcBef>
                <a:spcPct val="0"/>
              </a:spcBef>
            </a:pPr>
            <a:endParaRPr lang="cs-CZ" b="0">
              <a:solidFill>
                <a:srgbClr val="000000"/>
              </a:solidFill>
            </a:endParaRPr>
          </a:p>
        </p:txBody>
      </p:sp>
      <p:sp>
        <p:nvSpPr>
          <p:cNvPr id="31750" name="Rectangle 5"/>
          <p:cNvSpPr>
            <a:spLocks noChangeArrowheads="1"/>
          </p:cNvSpPr>
          <p:nvPr/>
        </p:nvSpPr>
        <p:spPr bwMode="auto">
          <a:xfrm>
            <a:off x="379413" y="1428110"/>
            <a:ext cx="3456062" cy="2539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285750" indent="-285750">
              <a:spcBef>
                <a:spcPct val="0"/>
              </a:spcBef>
              <a:spcAft>
                <a:spcPts val="1200"/>
              </a:spcAft>
              <a:buClr>
                <a:srgbClr val="00ADD0"/>
              </a:buClr>
              <a:buFont typeface="Arial" panose="020B0604020202020204" pitchFamily="34" charset="0"/>
              <a:buChar char="•"/>
            </a:pPr>
            <a:r>
              <a:rPr lang="en-US" sz="1500" dirty="0" smtClean="0">
                <a:solidFill>
                  <a:srgbClr val="003366"/>
                </a:solidFill>
              </a:rPr>
              <a:t>Size</a:t>
            </a:r>
            <a:r>
              <a:rPr lang="cs-CZ" sz="1500" dirty="0" smtClean="0">
                <a:solidFill>
                  <a:srgbClr val="003366"/>
                </a:solidFill>
              </a:rPr>
              <a:t>:</a:t>
            </a:r>
            <a:r>
              <a:rPr lang="en-US" sz="1500" dirty="0" smtClean="0">
                <a:solidFill>
                  <a:srgbClr val="003366"/>
                </a:solidFill>
              </a:rPr>
              <a:t>  </a:t>
            </a:r>
            <a:r>
              <a:rPr lang="cs-CZ" sz="1500" dirty="0" smtClean="0">
                <a:solidFill>
                  <a:srgbClr val="003366"/>
                </a:solidFill>
              </a:rPr>
              <a:t>35</a:t>
            </a:r>
            <a:r>
              <a:rPr lang="en-US" sz="1500" dirty="0" smtClean="0">
                <a:solidFill>
                  <a:srgbClr val="003366"/>
                </a:solidFill>
              </a:rPr>
              <a:t> </a:t>
            </a:r>
            <a:r>
              <a:rPr lang="en-US" sz="1500" dirty="0">
                <a:solidFill>
                  <a:srgbClr val="003366"/>
                </a:solidFill>
              </a:rPr>
              <a:t>ha</a:t>
            </a:r>
          </a:p>
          <a:p>
            <a:pPr marL="285750" indent="-285750">
              <a:spcBef>
                <a:spcPct val="0"/>
              </a:spcBef>
              <a:spcAft>
                <a:spcPts val="1200"/>
              </a:spcAft>
              <a:buClr>
                <a:srgbClr val="00ADD0"/>
              </a:buClr>
              <a:buFont typeface="Arial" panose="020B0604020202020204" pitchFamily="34" charset="0"/>
              <a:buChar char="•"/>
            </a:pPr>
            <a:r>
              <a:rPr lang="en-US" sz="1500" dirty="0" smtClean="0">
                <a:solidFill>
                  <a:srgbClr val="003366"/>
                </a:solidFill>
              </a:rPr>
              <a:t>Former </a:t>
            </a:r>
            <a:r>
              <a:rPr lang="en-US" sz="1500" dirty="0">
                <a:solidFill>
                  <a:srgbClr val="003366"/>
                </a:solidFill>
              </a:rPr>
              <a:t>settlement for workers</a:t>
            </a:r>
          </a:p>
          <a:p>
            <a:pPr marL="285750" indent="-285750">
              <a:spcBef>
                <a:spcPct val="0"/>
              </a:spcBef>
              <a:spcAft>
                <a:spcPts val="1200"/>
              </a:spcAft>
              <a:buClr>
                <a:srgbClr val="00ADD0"/>
              </a:buClr>
              <a:buFont typeface="Arial" panose="020B0604020202020204" pitchFamily="34" charset="0"/>
              <a:buChar char="•"/>
            </a:pPr>
            <a:r>
              <a:rPr lang="en-US" sz="1500" dirty="0" smtClean="0">
                <a:solidFill>
                  <a:srgbClr val="003366"/>
                </a:solidFill>
              </a:rPr>
              <a:t>„</a:t>
            </a:r>
            <a:r>
              <a:rPr lang="en-US" sz="1500" dirty="0">
                <a:solidFill>
                  <a:srgbClr val="003366"/>
                </a:solidFill>
              </a:rPr>
              <a:t>Social Brownfield“</a:t>
            </a:r>
          </a:p>
          <a:p>
            <a:pPr marL="285750" indent="-285750">
              <a:spcBef>
                <a:spcPct val="0"/>
              </a:spcBef>
              <a:spcAft>
                <a:spcPts val="1200"/>
              </a:spcAft>
              <a:buClr>
                <a:srgbClr val="00ADD0"/>
              </a:buClr>
              <a:buFont typeface="Arial" panose="020B0604020202020204" pitchFamily="34" charset="0"/>
              <a:buChar char="•"/>
            </a:pPr>
            <a:r>
              <a:rPr lang="en-US" sz="1500" dirty="0" smtClean="0">
                <a:solidFill>
                  <a:srgbClr val="003366"/>
                </a:solidFill>
              </a:rPr>
              <a:t>Non-outflow </a:t>
            </a:r>
            <a:r>
              <a:rPr lang="en-US" sz="1500" dirty="0">
                <a:solidFill>
                  <a:srgbClr val="003366"/>
                </a:solidFill>
              </a:rPr>
              <a:t>basin</a:t>
            </a:r>
          </a:p>
          <a:p>
            <a:pPr marL="285750" indent="-285750">
              <a:spcBef>
                <a:spcPct val="0"/>
              </a:spcBef>
              <a:spcAft>
                <a:spcPts val="1200"/>
              </a:spcAft>
              <a:buClr>
                <a:srgbClr val="00ADD0"/>
              </a:buClr>
              <a:buFont typeface="Arial" panose="020B0604020202020204" pitchFamily="34" charset="0"/>
              <a:buChar char="•"/>
            </a:pPr>
            <a:r>
              <a:rPr lang="en-US" sz="1500" dirty="0" smtClean="0">
                <a:solidFill>
                  <a:srgbClr val="003366"/>
                </a:solidFill>
              </a:rPr>
              <a:t>Proximity </a:t>
            </a:r>
            <a:r>
              <a:rPr lang="en-US" sz="1500" dirty="0">
                <a:solidFill>
                  <a:srgbClr val="003366"/>
                </a:solidFill>
              </a:rPr>
              <a:t>of highway D</a:t>
            </a:r>
            <a:r>
              <a:rPr lang="cs-CZ" sz="1500" dirty="0">
                <a:solidFill>
                  <a:srgbClr val="003366"/>
                </a:solidFill>
              </a:rPr>
              <a:t>1</a:t>
            </a:r>
            <a:endParaRPr lang="en-US" sz="1500" dirty="0">
              <a:solidFill>
                <a:srgbClr val="003366"/>
              </a:solidFill>
            </a:endParaRPr>
          </a:p>
          <a:p>
            <a:pPr marL="285750" indent="-285750">
              <a:spcBef>
                <a:spcPct val="0"/>
              </a:spcBef>
              <a:spcAft>
                <a:spcPts val="1200"/>
              </a:spcAft>
              <a:buClr>
                <a:srgbClr val="00ADD0"/>
              </a:buClr>
              <a:buFont typeface="Arial" panose="020B0604020202020204" pitchFamily="34" charset="0"/>
              <a:buChar char="•"/>
            </a:pPr>
            <a:r>
              <a:rPr lang="en-US" sz="1500" dirty="0" smtClean="0">
                <a:solidFill>
                  <a:srgbClr val="003366"/>
                </a:solidFill>
              </a:rPr>
              <a:t>Mining </a:t>
            </a:r>
            <a:r>
              <a:rPr lang="en-US" sz="1500" dirty="0">
                <a:solidFill>
                  <a:srgbClr val="003366"/>
                </a:solidFill>
              </a:rPr>
              <a:t>influence</a:t>
            </a:r>
            <a:endParaRPr lang="cs-CZ" sz="1500" dirty="0">
              <a:solidFill>
                <a:srgbClr val="003366"/>
              </a:solidFill>
            </a:endParaRPr>
          </a:p>
          <a:p>
            <a:pPr marL="285750" indent="-285750">
              <a:spcBef>
                <a:spcPct val="0"/>
              </a:spcBef>
              <a:spcAft>
                <a:spcPts val="1200"/>
              </a:spcAft>
              <a:buClr>
                <a:srgbClr val="00ADD0"/>
              </a:buClr>
              <a:buFont typeface="Arial" panose="020B0604020202020204" pitchFamily="34" charset="0"/>
              <a:buChar char="•"/>
            </a:pPr>
            <a:r>
              <a:rPr lang="cs-CZ" sz="1500" dirty="0" smtClean="0">
                <a:solidFill>
                  <a:srgbClr val="003366"/>
                </a:solidFill>
              </a:rPr>
              <a:t>No </a:t>
            </a:r>
            <a:r>
              <a:rPr lang="en-GB" sz="1500" dirty="0" smtClean="0">
                <a:solidFill>
                  <a:srgbClr val="003366"/>
                </a:solidFill>
              </a:rPr>
              <a:t>ecological damage</a:t>
            </a:r>
            <a:endParaRPr lang="en-GB" sz="1500" dirty="0">
              <a:solidFill>
                <a:srgbClr val="003366"/>
              </a:solidFill>
            </a:endParaRPr>
          </a:p>
        </p:txBody>
      </p:sp>
      <p:sp>
        <p:nvSpPr>
          <p:cNvPr id="31754" name="Text Box 10"/>
          <p:cNvSpPr txBox="1">
            <a:spLocks noChangeArrowheads="1"/>
          </p:cNvSpPr>
          <p:nvPr/>
        </p:nvSpPr>
        <p:spPr bwMode="auto">
          <a:xfrm>
            <a:off x="0" y="188913"/>
            <a:ext cx="673224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b="1">
                <a:solidFill>
                  <a:srgbClr val="00ADD0"/>
                </a:solidFill>
                <a:latin typeface="Arial" charset="0"/>
              </a:defRPr>
            </a:lvl1pPr>
            <a:lvl2pPr marL="742950" indent="-285750"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eaLnBrk="1" hangingPunct="1"/>
            <a:r>
              <a:rPr lang="en-US" sz="4000" dirty="0" smtClean="0"/>
              <a:t>  </a:t>
            </a:r>
            <a:r>
              <a:rPr lang="cs-CZ" sz="3600" dirty="0"/>
              <a:t>Hrušov </a:t>
            </a:r>
            <a:r>
              <a:rPr lang="en-GB" sz="3600" dirty="0" smtClean="0"/>
              <a:t>Development</a:t>
            </a:r>
            <a:r>
              <a:rPr lang="cs-CZ" sz="3600" dirty="0" smtClean="0"/>
              <a:t> </a:t>
            </a:r>
            <a:r>
              <a:rPr lang="cs-CZ" sz="3600" dirty="0"/>
              <a:t>Area</a:t>
            </a:r>
          </a:p>
        </p:txBody>
      </p:sp>
      <p:sp>
        <p:nvSpPr>
          <p:cNvPr id="3" name="Obdélník 2"/>
          <p:cNvSpPr/>
          <p:nvPr/>
        </p:nvSpPr>
        <p:spPr>
          <a:xfrm>
            <a:off x="179512" y="4327239"/>
            <a:ext cx="8640960" cy="1982081"/>
          </a:xfrm>
          <a:prstGeom prst="rect">
            <a:avLst/>
          </a:prstGeom>
        </p:spPr>
        <p:txBody>
          <a:bodyPr wrap="square">
            <a:spAutoFit/>
          </a:bodyPr>
          <a:lstStyle/>
          <a:p>
            <a:pPr eaLnBrk="0" hangingPunct="0">
              <a:spcBef>
                <a:spcPct val="20000"/>
              </a:spcBef>
              <a:buClr>
                <a:srgbClr val="00ADD0"/>
              </a:buClr>
            </a:pPr>
            <a:r>
              <a:rPr lang="en-GB" sz="1400" dirty="0" smtClean="0">
                <a:solidFill>
                  <a:srgbClr val="003C69"/>
                </a:solidFill>
                <a:latin typeface="Arial" panose="020B0604020202020204" pitchFamily="34" charset="0"/>
                <a:cs typeface="Arial" panose="020B0604020202020204" pitchFamily="34" charset="0"/>
              </a:rPr>
              <a:t>Hrušov represents </a:t>
            </a:r>
            <a:r>
              <a:rPr lang="en-GB" sz="1400" dirty="0" smtClean="0">
                <a:latin typeface="Arial" panose="020B0604020202020204" pitchFamily="34" charset="0"/>
                <a:cs typeface="Arial" panose="020B0604020202020204" pitchFamily="34" charset="0"/>
              </a:rPr>
              <a:t>a very important location</a:t>
            </a:r>
            <a:r>
              <a:rPr lang="en-GB" sz="1400" dirty="0" smtClean="0">
                <a:solidFill>
                  <a:srgbClr val="003C69"/>
                </a:solidFill>
                <a:latin typeface="Arial" panose="020B0604020202020204" pitchFamily="34" charset="0"/>
                <a:cs typeface="Arial" panose="020B0604020202020204" pitchFamily="34" charset="0"/>
              </a:rPr>
              <a:t>, particularly </a:t>
            </a:r>
            <a:r>
              <a:rPr lang="en-GB" sz="1400" dirty="0" smtClean="0">
                <a:latin typeface="Arial" panose="020B0604020202020204" pitchFamily="34" charset="0"/>
                <a:cs typeface="Arial" panose="020B0604020202020204" pitchFamily="34" charset="0"/>
              </a:rPr>
              <a:t>suitable for small and medium-sized companies.</a:t>
            </a:r>
            <a:r>
              <a:rPr lang="en-GB" sz="1400" dirty="0" smtClean="0">
                <a:solidFill>
                  <a:srgbClr val="003C69"/>
                </a:solidFill>
                <a:latin typeface="Arial" panose="020B0604020202020204" pitchFamily="34" charset="0"/>
                <a:cs typeface="Arial" panose="020B0604020202020204" pitchFamily="34" charset="0"/>
              </a:rPr>
              <a:t> Among the advantages of the Hrušov zone is an </a:t>
            </a:r>
            <a:r>
              <a:rPr lang="en-GB" sz="1400" dirty="0" smtClean="0">
                <a:latin typeface="Arial" panose="020B0604020202020204" pitchFamily="34" charset="0"/>
                <a:cs typeface="Arial" panose="020B0604020202020204" pitchFamily="34" charset="0"/>
              </a:rPr>
              <a:t>ideal transport connection</a:t>
            </a:r>
            <a:r>
              <a:rPr lang="en-GB" sz="1400" dirty="0" smtClean="0">
                <a:solidFill>
                  <a:srgbClr val="003C69"/>
                </a:solidFill>
                <a:latin typeface="Arial" panose="020B0604020202020204" pitchFamily="34" charset="0"/>
                <a:cs typeface="Arial" panose="020B0604020202020204" pitchFamily="34" charset="0"/>
              </a:rPr>
              <a:t>, immediate vicinity to the D1 motorway and a railway line. </a:t>
            </a:r>
            <a:endParaRPr lang="cs-CZ" sz="1400" dirty="0" smtClean="0">
              <a:solidFill>
                <a:srgbClr val="003C69"/>
              </a:solidFill>
              <a:latin typeface="Arial" panose="020B0604020202020204" pitchFamily="34" charset="0"/>
              <a:cs typeface="Arial" panose="020B0604020202020204" pitchFamily="34" charset="0"/>
            </a:endParaRPr>
          </a:p>
          <a:p>
            <a:pPr eaLnBrk="0" hangingPunct="0">
              <a:spcBef>
                <a:spcPct val="20000"/>
              </a:spcBef>
              <a:buClr>
                <a:srgbClr val="00ADD0"/>
              </a:buClr>
            </a:pPr>
            <a:endParaRPr lang="en-US" sz="800" dirty="0" smtClean="0">
              <a:solidFill>
                <a:srgbClr val="003C69"/>
              </a:solidFill>
              <a:latin typeface="Arial" panose="020B0604020202020204" pitchFamily="34" charset="0"/>
              <a:cs typeface="Arial" panose="020B0604020202020204" pitchFamily="34" charset="0"/>
            </a:endParaRPr>
          </a:p>
          <a:p>
            <a:pPr eaLnBrk="0" hangingPunct="0">
              <a:spcBef>
                <a:spcPct val="20000"/>
              </a:spcBef>
              <a:buClr>
                <a:srgbClr val="00ADD0"/>
              </a:buClr>
            </a:pPr>
            <a:r>
              <a:rPr lang="en-US" sz="1400" dirty="0" smtClean="0">
                <a:solidFill>
                  <a:srgbClr val="003C69"/>
                </a:solidFill>
                <a:latin typeface="Arial" panose="020B0604020202020204" pitchFamily="34" charset="0"/>
                <a:cs typeface="Arial" panose="020B0604020202020204" pitchFamily="34" charset="0"/>
              </a:rPr>
              <a:t>In September 2018, Ostrava's City Assembly approved </a:t>
            </a:r>
            <a:r>
              <a:rPr lang="en-US" sz="1400" dirty="0" smtClean="0">
                <a:latin typeface="Arial" panose="020B0604020202020204" pitchFamily="34" charset="0"/>
                <a:cs typeface="Arial" panose="020B0604020202020204" pitchFamily="34" charset="0"/>
              </a:rPr>
              <a:t>the sale of the land to the investor </a:t>
            </a:r>
            <a:r>
              <a:rPr lang="en-US" sz="1400" dirty="0" err="1" smtClean="0">
                <a:latin typeface="Arial" panose="020B0604020202020204" pitchFamily="34" charset="0"/>
                <a:cs typeface="Arial" panose="020B0604020202020204" pitchFamily="34" charset="0"/>
              </a:rPr>
              <a:t>Contera</a:t>
            </a:r>
            <a:r>
              <a:rPr lang="en-US" sz="1400" dirty="0" smtClean="0">
                <a:latin typeface="Arial" panose="020B0604020202020204" pitchFamily="34" charset="0"/>
                <a:cs typeface="Arial" panose="020B0604020202020204" pitchFamily="34" charset="0"/>
              </a:rPr>
              <a:t> Management</a:t>
            </a:r>
            <a:r>
              <a:rPr lang="en-US" sz="1400" dirty="0" smtClean="0">
                <a:latin typeface="Arial" panose="020B0604020202020204" pitchFamily="34" charset="0"/>
                <a:cs typeface="Arial" panose="020B0604020202020204" pitchFamily="34" charset="0"/>
              </a:rPr>
              <a:t>.</a:t>
            </a:r>
          </a:p>
          <a:p>
            <a:pPr eaLnBrk="0" hangingPunct="0">
              <a:spcBef>
                <a:spcPct val="20000"/>
              </a:spcBef>
              <a:buClr>
                <a:srgbClr val="00ADD0"/>
              </a:buClr>
            </a:pPr>
            <a:endParaRPr lang="en-US" sz="800" dirty="0" smtClean="0">
              <a:solidFill>
                <a:srgbClr val="003C69"/>
              </a:solidFill>
              <a:latin typeface="Arial" panose="020B0604020202020204" pitchFamily="34" charset="0"/>
              <a:cs typeface="Arial" panose="020B0604020202020204" pitchFamily="34" charset="0"/>
            </a:endParaRPr>
          </a:p>
          <a:p>
            <a:pPr eaLnBrk="0" hangingPunct="0">
              <a:spcBef>
                <a:spcPct val="20000"/>
              </a:spcBef>
              <a:buClr>
                <a:srgbClr val="00ADD0"/>
              </a:buClr>
            </a:pPr>
            <a:r>
              <a:rPr lang="en-US" sz="1400" dirty="0" smtClean="0">
                <a:solidFill>
                  <a:srgbClr val="003C69"/>
                </a:solidFill>
                <a:latin typeface="Arial" panose="020B0604020202020204" pitchFamily="34" charset="0"/>
                <a:cs typeface="Arial" panose="020B0604020202020204" pitchFamily="34" charset="0"/>
              </a:rPr>
              <a:t>Besides technical infrastructure, the investor will also build light industrial units for warehousing and production, as well as "</a:t>
            </a:r>
            <a:r>
              <a:rPr lang="en-US" sz="1400" dirty="0" err="1" smtClean="0">
                <a:solidFill>
                  <a:srgbClr val="003C69"/>
                </a:solidFill>
                <a:latin typeface="Arial" panose="020B0604020202020204" pitchFamily="34" charset="0"/>
                <a:cs typeface="Arial" panose="020B0604020202020204" pitchFamily="34" charset="0"/>
              </a:rPr>
              <a:t>flexispace</a:t>
            </a:r>
            <a:r>
              <a:rPr lang="en-US" sz="1400" dirty="0" smtClean="0">
                <a:solidFill>
                  <a:srgbClr val="003C69"/>
                </a:solidFill>
                <a:latin typeface="Arial" panose="020B0604020202020204" pitchFamily="34" charset="0"/>
                <a:cs typeface="Arial" panose="020B0604020202020204" pitchFamily="34" charset="0"/>
              </a:rPr>
              <a:t>" facilities and </a:t>
            </a:r>
            <a:r>
              <a:rPr lang="en-US" sz="1400" dirty="0">
                <a:solidFill>
                  <a:srgbClr val="003C69"/>
                </a:solidFill>
                <a:latin typeface="Arial" panose="020B0604020202020204" pitchFamily="34" charset="0"/>
                <a:cs typeface="Arial" panose="020B0604020202020204" pitchFamily="34" charset="0"/>
              </a:rPr>
              <a:t>units for technological development. </a:t>
            </a:r>
            <a:endParaRPr lang="en-GB" sz="1400" dirty="0">
              <a:solidFill>
                <a:srgbClr val="003C69"/>
              </a:solidFill>
              <a:latin typeface="Arial" panose="020B0604020202020204" pitchFamily="34" charset="0"/>
              <a:cs typeface="Arial" panose="020B0604020202020204" pitchFamily="34" charset="0"/>
            </a:endParaRPr>
          </a:p>
        </p:txBody>
      </p:sp>
      <p:pic>
        <p:nvPicPr>
          <p:cNvPr id="2" name="Obrázek 1"/>
          <p:cNvPicPr>
            <a:picLocks noChangeAspect="1"/>
          </p:cNvPicPr>
          <p:nvPr/>
        </p:nvPicPr>
        <p:blipFill rotWithShape="1">
          <a:blip r:embed="rId3" cstate="print">
            <a:extLst>
              <a:ext uri="{28A0092B-C50C-407E-A947-70E740481C1C}">
                <a14:useLocalDpi xmlns:a14="http://schemas.microsoft.com/office/drawing/2010/main" val="0"/>
              </a:ext>
            </a:extLst>
          </a:blip>
          <a:srcRect r="20972"/>
          <a:stretch/>
        </p:blipFill>
        <p:spPr>
          <a:xfrm>
            <a:off x="4543374" y="1196752"/>
            <a:ext cx="4104383" cy="254677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301410916"/>
      </p:ext>
    </p:extLst>
  </p:cSld>
  <p:clrMapOvr>
    <a:masterClrMapping/>
  </p:clrMapOvr>
  <p:transition spd="slow">
    <p:push dir="u"/>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Rectangle 3"/>
          <p:cNvSpPr>
            <a:spLocks noChangeArrowheads="1"/>
          </p:cNvSpPr>
          <p:nvPr/>
        </p:nvSpPr>
        <p:spPr bwMode="auto">
          <a:xfrm>
            <a:off x="358775" y="274638"/>
            <a:ext cx="842645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p>
            <a:pPr>
              <a:spcBef>
                <a:spcPct val="0"/>
              </a:spcBef>
            </a:pPr>
            <a:endParaRPr lang="cs-CZ" sz="4000" b="0">
              <a:solidFill>
                <a:srgbClr val="000000"/>
              </a:solidFill>
            </a:endParaRPr>
          </a:p>
        </p:txBody>
      </p:sp>
      <p:sp>
        <p:nvSpPr>
          <p:cNvPr id="30724" name="Text Box 5"/>
          <p:cNvSpPr txBox="1">
            <a:spLocks noChangeArrowheads="1"/>
          </p:cNvSpPr>
          <p:nvPr/>
        </p:nvSpPr>
        <p:spPr bwMode="auto">
          <a:xfrm>
            <a:off x="411163" y="1982788"/>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342900" indent="-342900" eaLnBrk="0" hangingPunct="0">
              <a:defRPr b="1">
                <a:solidFill>
                  <a:srgbClr val="00ADD0"/>
                </a:solidFill>
                <a:latin typeface="Arial" charset="0"/>
              </a:defRPr>
            </a:lvl1pPr>
            <a:lvl2pPr marL="742950" indent="-285750"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eaLnBrk="1" hangingPunct="1">
              <a:spcBef>
                <a:spcPct val="20000"/>
              </a:spcBef>
            </a:pPr>
            <a:endParaRPr lang="cs-CZ" sz="2000" b="0">
              <a:solidFill>
                <a:srgbClr val="003C69"/>
              </a:solidFill>
            </a:endParaRPr>
          </a:p>
        </p:txBody>
      </p:sp>
      <p:sp>
        <p:nvSpPr>
          <p:cNvPr id="30725" name="Text Box 11"/>
          <p:cNvSpPr txBox="1">
            <a:spLocks noChangeArrowheads="1"/>
          </p:cNvSpPr>
          <p:nvPr/>
        </p:nvSpPr>
        <p:spPr bwMode="auto">
          <a:xfrm>
            <a:off x="323850" y="333375"/>
            <a:ext cx="3455988"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rgbClr val="00ADD0"/>
                </a:solidFill>
                <a:latin typeface="Arial" charset="0"/>
              </a:defRPr>
            </a:lvl1pPr>
            <a:lvl2pPr marL="742950" indent="-285750"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eaLnBrk="1" hangingPunct="1"/>
            <a:r>
              <a:rPr lang="en-US" sz="4000" dirty="0"/>
              <a:t>  </a:t>
            </a:r>
            <a:r>
              <a:rPr lang="en-GB" sz="3600" dirty="0" smtClean="0"/>
              <a:t>Brownfields</a:t>
            </a:r>
            <a:endParaRPr lang="en-GB" sz="3600" dirty="0"/>
          </a:p>
        </p:txBody>
      </p:sp>
      <p:pic>
        <p:nvPicPr>
          <p:cNvPr id="30730" name="Picture 22" descr="hrusov"/>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37770" y="3823781"/>
            <a:ext cx="2520950" cy="1679575"/>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31" name="Rectangle 24"/>
          <p:cNvSpPr>
            <a:spLocks noChangeArrowheads="1"/>
          </p:cNvSpPr>
          <p:nvPr/>
        </p:nvSpPr>
        <p:spPr bwMode="auto">
          <a:xfrm>
            <a:off x="3492500" y="3500438"/>
            <a:ext cx="19431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cs-CZ" sz="1400"/>
              <a:t>Hrušov</a:t>
            </a:r>
          </a:p>
        </p:txBody>
      </p:sp>
      <p:sp>
        <p:nvSpPr>
          <p:cNvPr id="30732" name="Rectangle 26"/>
          <p:cNvSpPr>
            <a:spLocks noChangeArrowheads="1"/>
          </p:cNvSpPr>
          <p:nvPr/>
        </p:nvSpPr>
        <p:spPr bwMode="auto">
          <a:xfrm>
            <a:off x="611188" y="1052513"/>
            <a:ext cx="7489825" cy="22621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357188" indent="-357188">
              <a:lnSpc>
                <a:spcPct val="70000"/>
              </a:lnSpc>
              <a:buClr>
                <a:srgbClr val="00ADD0"/>
              </a:buClr>
            </a:pPr>
            <a:endParaRPr lang="cs-CZ" baseline="30000" dirty="0">
              <a:solidFill>
                <a:srgbClr val="003C69"/>
              </a:solidFill>
            </a:endParaRPr>
          </a:p>
          <a:p>
            <a:pPr marL="357188" indent="-357188">
              <a:spcBef>
                <a:spcPct val="20000"/>
              </a:spcBef>
              <a:buClr>
                <a:srgbClr val="00ADD0"/>
              </a:buClr>
              <a:buFontTx/>
              <a:buChar char="•"/>
            </a:pPr>
            <a:r>
              <a:rPr lang="en-US" sz="1700" dirty="0">
                <a:solidFill>
                  <a:srgbClr val="003C69"/>
                </a:solidFill>
              </a:rPr>
              <a:t>One of the highest concentrations of brownfields in the Czech Republic</a:t>
            </a:r>
            <a:endParaRPr lang="cs-CZ" sz="1700" dirty="0">
              <a:solidFill>
                <a:srgbClr val="003C69"/>
              </a:solidFill>
            </a:endParaRPr>
          </a:p>
          <a:p>
            <a:pPr marL="357188" indent="-357188">
              <a:spcBef>
                <a:spcPct val="40000"/>
              </a:spcBef>
              <a:buClr>
                <a:srgbClr val="00ADD0"/>
              </a:buClr>
              <a:buFontTx/>
              <a:buChar char="•"/>
            </a:pPr>
            <a:r>
              <a:rPr lang="en-US" sz="1700" dirty="0">
                <a:solidFill>
                  <a:srgbClr val="003C69"/>
                </a:solidFill>
              </a:rPr>
              <a:t>Approximately </a:t>
            </a:r>
            <a:r>
              <a:rPr lang="cs-CZ" sz="1700" dirty="0" smtClean="0">
                <a:solidFill>
                  <a:srgbClr val="003C69"/>
                </a:solidFill>
              </a:rPr>
              <a:t>8.9 </a:t>
            </a:r>
            <a:r>
              <a:rPr lang="en-US" sz="1700" dirty="0">
                <a:solidFill>
                  <a:srgbClr val="003C69"/>
                </a:solidFill>
              </a:rPr>
              <a:t>% of the city area</a:t>
            </a:r>
            <a:r>
              <a:rPr lang="cs-CZ" sz="1700" dirty="0">
                <a:solidFill>
                  <a:srgbClr val="003C69"/>
                </a:solidFill>
              </a:rPr>
              <a:t> </a:t>
            </a:r>
            <a:r>
              <a:rPr lang="pl-PL" sz="1700" dirty="0">
                <a:solidFill>
                  <a:srgbClr val="003C69"/>
                </a:solidFill>
              </a:rPr>
              <a:t>(</a:t>
            </a:r>
            <a:r>
              <a:rPr lang="pl-PL" sz="1700" dirty="0" smtClean="0">
                <a:solidFill>
                  <a:srgbClr val="003C69"/>
                </a:solidFill>
              </a:rPr>
              <a:t>19.04 </a:t>
            </a:r>
            <a:r>
              <a:rPr lang="pl-PL" sz="1700" dirty="0">
                <a:solidFill>
                  <a:srgbClr val="003C69"/>
                </a:solidFill>
              </a:rPr>
              <a:t>km</a:t>
            </a:r>
            <a:r>
              <a:rPr lang="pl-PL" sz="1700" baseline="30000" dirty="0">
                <a:solidFill>
                  <a:srgbClr val="003C69"/>
                </a:solidFill>
              </a:rPr>
              <a:t>2</a:t>
            </a:r>
            <a:r>
              <a:rPr lang="pl-PL" sz="1700" dirty="0">
                <a:solidFill>
                  <a:srgbClr val="003C69"/>
                </a:solidFill>
              </a:rPr>
              <a:t>) </a:t>
            </a:r>
            <a:endParaRPr lang="cs-CZ" sz="1700" dirty="0">
              <a:solidFill>
                <a:srgbClr val="003C69"/>
              </a:solidFill>
            </a:endParaRPr>
          </a:p>
          <a:p>
            <a:pPr marL="357188" indent="-357188">
              <a:spcBef>
                <a:spcPct val="40000"/>
              </a:spcBef>
              <a:buClr>
                <a:srgbClr val="00ADD0"/>
              </a:buClr>
              <a:buFontTx/>
              <a:buChar char="•"/>
            </a:pPr>
            <a:r>
              <a:rPr lang="en-US" sz="1700" dirty="0">
                <a:solidFill>
                  <a:srgbClr val="003C69"/>
                </a:solidFill>
              </a:rPr>
              <a:t>Development potential</a:t>
            </a:r>
            <a:endParaRPr lang="cs-CZ" sz="1700" dirty="0">
              <a:solidFill>
                <a:srgbClr val="003C69"/>
              </a:solidFill>
            </a:endParaRPr>
          </a:p>
          <a:p>
            <a:pPr marL="357188" indent="-357188">
              <a:spcBef>
                <a:spcPct val="40000"/>
              </a:spcBef>
              <a:buClr>
                <a:srgbClr val="00ADD0"/>
              </a:buClr>
              <a:buFontTx/>
              <a:buChar char="•"/>
            </a:pPr>
            <a:r>
              <a:rPr lang="en-US" sz="1700" dirty="0">
                <a:solidFill>
                  <a:srgbClr val="003C69"/>
                </a:solidFill>
              </a:rPr>
              <a:t>The two largest projects: </a:t>
            </a:r>
            <a:r>
              <a:rPr lang="cs-CZ" sz="1700" dirty="0">
                <a:solidFill>
                  <a:srgbClr val="003C69"/>
                </a:solidFill>
              </a:rPr>
              <a:t>New </a:t>
            </a:r>
            <a:r>
              <a:rPr lang="en-US" sz="1700" dirty="0">
                <a:solidFill>
                  <a:srgbClr val="003C69"/>
                </a:solidFill>
              </a:rPr>
              <a:t>Karolina and the </a:t>
            </a:r>
            <a:r>
              <a:rPr lang="en-US" sz="1700" dirty="0" err="1">
                <a:solidFill>
                  <a:srgbClr val="003C69"/>
                </a:solidFill>
              </a:rPr>
              <a:t>Vítkovice</a:t>
            </a:r>
            <a:r>
              <a:rPr lang="en-US" sz="1700" dirty="0">
                <a:solidFill>
                  <a:srgbClr val="003C69"/>
                </a:solidFill>
              </a:rPr>
              <a:t> Area </a:t>
            </a:r>
            <a:endParaRPr lang="cs-CZ" sz="1700" dirty="0">
              <a:solidFill>
                <a:srgbClr val="003C69"/>
              </a:solidFill>
            </a:endParaRPr>
          </a:p>
          <a:p>
            <a:pPr marL="357188" indent="-357188">
              <a:spcBef>
                <a:spcPct val="40000"/>
              </a:spcBef>
              <a:buClr>
                <a:srgbClr val="00ADD0"/>
              </a:buClr>
              <a:buFontTx/>
              <a:buChar char="•"/>
            </a:pPr>
            <a:r>
              <a:rPr lang="en-US" sz="1700" dirty="0">
                <a:solidFill>
                  <a:srgbClr val="003C69"/>
                </a:solidFill>
              </a:rPr>
              <a:t>The development area Ostrava-</a:t>
            </a:r>
            <a:r>
              <a:rPr lang="en-US" sz="1700" dirty="0" err="1">
                <a:solidFill>
                  <a:srgbClr val="003C69"/>
                </a:solidFill>
              </a:rPr>
              <a:t>Hrušov</a:t>
            </a:r>
            <a:r>
              <a:rPr lang="en-US" sz="1700" dirty="0">
                <a:solidFill>
                  <a:srgbClr val="003C69"/>
                </a:solidFill>
              </a:rPr>
              <a:t>: “social“ brownfield</a:t>
            </a:r>
            <a:endParaRPr lang="cs-CZ" sz="1700" b="0" dirty="0">
              <a:solidFill>
                <a:srgbClr val="003C69"/>
              </a:solidFill>
            </a:endParaRPr>
          </a:p>
        </p:txBody>
      </p:sp>
      <p:sp>
        <p:nvSpPr>
          <p:cNvPr id="30733" name="Text Box 27"/>
          <p:cNvSpPr txBox="1">
            <a:spLocks noChangeArrowheads="1"/>
          </p:cNvSpPr>
          <p:nvPr/>
        </p:nvSpPr>
        <p:spPr bwMode="auto">
          <a:xfrm>
            <a:off x="395288" y="3500438"/>
            <a:ext cx="2592387"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rgbClr val="00ADD0"/>
                </a:solidFill>
                <a:latin typeface="Arial" charset="0"/>
              </a:defRPr>
            </a:lvl1pPr>
            <a:lvl2pPr marL="742950" indent="-285750"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algn="ctr" eaLnBrk="1" hangingPunct="1"/>
            <a:r>
              <a:rPr lang="cs-CZ" sz="1400"/>
              <a:t>The Vítkovice Area</a:t>
            </a:r>
          </a:p>
        </p:txBody>
      </p:sp>
      <p:sp>
        <p:nvSpPr>
          <p:cNvPr id="30734" name="Text Box 28"/>
          <p:cNvSpPr txBox="1">
            <a:spLocks noChangeArrowheads="1"/>
          </p:cNvSpPr>
          <p:nvPr/>
        </p:nvSpPr>
        <p:spPr bwMode="auto">
          <a:xfrm>
            <a:off x="5940425" y="3500438"/>
            <a:ext cx="24479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rgbClr val="00ADD0"/>
                </a:solidFill>
                <a:latin typeface="Arial" charset="0"/>
              </a:defRPr>
            </a:lvl1pPr>
            <a:lvl2pPr marL="742950" indent="-285750"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algn="ctr" eaLnBrk="1" hangingPunct="1"/>
            <a:r>
              <a:rPr lang="cs-CZ" sz="1400"/>
              <a:t>New Karolina</a:t>
            </a:r>
          </a:p>
        </p:txBody>
      </p:sp>
      <p:sp>
        <p:nvSpPr>
          <p:cNvPr id="15" name="Text Box 5"/>
          <p:cNvSpPr txBox="1">
            <a:spLocks noChangeArrowheads="1"/>
          </p:cNvSpPr>
          <p:nvPr/>
        </p:nvSpPr>
        <p:spPr bwMode="auto">
          <a:xfrm>
            <a:off x="210708" y="6383598"/>
            <a:ext cx="175756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rgbClr val="00ADD0"/>
                </a:solidFill>
                <a:latin typeface="Arial" charset="0"/>
              </a:defRPr>
            </a:lvl1pPr>
            <a:lvl2pPr marL="742950" indent="-285750"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eaLnBrk="1" hangingPunct="1">
              <a:spcBef>
                <a:spcPct val="0"/>
              </a:spcBef>
            </a:pPr>
            <a:r>
              <a:rPr lang="cs-CZ" sz="1400" dirty="0"/>
              <a:t>www.ostrava.cz</a:t>
            </a:r>
          </a:p>
        </p:txBody>
      </p:sp>
      <p:pic>
        <p:nvPicPr>
          <p:cNvPr id="18" name="Picture 3" descr="Ostrava_l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31153" y="6406594"/>
            <a:ext cx="2160000" cy="261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4" descr="http://www.stavebnictvi3000.cz/img/articles/1024x800-fit/2015/12b-dolni-vitkovice-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6288" y="3805238"/>
            <a:ext cx="2680543" cy="134027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7" name="Picture 2" descr="C:\oer34 - dokumenty\obrazky\OSTRAVAAAAAAAAAAAAA\Vítkovice\DOV\GONG - Plynojem\GRAND PRIX  Multifunkční aula Gong 3 [1024x768] - naše.t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03648" y="5070162"/>
            <a:ext cx="1750278" cy="1167149"/>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9" name="Picture 5" descr="C:\oer34 - dokumenty\REAL ESTATE REPORT - projekty\Projekty + vizualizace\Multifunctional\Nová Karolina\Karolina listopad 2016\DSC0703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56176" y="3805238"/>
            <a:ext cx="2520000" cy="1399389"/>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0" name="Picture 6" descr="C:\oer34 - dokumenty\REAL ESTATE REPORT - projekty\Projekty + vizualizace\Multifunctional\Nová Karolina\Karolina listopad 2016\DSC07103.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228184" y="5080280"/>
            <a:ext cx="1800000" cy="101133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5191478"/>
      </p:ext>
    </p:extLst>
  </p:cSld>
  <p:clrMapOvr>
    <a:masterClrMapping/>
  </p:clrMapOvr>
  <p:transition spd="slow">
    <p:push dir="u"/>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3"/>
          <p:cNvSpPr>
            <a:spLocks noChangeArrowheads="1"/>
          </p:cNvSpPr>
          <p:nvPr/>
        </p:nvSpPr>
        <p:spPr bwMode="auto">
          <a:xfrm>
            <a:off x="503238" y="188913"/>
            <a:ext cx="2413000" cy="1287462"/>
          </a:xfrm>
          <a:prstGeom prst="rect">
            <a:avLst/>
          </a:prstGeom>
          <a:noFill/>
          <a:ln w="9525">
            <a:noFill/>
            <a:miter lim="800000"/>
            <a:headEnd/>
            <a:tailEnd/>
          </a:ln>
        </p:spPr>
        <p:txBody>
          <a:bodyPr lIns="0" tIns="0" rIns="0" bIns="0" anchor="ctr"/>
          <a:lstStyle/>
          <a:p>
            <a:endParaRPr lang="en-US" sz="3600" b="1" dirty="0">
              <a:solidFill>
                <a:srgbClr val="00B0F0"/>
              </a:solidFill>
              <a:latin typeface="Calibri" pitchFamily="34" charset="0"/>
            </a:endParaRPr>
          </a:p>
        </p:txBody>
      </p:sp>
      <p:sp>
        <p:nvSpPr>
          <p:cNvPr id="15362" name="Obdélník 6"/>
          <p:cNvSpPr>
            <a:spLocks noChangeArrowheads="1"/>
          </p:cNvSpPr>
          <p:nvPr/>
        </p:nvSpPr>
        <p:spPr bwMode="auto">
          <a:xfrm>
            <a:off x="0" y="333375"/>
            <a:ext cx="8501063" cy="646331"/>
          </a:xfrm>
          <a:prstGeom prst="rect">
            <a:avLst/>
          </a:prstGeom>
          <a:noFill/>
          <a:ln w="9525">
            <a:noFill/>
            <a:miter lim="800000"/>
            <a:headEnd/>
            <a:tailEnd/>
          </a:ln>
        </p:spPr>
        <p:txBody>
          <a:bodyPr>
            <a:spAutoFit/>
          </a:bodyPr>
          <a:lstStyle/>
          <a:p>
            <a:pPr marL="361950"/>
            <a:r>
              <a:rPr lang="en-US" sz="3600" dirty="0"/>
              <a:t>Incentives</a:t>
            </a:r>
          </a:p>
        </p:txBody>
      </p:sp>
      <p:sp>
        <p:nvSpPr>
          <p:cNvPr id="15363" name="Obdélník 8"/>
          <p:cNvSpPr>
            <a:spLocks noChangeArrowheads="1"/>
          </p:cNvSpPr>
          <p:nvPr/>
        </p:nvSpPr>
        <p:spPr bwMode="auto">
          <a:xfrm>
            <a:off x="857250" y="1512888"/>
            <a:ext cx="6786563" cy="341312"/>
          </a:xfrm>
          <a:prstGeom prst="rect">
            <a:avLst/>
          </a:prstGeom>
          <a:noFill/>
          <a:ln w="9525">
            <a:noFill/>
            <a:miter lim="800000"/>
            <a:headEnd/>
            <a:tailEnd/>
          </a:ln>
        </p:spPr>
        <p:txBody>
          <a:bodyPr>
            <a:spAutoFit/>
          </a:bodyPr>
          <a:lstStyle/>
          <a:p>
            <a:pPr>
              <a:lnSpc>
                <a:spcPct val="90000"/>
              </a:lnSpc>
            </a:pPr>
            <a:r>
              <a:rPr lang="cs-CZ" dirty="0">
                <a:latin typeface="Calibri" pitchFamily="34" charset="0"/>
              </a:rPr>
              <a:t> </a:t>
            </a:r>
          </a:p>
        </p:txBody>
      </p:sp>
      <p:sp>
        <p:nvSpPr>
          <p:cNvPr id="11271" name="Obdélník 17"/>
          <p:cNvSpPr>
            <a:spLocks noChangeArrowheads="1"/>
          </p:cNvSpPr>
          <p:nvPr/>
        </p:nvSpPr>
        <p:spPr bwMode="auto">
          <a:xfrm>
            <a:off x="372721" y="1050989"/>
            <a:ext cx="6791567" cy="3016210"/>
          </a:xfrm>
          <a:prstGeom prst="rect">
            <a:avLst/>
          </a:prstGeom>
          <a:noFill/>
          <a:ln>
            <a:noFill/>
          </a:ln>
          <a:extLst/>
        </p:spPr>
        <p:txBody>
          <a:bodyPr wrap="square">
            <a:spAutoFit/>
          </a:bodyPr>
          <a:lstStyle/>
          <a:p>
            <a:pPr>
              <a:spcBef>
                <a:spcPts val="600"/>
              </a:spcBef>
              <a:buClr>
                <a:srgbClr val="00ADD0"/>
              </a:buClr>
            </a:pPr>
            <a:r>
              <a:rPr lang="en-GB" dirty="0" smtClean="0">
                <a:latin typeface="+mn-lt"/>
              </a:rPr>
              <a:t>Industrial Zone Mošnov:</a:t>
            </a:r>
          </a:p>
          <a:p>
            <a:pPr marL="285750" indent="-285750">
              <a:spcBef>
                <a:spcPts val="600"/>
              </a:spcBef>
              <a:buClr>
                <a:srgbClr val="00ADD0"/>
              </a:buClr>
              <a:buFont typeface="Arial" panose="020B0604020202020204" pitchFamily="34" charset="0"/>
              <a:buChar char="•"/>
            </a:pPr>
            <a:r>
              <a:rPr lang="en-GB" sz="1400" dirty="0" smtClean="0">
                <a:solidFill>
                  <a:srgbClr val="003C69"/>
                </a:solidFill>
                <a:latin typeface="+mn-lt"/>
              </a:rPr>
              <a:t>Financial support:</a:t>
            </a:r>
          </a:p>
          <a:p>
            <a:pPr marL="742950" lvl="1" indent="-285750">
              <a:spcBef>
                <a:spcPts val="600"/>
              </a:spcBef>
              <a:buClr>
                <a:srgbClr val="00ADD0"/>
              </a:buClr>
              <a:buFont typeface="Wingdings" panose="05000000000000000000" pitchFamily="2" charset="2"/>
              <a:buChar char="Ø"/>
            </a:pPr>
            <a:r>
              <a:rPr lang="en-GB" sz="1400" dirty="0" smtClean="0">
                <a:solidFill>
                  <a:srgbClr val="003C69"/>
                </a:solidFill>
                <a:latin typeface="+mn-lt"/>
              </a:rPr>
              <a:t>Mošnov Strategic Industrial Zone – extra state support provided:                           up to </a:t>
            </a:r>
            <a:r>
              <a:rPr lang="en-GB" sz="1400" dirty="0" smtClean="0">
                <a:solidFill>
                  <a:srgbClr val="9E792E"/>
                </a:solidFill>
                <a:latin typeface="+mn-lt"/>
              </a:rPr>
              <a:t>300 000 CZK (€ 12 000) </a:t>
            </a:r>
            <a:r>
              <a:rPr lang="en-GB" sz="1400" dirty="0" smtClean="0">
                <a:solidFill>
                  <a:srgbClr val="00B0F0"/>
                </a:solidFill>
                <a:latin typeface="+mn-lt"/>
              </a:rPr>
              <a:t>per new job created</a:t>
            </a:r>
          </a:p>
          <a:p>
            <a:pPr marL="285750" indent="-285750">
              <a:spcBef>
                <a:spcPts val="600"/>
              </a:spcBef>
              <a:buClr>
                <a:srgbClr val="00ADD0"/>
              </a:buClr>
              <a:buFont typeface="Arial" panose="020B0604020202020204" pitchFamily="34" charset="0"/>
              <a:buChar char="•"/>
            </a:pPr>
            <a:r>
              <a:rPr lang="en-GB" sz="1400" dirty="0" smtClean="0">
                <a:solidFill>
                  <a:srgbClr val="003C69"/>
                </a:solidFill>
                <a:latin typeface="+mn-lt"/>
              </a:rPr>
              <a:t>Reduced rate of corporate income tax (for a period of 10 years)</a:t>
            </a:r>
          </a:p>
          <a:p>
            <a:pPr>
              <a:spcBef>
                <a:spcPts val="600"/>
              </a:spcBef>
              <a:buClr>
                <a:srgbClr val="00ADD0"/>
              </a:buClr>
            </a:pPr>
            <a:r>
              <a:rPr lang="en-GB" dirty="0" smtClean="0">
                <a:latin typeface="+mn-lt"/>
              </a:rPr>
              <a:t>City of Ostrava:</a:t>
            </a:r>
          </a:p>
          <a:p>
            <a:pPr marL="285750" indent="-285750">
              <a:spcBef>
                <a:spcPts val="600"/>
              </a:spcBef>
              <a:buClr>
                <a:srgbClr val="00ADD0"/>
              </a:buClr>
              <a:buFont typeface="Arial" panose="020B0604020202020204" pitchFamily="34" charset="0"/>
              <a:buChar char="•"/>
            </a:pPr>
            <a:r>
              <a:rPr lang="en-US" sz="1400" dirty="0">
                <a:solidFill>
                  <a:srgbClr val="003C69"/>
                </a:solidFill>
                <a:latin typeface="+mn-lt"/>
              </a:rPr>
              <a:t>Financial </a:t>
            </a:r>
            <a:r>
              <a:rPr lang="en-US" sz="1400" dirty="0" smtClean="0">
                <a:solidFill>
                  <a:srgbClr val="003C69"/>
                </a:solidFill>
                <a:latin typeface="+mn-lt"/>
              </a:rPr>
              <a:t>support: </a:t>
            </a:r>
            <a:r>
              <a:rPr lang="en-US" sz="1400" dirty="0">
                <a:solidFill>
                  <a:srgbClr val="003C69"/>
                </a:solidFill>
                <a:latin typeface="+mn-lt"/>
              </a:rPr>
              <a:t>200 000 CZK → per new job created</a:t>
            </a:r>
          </a:p>
          <a:p>
            <a:pPr marL="285750" indent="-285750">
              <a:spcBef>
                <a:spcPts val="600"/>
              </a:spcBef>
              <a:buClr>
                <a:srgbClr val="00ADD0"/>
              </a:buClr>
              <a:buFont typeface="Arial" panose="020B0604020202020204" pitchFamily="34" charset="0"/>
              <a:buChar char="•"/>
            </a:pPr>
            <a:r>
              <a:rPr lang="en-GB" sz="1400" dirty="0" smtClean="0">
                <a:solidFill>
                  <a:srgbClr val="003C69"/>
                </a:solidFill>
                <a:latin typeface="+mn-lt"/>
              </a:rPr>
              <a:t>Financial support </a:t>
            </a:r>
            <a:r>
              <a:rPr lang="en-US" sz="1400" dirty="0" smtClean="0">
                <a:solidFill>
                  <a:srgbClr val="003C69"/>
                </a:solidFill>
                <a:latin typeface="+mn-lt"/>
              </a:rPr>
              <a:t>for </a:t>
            </a:r>
            <a:r>
              <a:rPr lang="en-US" sz="1400" dirty="0">
                <a:solidFill>
                  <a:srgbClr val="003C69"/>
                </a:solidFill>
                <a:latin typeface="+mn-lt"/>
              </a:rPr>
              <a:t>employee training (up to 50 % of training costs</a:t>
            </a:r>
            <a:r>
              <a:rPr lang="en-US" sz="1400" dirty="0" smtClean="0">
                <a:solidFill>
                  <a:srgbClr val="003C69"/>
                </a:solidFill>
                <a:latin typeface="+mn-lt"/>
              </a:rPr>
              <a:t>)</a:t>
            </a:r>
            <a:endParaRPr lang="cs-CZ" sz="1400" dirty="0" smtClean="0">
              <a:solidFill>
                <a:srgbClr val="003C69"/>
              </a:solidFill>
              <a:latin typeface="+mn-lt"/>
            </a:endParaRPr>
          </a:p>
          <a:p>
            <a:pPr marL="285750" lvl="0" indent="-285750">
              <a:spcBef>
                <a:spcPts val="600"/>
              </a:spcBef>
              <a:buClr>
                <a:srgbClr val="00ADD0"/>
              </a:buClr>
              <a:buFont typeface="Arial" panose="020B0604020202020204" pitchFamily="34" charset="0"/>
              <a:buChar char="•"/>
            </a:pPr>
            <a:r>
              <a:rPr lang="en-GB" sz="1400" dirty="0">
                <a:solidFill>
                  <a:srgbClr val="003C69"/>
                </a:solidFill>
                <a:latin typeface="+mn-lt"/>
              </a:rPr>
              <a:t>Reduced rate of corporate income tax (for a period of 10 years)</a:t>
            </a:r>
          </a:p>
          <a:p>
            <a:pPr marL="285750" indent="-285750">
              <a:spcBef>
                <a:spcPts val="600"/>
              </a:spcBef>
              <a:buClr>
                <a:srgbClr val="00ADD0"/>
              </a:buClr>
              <a:buFont typeface="Arial" panose="020B0604020202020204" pitchFamily="34" charset="0"/>
              <a:buChar char="•"/>
            </a:pPr>
            <a:endParaRPr lang="en-US" sz="1600" dirty="0">
              <a:solidFill>
                <a:srgbClr val="003C69"/>
              </a:solidFill>
              <a:latin typeface="Calibri" pitchFamily="34" charset="0"/>
            </a:endParaRPr>
          </a:p>
        </p:txBody>
      </p:sp>
      <p:sp>
        <p:nvSpPr>
          <p:cNvPr id="15365" name="Text Box 5"/>
          <p:cNvSpPr txBox="1">
            <a:spLocks noChangeArrowheads="1"/>
          </p:cNvSpPr>
          <p:nvPr/>
        </p:nvSpPr>
        <p:spPr bwMode="auto">
          <a:xfrm>
            <a:off x="179388" y="6367463"/>
            <a:ext cx="2232025" cy="307975"/>
          </a:xfrm>
          <a:prstGeom prst="rect">
            <a:avLst/>
          </a:prstGeom>
          <a:noFill/>
          <a:ln w="9525">
            <a:noFill/>
            <a:miter lim="800000"/>
            <a:headEnd/>
            <a:tailEnd/>
          </a:ln>
        </p:spPr>
        <p:txBody>
          <a:bodyPr>
            <a:spAutoFit/>
          </a:bodyPr>
          <a:lstStyle/>
          <a:p>
            <a:r>
              <a:rPr lang="cs-CZ" sz="1400" b="1" dirty="0">
                <a:solidFill>
                  <a:srgbClr val="00ADD0"/>
                </a:solidFill>
              </a:rPr>
              <a:t>www.ostrava.cz</a:t>
            </a:r>
          </a:p>
        </p:txBody>
      </p:sp>
      <p:pic>
        <p:nvPicPr>
          <p:cNvPr id="15366" name="Picture 2" descr="Ostrava_lg"/>
          <p:cNvPicPr>
            <a:picLocks noChangeAspect="1" noChangeArrowheads="1"/>
          </p:cNvPicPr>
          <p:nvPr/>
        </p:nvPicPr>
        <p:blipFill>
          <a:blip r:embed="rId3"/>
          <a:srcRect/>
          <a:stretch>
            <a:fillRect/>
          </a:stretch>
        </p:blipFill>
        <p:spPr bwMode="auto">
          <a:xfrm>
            <a:off x="6732588" y="6391275"/>
            <a:ext cx="2159000" cy="260350"/>
          </a:xfrm>
          <a:prstGeom prst="rect">
            <a:avLst/>
          </a:prstGeom>
          <a:noFill/>
          <a:ln w="9525">
            <a:noFill/>
            <a:miter lim="800000"/>
            <a:headEnd/>
            <a:tailEnd/>
          </a:ln>
        </p:spPr>
      </p:pic>
      <p:pic>
        <p:nvPicPr>
          <p:cNvPr id="8" name="Picture 3" descr="Why_Ostrava_image">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83884" y="651390"/>
            <a:ext cx="1907704" cy="3815407"/>
          </a:xfrm>
          <a:prstGeom prst="rect">
            <a:avLst/>
          </a:prstGeom>
          <a:ln>
            <a:noFill/>
          </a:ln>
          <a:effectLst>
            <a:outerShdw blurRad="292100" dist="139700" dir="2700000" algn="tl" rotWithShape="0">
              <a:srgbClr val="333333">
                <a:alpha val="65000"/>
              </a:srgbClr>
            </a:outerShdw>
          </a:effectLst>
          <a:extLst/>
        </p:spPr>
      </p:pic>
      <p:sp>
        <p:nvSpPr>
          <p:cNvPr id="2" name="Obdélník 1"/>
          <p:cNvSpPr/>
          <p:nvPr/>
        </p:nvSpPr>
        <p:spPr>
          <a:xfrm>
            <a:off x="355171" y="4058254"/>
            <a:ext cx="7745221" cy="1920526"/>
          </a:xfrm>
          <a:prstGeom prst="rect">
            <a:avLst/>
          </a:prstGeom>
        </p:spPr>
        <p:txBody>
          <a:bodyPr wrap="square">
            <a:spAutoFit/>
          </a:bodyPr>
          <a:lstStyle/>
          <a:p>
            <a:pPr eaLnBrk="0" hangingPunct="0">
              <a:spcBef>
                <a:spcPts val="1200"/>
              </a:spcBef>
              <a:buClr>
                <a:srgbClr val="00ADD0"/>
              </a:buClr>
            </a:pPr>
            <a:r>
              <a:rPr lang="en-US" dirty="0">
                <a:solidFill>
                  <a:srgbClr val="00B0F0"/>
                </a:solidFill>
                <a:latin typeface="+mn-lt"/>
              </a:rPr>
              <a:t>City </a:t>
            </a:r>
            <a:r>
              <a:rPr lang="en-US" dirty="0" smtClean="0">
                <a:solidFill>
                  <a:srgbClr val="00B0F0"/>
                </a:solidFill>
                <a:latin typeface="+mn-lt"/>
              </a:rPr>
              <a:t>incentives</a:t>
            </a:r>
            <a:r>
              <a:rPr lang="en-GB" dirty="0" smtClean="0">
                <a:solidFill>
                  <a:srgbClr val="00B0F0"/>
                </a:solidFill>
                <a:latin typeface="+mn-lt"/>
              </a:rPr>
              <a:t>/advantages:</a:t>
            </a:r>
          </a:p>
          <a:p>
            <a:pPr marL="285750" indent="-285750" eaLnBrk="0" hangingPunct="0">
              <a:spcBef>
                <a:spcPct val="20000"/>
              </a:spcBef>
              <a:buClr>
                <a:srgbClr val="00ADD0"/>
              </a:buClr>
              <a:buFont typeface="Arial" panose="020B0604020202020204" pitchFamily="34" charset="0"/>
              <a:buChar char="•"/>
            </a:pPr>
            <a:r>
              <a:rPr lang="en-US" sz="1400" dirty="0" smtClean="0">
                <a:solidFill>
                  <a:srgbClr val="003C69"/>
                </a:solidFill>
                <a:latin typeface="+mn-lt"/>
              </a:rPr>
              <a:t>Full </a:t>
            </a:r>
            <a:r>
              <a:rPr lang="en-US" sz="1400" dirty="0">
                <a:solidFill>
                  <a:srgbClr val="003C69"/>
                </a:solidFill>
                <a:latin typeface="+mn-lt"/>
              </a:rPr>
              <a:t>support for meeting your company’s requirements</a:t>
            </a:r>
          </a:p>
          <a:p>
            <a:pPr marL="285750" indent="-285750" eaLnBrk="0" hangingPunct="0">
              <a:spcBef>
                <a:spcPct val="20000"/>
              </a:spcBef>
              <a:buClr>
                <a:srgbClr val="00ADD0"/>
              </a:buClr>
              <a:buFont typeface="Arial" panose="020B0604020202020204" pitchFamily="34" charset="0"/>
              <a:buChar char="•"/>
            </a:pPr>
            <a:r>
              <a:rPr lang="en-US" sz="1400" dirty="0">
                <a:solidFill>
                  <a:srgbClr val="003C69"/>
                </a:solidFill>
                <a:latin typeface="+mn-lt"/>
              </a:rPr>
              <a:t>Communicative state administration, keen to listen and support investors</a:t>
            </a:r>
            <a:endParaRPr lang="cs-CZ" sz="1400" dirty="0">
              <a:solidFill>
                <a:srgbClr val="003C69"/>
              </a:solidFill>
              <a:latin typeface="+mn-lt"/>
            </a:endParaRPr>
          </a:p>
          <a:p>
            <a:pPr marL="285750" indent="-285750" eaLnBrk="0" hangingPunct="0">
              <a:spcBef>
                <a:spcPct val="20000"/>
              </a:spcBef>
              <a:buClr>
                <a:srgbClr val="00ADD0"/>
              </a:buClr>
              <a:buFont typeface="Arial" panose="020B0604020202020204" pitchFamily="34" charset="0"/>
              <a:buChar char="•"/>
            </a:pPr>
            <a:r>
              <a:rPr lang="en-US" sz="1400" dirty="0" smtClean="0">
                <a:solidFill>
                  <a:srgbClr val="003C69"/>
                </a:solidFill>
                <a:latin typeface="+mn-lt"/>
              </a:rPr>
              <a:t>Assistance </a:t>
            </a:r>
            <a:r>
              <a:rPr lang="en-US" sz="1400" dirty="0">
                <a:solidFill>
                  <a:srgbClr val="003C69"/>
                </a:solidFill>
                <a:latin typeface="+mn-lt"/>
              </a:rPr>
              <a:t>in arranging building permits and licences</a:t>
            </a:r>
          </a:p>
          <a:p>
            <a:pPr marL="285750" indent="-285750" eaLnBrk="0" hangingPunct="0">
              <a:spcBef>
                <a:spcPct val="20000"/>
              </a:spcBef>
              <a:buClr>
                <a:srgbClr val="00ADD0"/>
              </a:buClr>
              <a:buFont typeface="Arial" panose="020B0604020202020204" pitchFamily="34" charset="0"/>
              <a:buChar char="•"/>
            </a:pPr>
            <a:r>
              <a:rPr lang="en-US" sz="1400" dirty="0" smtClean="0">
                <a:solidFill>
                  <a:srgbClr val="003C69"/>
                </a:solidFill>
                <a:latin typeface="+mn-lt"/>
              </a:rPr>
              <a:t>Implementation </a:t>
            </a:r>
            <a:r>
              <a:rPr lang="en-US" sz="1400" dirty="0">
                <a:solidFill>
                  <a:srgbClr val="003C69"/>
                </a:solidFill>
                <a:latin typeface="+mn-lt"/>
              </a:rPr>
              <a:t>of infrastructure requirements</a:t>
            </a:r>
          </a:p>
          <a:p>
            <a:pPr marL="285750" indent="-285750" eaLnBrk="0" hangingPunct="0">
              <a:spcBef>
                <a:spcPct val="20000"/>
              </a:spcBef>
              <a:buClr>
                <a:srgbClr val="00ADD0"/>
              </a:buClr>
              <a:buFont typeface="Arial" panose="020B0604020202020204" pitchFamily="34" charset="0"/>
              <a:buChar char="•"/>
            </a:pPr>
            <a:r>
              <a:rPr lang="en-US" sz="1400" dirty="0" smtClean="0">
                <a:solidFill>
                  <a:srgbClr val="003C69"/>
                </a:solidFill>
                <a:latin typeface="+mn-lt"/>
              </a:rPr>
              <a:t>Developed </a:t>
            </a:r>
            <a:r>
              <a:rPr lang="en-US" sz="1400" dirty="0">
                <a:solidFill>
                  <a:srgbClr val="003C69"/>
                </a:solidFill>
                <a:latin typeface="+mn-lt"/>
              </a:rPr>
              <a:t>and flexible transport system for production facilities operating in 3 shifts</a:t>
            </a:r>
          </a:p>
          <a:p>
            <a:pPr marL="285750" indent="-285750" eaLnBrk="0" hangingPunct="0">
              <a:spcBef>
                <a:spcPct val="20000"/>
              </a:spcBef>
              <a:buClr>
                <a:srgbClr val="00ADD0"/>
              </a:buClr>
              <a:buFont typeface="Arial" panose="020B0604020202020204" pitchFamily="34" charset="0"/>
              <a:buChar char="•"/>
            </a:pPr>
            <a:r>
              <a:rPr lang="en-US" sz="1400" dirty="0" smtClean="0">
                <a:solidFill>
                  <a:srgbClr val="003C69"/>
                </a:solidFill>
                <a:latin typeface="+mn-lt"/>
              </a:rPr>
              <a:t>Good </a:t>
            </a:r>
            <a:r>
              <a:rPr lang="en-US" sz="1400" dirty="0">
                <a:solidFill>
                  <a:srgbClr val="003C69"/>
                </a:solidFill>
                <a:latin typeface="+mn-lt"/>
              </a:rPr>
              <a:t>availability of qualified workforce, including university-educated </a:t>
            </a:r>
            <a:r>
              <a:rPr lang="en-US" sz="1400" dirty="0" smtClean="0">
                <a:solidFill>
                  <a:srgbClr val="003C69"/>
                </a:solidFill>
                <a:latin typeface="+mn-lt"/>
              </a:rPr>
              <a:t>experts</a:t>
            </a:r>
            <a:r>
              <a:rPr lang="en-US" sz="1400" dirty="0">
                <a:solidFill>
                  <a:srgbClr val="003C69"/>
                </a:solidFill>
                <a:latin typeface="Calibri" pitchFamily="34" charset="0"/>
              </a:rPr>
              <a:t>	</a:t>
            </a:r>
            <a:r>
              <a:rPr lang="cs-CZ" sz="1400" dirty="0" smtClean="0">
                <a:solidFill>
                  <a:srgbClr val="003C69"/>
                </a:solidFill>
                <a:latin typeface="Calibri" pitchFamily="34" charset="0"/>
              </a:rPr>
              <a:t>  </a:t>
            </a:r>
            <a:endParaRPr lang="en-US" sz="1400" dirty="0">
              <a:solidFill>
                <a:srgbClr val="003C69"/>
              </a:solidFill>
              <a:latin typeface="Calibri" pitchFamily="34" charset="0"/>
            </a:endParaRPr>
          </a:p>
        </p:txBody>
      </p:sp>
    </p:spTree>
    <p:extLst>
      <p:ext uri="{BB962C8B-B14F-4D97-AF65-F5344CB8AC3E}">
        <p14:creationId xmlns:p14="http://schemas.microsoft.com/office/powerpoint/2010/main" val="3275468688"/>
      </p:ext>
    </p:extLst>
  </p:cSld>
  <p:clrMapOvr>
    <a:masterClrMapping/>
  </p:clrMapOvr>
  <p:transition spd="slow">
    <p:push dir="u"/>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Rectangle 3"/>
          <p:cNvSpPr>
            <a:spLocks noChangeArrowheads="1"/>
          </p:cNvSpPr>
          <p:nvPr/>
        </p:nvSpPr>
        <p:spPr bwMode="auto">
          <a:xfrm>
            <a:off x="358775" y="274638"/>
            <a:ext cx="84264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a:spcBef>
                <a:spcPct val="0"/>
              </a:spcBef>
            </a:pPr>
            <a:endParaRPr lang="cs-CZ" sz="4000" b="0" dirty="0">
              <a:solidFill>
                <a:schemeClr val="tx2"/>
              </a:solidFill>
            </a:endParaRPr>
          </a:p>
        </p:txBody>
      </p:sp>
      <p:sp>
        <p:nvSpPr>
          <p:cNvPr id="27652" name="Text Box 4"/>
          <p:cNvSpPr txBox="1">
            <a:spLocks noChangeArrowheads="1"/>
          </p:cNvSpPr>
          <p:nvPr/>
        </p:nvSpPr>
        <p:spPr bwMode="auto">
          <a:xfrm>
            <a:off x="411163" y="19827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marL="342900" indent="-342900" eaLnBrk="0" hangingPunct="0">
              <a:defRPr b="1">
                <a:solidFill>
                  <a:srgbClr val="00ADD0"/>
                </a:solidFill>
                <a:latin typeface="Arial" charset="0"/>
              </a:defRPr>
            </a:lvl1pPr>
            <a:lvl2pPr marL="742950" indent="-285750"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eaLnBrk="1" hangingPunct="1">
              <a:spcBef>
                <a:spcPct val="20000"/>
              </a:spcBef>
            </a:pPr>
            <a:endParaRPr lang="cs-CZ" sz="2000" b="0" dirty="0">
              <a:solidFill>
                <a:srgbClr val="003C69"/>
              </a:solidFill>
            </a:endParaRPr>
          </a:p>
        </p:txBody>
      </p:sp>
      <p:sp>
        <p:nvSpPr>
          <p:cNvPr id="27653" name="Text Box 5"/>
          <p:cNvSpPr txBox="1">
            <a:spLocks noChangeArrowheads="1"/>
          </p:cNvSpPr>
          <p:nvPr/>
        </p:nvSpPr>
        <p:spPr bwMode="auto">
          <a:xfrm>
            <a:off x="358774" y="1528423"/>
            <a:ext cx="8245599" cy="3877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85738" indent="-185738" eaLnBrk="0" hangingPunct="0">
              <a:defRPr b="1">
                <a:solidFill>
                  <a:srgbClr val="00ADD0"/>
                </a:solidFill>
                <a:latin typeface="Arial" charset="0"/>
              </a:defRPr>
            </a:lvl1pPr>
            <a:lvl2pPr marL="742950" indent="-285750"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eaLnBrk="1" hangingPunct="1"/>
            <a:r>
              <a:rPr lang="en-US" sz="2400" dirty="0" smtClean="0"/>
              <a:t>Hyundai Nošovice</a:t>
            </a:r>
          </a:p>
          <a:p>
            <a:pPr eaLnBrk="1" hangingPunct="1"/>
            <a:r>
              <a:rPr lang="en-US" sz="1400" dirty="0" smtClean="0"/>
              <a:t>30 km from Ostrava</a:t>
            </a:r>
          </a:p>
          <a:p>
            <a:pPr eaLnBrk="1" hangingPunct="1"/>
            <a:endParaRPr lang="en-US" sz="1000" dirty="0" smtClean="0"/>
          </a:p>
          <a:p>
            <a:pPr eaLnBrk="1" hangingPunct="1">
              <a:spcBef>
                <a:spcPct val="30000"/>
              </a:spcBef>
              <a:buClr>
                <a:srgbClr val="00ADD0"/>
              </a:buClr>
              <a:buFontTx/>
              <a:buChar char="•"/>
            </a:pPr>
            <a:r>
              <a:rPr lang="en-US" sz="1500" dirty="0" smtClean="0">
                <a:solidFill>
                  <a:srgbClr val="003C69"/>
                </a:solidFill>
              </a:rPr>
              <a:t>Industrial zone:	     </a:t>
            </a:r>
            <a:r>
              <a:rPr lang="en-US" sz="1500" b="0" dirty="0" smtClean="0">
                <a:solidFill>
                  <a:srgbClr val="003C69"/>
                </a:solidFill>
              </a:rPr>
              <a:t>200 ha</a:t>
            </a:r>
          </a:p>
          <a:p>
            <a:pPr eaLnBrk="1" hangingPunct="1">
              <a:spcBef>
                <a:spcPct val="30000"/>
              </a:spcBef>
              <a:buClr>
                <a:srgbClr val="00ADD0"/>
              </a:buClr>
              <a:buFontTx/>
              <a:buChar char="•"/>
            </a:pPr>
            <a:r>
              <a:rPr lang="en-US" sz="1500" dirty="0" smtClean="0">
                <a:solidFill>
                  <a:srgbClr val="003C69"/>
                </a:solidFill>
              </a:rPr>
              <a:t>Total investment: 	     </a:t>
            </a:r>
            <a:r>
              <a:rPr lang="en-US" sz="1500" b="0" dirty="0" smtClean="0">
                <a:solidFill>
                  <a:srgbClr val="003C69"/>
                </a:solidFill>
              </a:rPr>
              <a:t>1.12 billion EUR</a:t>
            </a:r>
            <a:r>
              <a:rPr lang="en-US" sz="1500" dirty="0" smtClean="0">
                <a:solidFill>
                  <a:srgbClr val="003C69"/>
                </a:solidFill>
              </a:rPr>
              <a:t>	</a:t>
            </a:r>
          </a:p>
          <a:p>
            <a:pPr eaLnBrk="1" hangingPunct="1">
              <a:spcBef>
                <a:spcPct val="30000"/>
              </a:spcBef>
              <a:buClr>
                <a:srgbClr val="00ADD0"/>
              </a:buClr>
              <a:buFontTx/>
              <a:buChar char="•"/>
            </a:pPr>
            <a:r>
              <a:rPr lang="en-US" sz="1500" dirty="0" smtClean="0">
                <a:solidFill>
                  <a:srgbClr val="003C69"/>
                </a:solidFill>
              </a:rPr>
              <a:t>Strategic investor: </a:t>
            </a:r>
            <a:endParaRPr lang="cs-CZ" sz="1500" dirty="0">
              <a:solidFill>
                <a:srgbClr val="003C69"/>
              </a:solidFill>
            </a:endParaRPr>
          </a:p>
          <a:p>
            <a:pPr marL="0" indent="0" eaLnBrk="1" hangingPunct="1">
              <a:spcBef>
                <a:spcPct val="30000"/>
              </a:spcBef>
              <a:buClr>
                <a:srgbClr val="00ADD0"/>
              </a:buClr>
            </a:pPr>
            <a:r>
              <a:rPr lang="cs-CZ" sz="1500" b="0" dirty="0" smtClean="0">
                <a:solidFill>
                  <a:srgbClr val="003C69"/>
                </a:solidFill>
              </a:rPr>
              <a:t>    </a:t>
            </a:r>
            <a:r>
              <a:rPr lang="en-US" sz="1500" b="0" dirty="0" smtClean="0">
                <a:solidFill>
                  <a:srgbClr val="003C69"/>
                </a:solidFill>
              </a:rPr>
              <a:t>Hyundai Motor Manufacturing</a:t>
            </a:r>
            <a:r>
              <a:rPr lang="cs-CZ" sz="1500" b="0" dirty="0" smtClean="0">
                <a:solidFill>
                  <a:srgbClr val="003C69"/>
                </a:solidFill>
              </a:rPr>
              <a:t> </a:t>
            </a:r>
            <a:r>
              <a:rPr lang="en-US" sz="1500" b="0" dirty="0" smtClean="0">
                <a:solidFill>
                  <a:srgbClr val="003C69"/>
                </a:solidFill>
              </a:rPr>
              <a:t>Czech</a:t>
            </a:r>
          </a:p>
          <a:p>
            <a:pPr eaLnBrk="1" hangingPunct="1">
              <a:spcBef>
                <a:spcPct val="30000"/>
              </a:spcBef>
              <a:buClr>
                <a:srgbClr val="00ADD0"/>
              </a:buClr>
              <a:buFontTx/>
              <a:buChar char="•"/>
            </a:pPr>
            <a:r>
              <a:rPr lang="en-US" sz="1500" dirty="0" smtClean="0">
                <a:solidFill>
                  <a:srgbClr val="003C69"/>
                </a:solidFill>
              </a:rPr>
              <a:t>Established:</a:t>
            </a:r>
            <a:r>
              <a:rPr lang="en-US" sz="1500" b="0" dirty="0" smtClean="0">
                <a:solidFill>
                  <a:srgbClr val="003C69"/>
                </a:solidFill>
              </a:rPr>
              <a:t> 7. 7. 2006</a:t>
            </a:r>
          </a:p>
          <a:p>
            <a:pPr eaLnBrk="1" hangingPunct="1">
              <a:spcBef>
                <a:spcPct val="30000"/>
              </a:spcBef>
              <a:buClr>
                <a:srgbClr val="00ADD0"/>
              </a:buClr>
              <a:buFontTx/>
              <a:buChar char="•"/>
            </a:pPr>
            <a:r>
              <a:rPr lang="en-US" sz="1500" b="0" dirty="0" smtClean="0">
                <a:solidFill>
                  <a:srgbClr val="003C69"/>
                </a:solidFill>
              </a:rPr>
              <a:t>The Hyundai investment is </a:t>
            </a:r>
            <a:r>
              <a:rPr lang="en-US" sz="1500" dirty="0" smtClean="0"/>
              <a:t>the largest industrial investment in the Moravian-Silesian Region </a:t>
            </a:r>
            <a:r>
              <a:rPr lang="en-US" sz="1500" b="0" dirty="0" smtClean="0">
                <a:solidFill>
                  <a:srgbClr val="003C69"/>
                </a:solidFill>
              </a:rPr>
              <a:t>since 1989, both in financial terms and in terms of new jobs created → major boost to the Region’s economic development.</a:t>
            </a:r>
          </a:p>
          <a:p>
            <a:pPr eaLnBrk="1" hangingPunct="1">
              <a:spcBef>
                <a:spcPct val="30000"/>
              </a:spcBef>
              <a:buClr>
                <a:srgbClr val="00ADD0"/>
              </a:buClr>
              <a:buFontTx/>
              <a:buChar char="•"/>
            </a:pPr>
            <a:r>
              <a:rPr lang="en-US" sz="1500" dirty="0" smtClean="0">
                <a:solidFill>
                  <a:srgbClr val="003C69"/>
                </a:solidFill>
              </a:rPr>
              <a:t>Production capacity: </a:t>
            </a:r>
            <a:r>
              <a:rPr lang="en-US" sz="1500" b="0" dirty="0" smtClean="0">
                <a:solidFill>
                  <a:srgbClr val="003C69"/>
                </a:solidFill>
              </a:rPr>
              <a:t>356,700 vehicles in 2017</a:t>
            </a:r>
          </a:p>
          <a:p>
            <a:pPr eaLnBrk="1" hangingPunct="1">
              <a:spcBef>
                <a:spcPct val="30000"/>
              </a:spcBef>
              <a:buClr>
                <a:srgbClr val="00ADD0"/>
              </a:buClr>
              <a:buFontTx/>
              <a:buChar char="•"/>
            </a:pPr>
            <a:r>
              <a:rPr lang="en-US" sz="1500" dirty="0" smtClean="0">
                <a:solidFill>
                  <a:srgbClr val="003C69"/>
                </a:solidFill>
              </a:rPr>
              <a:t>Number of employees: </a:t>
            </a:r>
            <a:r>
              <a:rPr lang="en-US" sz="1500" b="0" dirty="0" smtClean="0">
                <a:solidFill>
                  <a:srgbClr val="003C69"/>
                </a:solidFill>
              </a:rPr>
              <a:t>3,300 (2017)</a:t>
            </a:r>
            <a:endParaRPr lang="en-US" sz="1500" b="0" dirty="0">
              <a:solidFill>
                <a:srgbClr val="003C69"/>
              </a:solidFill>
            </a:endParaRPr>
          </a:p>
        </p:txBody>
      </p:sp>
      <p:sp>
        <p:nvSpPr>
          <p:cNvPr id="27654" name="Text Box 6"/>
          <p:cNvSpPr txBox="1">
            <a:spLocks noChangeArrowheads="1"/>
          </p:cNvSpPr>
          <p:nvPr/>
        </p:nvSpPr>
        <p:spPr bwMode="auto">
          <a:xfrm>
            <a:off x="323529" y="260350"/>
            <a:ext cx="820891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rgbClr val="00ADD0"/>
                </a:solidFill>
                <a:latin typeface="Arial" charset="0"/>
              </a:defRPr>
            </a:lvl1pPr>
            <a:lvl2pPr marL="742950" indent="-285750"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eaLnBrk="1" hangingPunct="1"/>
            <a:r>
              <a:rPr lang="en-US" sz="3600" dirty="0"/>
              <a:t>Strategic investor </a:t>
            </a:r>
            <a:r>
              <a:rPr lang="en-US" sz="3600" dirty="0" smtClean="0"/>
              <a:t>in </a:t>
            </a:r>
            <a:r>
              <a:rPr lang="en-US" sz="3600" dirty="0"/>
              <a:t>the </a:t>
            </a:r>
            <a:r>
              <a:rPr lang="en-GB" sz="3600" dirty="0" smtClean="0"/>
              <a:t>region</a:t>
            </a:r>
            <a:endParaRPr lang="en-GB" sz="3600" dirty="0"/>
          </a:p>
        </p:txBody>
      </p:sp>
      <p:pic>
        <p:nvPicPr>
          <p:cNvPr id="30722" name="Picture 2" descr="C:\oer34 - dokumenty\REAL ESTATE REPORT\Projekty + vizualizace RER\Průmyslové zóny + logistika\Nošovice\nosovic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32040" y="1268760"/>
            <a:ext cx="3564424" cy="236823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0723" name="Picture 3" descr="C:\Users\novotnaan\Desktop\hyundai-logo-malaysi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6096" y="5275184"/>
            <a:ext cx="2035715" cy="1080000"/>
          </a:xfrm>
          <a:prstGeom prst="rect">
            <a:avLst/>
          </a:prstGeom>
          <a:noFill/>
          <a:extLst>
            <a:ext uri="{909E8E84-426E-40DD-AFC4-6F175D3DCCD1}">
              <a14:hiddenFill xmlns:a14="http://schemas.microsoft.com/office/drawing/2010/main">
                <a:solidFill>
                  <a:srgbClr val="FFFFFF"/>
                </a:solidFill>
              </a14:hiddenFill>
            </a:ext>
          </a:extLst>
        </p:spPr>
      </p:pic>
      <p:sp>
        <p:nvSpPr>
          <p:cNvPr id="9" name="Text Box 5"/>
          <p:cNvSpPr txBox="1">
            <a:spLocks noChangeArrowheads="1"/>
          </p:cNvSpPr>
          <p:nvPr/>
        </p:nvSpPr>
        <p:spPr bwMode="auto">
          <a:xfrm>
            <a:off x="210708" y="6383598"/>
            <a:ext cx="175756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rgbClr val="00ADD0"/>
                </a:solidFill>
                <a:latin typeface="Arial" charset="0"/>
              </a:defRPr>
            </a:lvl1pPr>
            <a:lvl2pPr marL="742950" indent="-285750"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eaLnBrk="1" hangingPunct="1">
              <a:spcBef>
                <a:spcPct val="0"/>
              </a:spcBef>
            </a:pPr>
            <a:r>
              <a:rPr lang="cs-CZ" sz="1400" dirty="0"/>
              <a:t>www.ostrava.cz</a:t>
            </a:r>
          </a:p>
        </p:txBody>
      </p:sp>
    </p:spTree>
    <p:extLst>
      <p:ext uri="{BB962C8B-B14F-4D97-AF65-F5344CB8AC3E}">
        <p14:creationId xmlns:p14="http://schemas.microsoft.com/office/powerpoint/2010/main" val="2241359701"/>
      </p:ext>
    </p:extLst>
  </p:cSld>
  <p:clrMapOvr>
    <a:masterClrMapping/>
  </p:clrMapOvr>
  <p:transition spd="slow">
    <p:push dir="u"/>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a:spLocks noChangeArrowheads="1"/>
          </p:cNvSpPr>
          <p:nvPr/>
        </p:nvSpPr>
        <p:spPr bwMode="auto">
          <a:xfrm>
            <a:off x="250007" y="1610012"/>
            <a:ext cx="4466010" cy="3403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2800">
                <a:solidFill>
                  <a:schemeClr val="tx1"/>
                </a:solidFill>
                <a:latin typeface="Arial" charset="0"/>
              </a:defRPr>
            </a:lvl1pPr>
            <a:lvl2pPr marL="742950" indent="-285750">
              <a:spcBef>
                <a:spcPct val="20000"/>
              </a:spcBef>
              <a:buChar char="–"/>
              <a:defRPr sz="2400">
                <a:solidFill>
                  <a:schemeClr val="tx1"/>
                </a:solidFill>
                <a:latin typeface="Arial" charset="0"/>
              </a:defRPr>
            </a:lvl2pPr>
            <a:lvl3pPr marL="1143000" indent="-228600">
              <a:spcBef>
                <a:spcPct val="20000"/>
              </a:spcBef>
              <a:buChar char="•"/>
              <a:defRPr sz="2000">
                <a:solidFill>
                  <a:schemeClr val="tx1"/>
                </a:solidFill>
                <a:latin typeface="Arial" charset="0"/>
              </a:defRPr>
            </a:lvl3pPr>
            <a:lvl4pPr marL="1600200" indent="-228600">
              <a:spcBef>
                <a:spcPct val="20000"/>
              </a:spcBef>
              <a:buChar char="–"/>
              <a:defRPr>
                <a:solidFill>
                  <a:schemeClr val="tx1"/>
                </a:solidFill>
                <a:latin typeface="Arial" charset="0"/>
              </a:defRPr>
            </a:lvl4pPr>
            <a:lvl5pPr marL="2057400" indent="-228600">
              <a:spcBef>
                <a:spcPct val="20000"/>
              </a:spcBef>
              <a:buChar char="»"/>
              <a:defRPr>
                <a:solidFill>
                  <a:schemeClr val="tx1"/>
                </a:solidFill>
                <a:latin typeface="Arial" charset="0"/>
              </a:defRPr>
            </a:lvl5pPr>
            <a:lvl6pPr marL="2514600" indent="-228600" fontAlgn="base">
              <a:spcBef>
                <a:spcPct val="20000"/>
              </a:spcBef>
              <a:spcAft>
                <a:spcPct val="0"/>
              </a:spcAft>
              <a:buChar char="»"/>
              <a:defRPr>
                <a:solidFill>
                  <a:schemeClr val="tx1"/>
                </a:solidFill>
                <a:latin typeface="Arial" charset="0"/>
              </a:defRPr>
            </a:lvl6pPr>
            <a:lvl7pPr marL="2971800" indent="-228600" fontAlgn="base">
              <a:spcBef>
                <a:spcPct val="20000"/>
              </a:spcBef>
              <a:spcAft>
                <a:spcPct val="0"/>
              </a:spcAft>
              <a:buChar char="»"/>
              <a:defRPr>
                <a:solidFill>
                  <a:schemeClr val="tx1"/>
                </a:solidFill>
                <a:latin typeface="Arial" charset="0"/>
              </a:defRPr>
            </a:lvl7pPr>
            <a:lvl8pPr marL="3429000" indent="-228600" fontAlgn="base">
              <a:spcBef>
                <a:spcPct val="20000"/>
              </a:spcBef>
              <a:spcAft>
                <a:spcPct val="0"/>
              </a:spcAft>
              <a:buChar char="»"/>
              <a:defRPr>
                <a:solidFill>
                  <a:schemeClr val="tx1"/>
                </a:solidFill>
                <a:latin typeface="Arial" charset="0"/>
              </a:defRPr>
            </a:lvl8pPr>
            <a:lvl9pPr marL="3886200" indent="-228600" fontAlgn="base">
              <a:spcBef>
                <a:spcPct val="20000"/>
              </a:spcBef>
              <a:spcAft>
                <a:spcPct val="0"/>
              </a:spcAft>
              <a:buChar char="»"/>
              <a:defRPr>
                <a:solidFill>
                  <a:schemeClr val="tx1"/>
                </a:solidFill>
                <a:latin typeface="Arial" charset="0"/>
              </a:defRPr>
            </a:lvl9pPr>
          </a:lstStyle>
          <a:p>
            <a:pPr>
              <a:spcBef>
                <a:spcPts val="1000"/>
              </a:spcBef>
              <a:buClr>
                <a:srgbClr val="00ADD0"/>
              </a:buClr>
            </a:pPr>
            <a:r>
              <a:rPr lang="en-GB" sz="1700" dirty="0" smtClean="0">
                <a:solidFill>
                  <a:srgbClr val="003C69"/>
                </a:solidFill>
              </a:rPr>
              <a:t>Producing nearly </a:t>
            </a:r>
            <a:r>
              <a:rPr lang="en-GB" sz="1700" dirty="0" smtClean="0">
                <a:solidFill>
                  <a:srgbClr val="00ADD0"/>
                </a:solidFill>
              </a:rPr>
              <a:t>3 500 cars a day</a:t>
            </a:r>
          </a:p>
          <a:p>
            <a:pPr>
              <a:spcBef>
                <a:spcPts val="1000"/>
              </a:spcBef>
              <a:buClr>
                <a:srgbClr val="00ADD0"/>
              </a:buClr>
            </a:pPr>
            <a:r>
              <a:rPr lang="en-GB" sz="1700" dirty="0" smtClean="0">
                <a:solidFill>
                  <a:srgbClr val="003C69"/>
                </a:solidFill>
              </a:rPr>
              <a:t>Hyundai, Kia, Fiat, Opel and Tatra within a 100 km radius of Ostrava</a:t>
            </a:r>
          </a:p>
          <a:p>
            <a:pPr>
              <a:spcBef>
                <a:spcPts val="1000"/>
              </a:spcBef>
              <a:buClr>
                <a:srgbClr val="00ADD0"/>
              </a:buClr>
            </a:pPr>
            <a:r>
              <a:rPr lang="en-GB" sz="1700" dirty="0" smtClean="0">
                <a:solidFill>
                  <a:srgbClr val="00ADD0"/>
                </a:solidFill>
              </a:rPr>
              <a:t>30 675 automotive industry jobs </a:t>
            </a:r>
            <a:r>
              <a:rPr lang="en-GB" sz="1700" dirty="0" smtClean="0">
                <a:solidFill>
                  <a:srgbClr val="003C69"/>
                </a:solidFill>
              </a:rPr>
              <a:t>in the Region</a:t>
            </a:r>
          </a:p>
          <a:p>
            <a:pPr>
              <a:spcBef>
                <a:spcPts val="1000"/>
              </a:spcBef>
              <a:buClr>
                <a:srgbClr val="00ADD0"/>
              </a:buClr>
            </a:pPr>
            <a:r>
              <a:rPr lang="en-GB" sz="1700" dirty="0" smtClean="0">
                <a:solidFill>
                  <a:srgbClr val="003C69"/>
                </a:solidFill>
              </a:rPr>
              <a:t>Subsuppliers: Mobis, Plakor, Mahle Behr, Cromodora wheels, Varroc</a:t>
            </a:r>
          </a:p>
          <a:p>
            <a:pPr>
              <a:spcBef>
                <a:spcPts val="1000"/>
              </a:spcBef>
              <a:buClr>
                <a:srgbClr val="00ADD0"/>
              </a:buClr>
            </a:pPr>
            <a:r>
              <a:rPr lang="en-GB" sz="1700" dirty="0" smtClean="0">
                <a:solidFill>
                  <a:srgbClr val="003C69"/>
                </a:solidFill>
              </a:rPr>
              <a:t>Ostrava is 30 min far from Nošovice, site of the first European Hyundai factory </a:t>
            </a:r>
          </a:p>
          <a:p>
            <a:pPr>
              <a:buClr>
                <a:srgbClr val="00ADD0"/>
              </a:buClr>
            </a:pPr>
            <a:endParaRPr lang="en-US" sz="1800" dirty="0">
              <a:solidFill>
                <a:srgbClr val="003C69"/>
              </a:solidFill>
            </a:endParaRPr>
          </a:p>
        </p:txBody>
      </p:sp>
      <p:sp>
        <p:nvSpPr>
          <p:cNvPr id="2" name="Nadpis 1"/>
          <p:cNvSpPr>
            <a:spLocks noGrp="1"/>
          </p:cNvSpPr>
          <p:nvPr>
            <p:ph type="title"/>
          </p:nvPr>
        </p:nvSpPr>
        <p:spPr>
          <a:xfrm>
            <a:off x="261025" y="188640"/>
            <a:ext cx="8229600" cy="998984"/>
          </a:xfrm>
        </p:spPr>
        <p:txBody>
          <a:bodyPr/>
          <a:lstStyle/>
          <a:p>
            <a:pPr algn="l"/>
            <a:r>
              <a:rPr lang="en-US" altLang="cs-CZ" sz="3600" b="1" dirty="0" smtClean="0">
                <a:solidFill>
                  <a:srgbClr val="00ADD0"/>
                </a:solidFill>
              </a:rPr>
              <a:t>An automotive region on the move</a:t>
            </a:r>
            <a:endParaRPr lang="en-US" dirty="0"/>
          </a:p>
        </p:txBody>
      </p:sp>
      <p:pic>
        <p:nvPicPr>
          <p:cNvPr id="6" name="Picture 3" descr="Ostrava_l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31153" y="6406594"/>
            <a:ext cx="2160000" cy="261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5"/>
          <p:cNvSpPr txBox="1">
            <a:spLocks noChangeArrowheads="1"/>
          </p:cNvSpPr>
          <p:nvPr/>
        </p:nvSpPr>
        <p:spPr bwMode="auto">
          <a:xfrm>
            <a:off x="210708" y="6383598"/>
            <a:ext cx="175756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rgbClr val="00ADD0"/>
                </a:solidFill>
                <a:latin typeface="Arial" charset="0"/>
              </a:defRPr>
            </a:lvl1pPr>
            <a:lvl2pPr marL="742950" indent="-285750"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eaLnBrk="1" hangingPunct="1">
              <a:spcBef>
                <a:spcPct val="0"/>
              </a:spcBef>
            </a:pPr>
            <a:r>
              <a:rPr lang="cs-CZ" sz="1400" dirty="0"/>
              <a:t>www.ostrava.cz</a:t>
            </a:r>
          </a:p>
        </p:txBody>
      </p:sp>
      <p:pic>
        <p:nvPicPr>
          <p:cNvPr id="3" name="Obrázek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6079" y="1610012"/>
            <a:ext cx="3935074" cy="304312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87932933"/>
      </p:ext>
    </p:extLst>
  </p:cSld>
  <p:clrMapOvr>
    <a:masterClrMapping/>
  </p:clrMapOvr>
  <p:transition spd="slow">
    <p:pull/>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1" name="Rectangle 3"/>
          <p:cNvSpPr>
            <a:spLocks noChangeArrowheads="1"/>
          </p:cNvSpPr>
          <p:nvPr/>
        </p:nvSpPr>
        <p:spPr bwMode="auto">
          <a:xfrm>
            <a:off x="358775" y="274638"/>
            <a:ext cx="842645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p>
            <a:pPr>
              <a:spcBef>
                <a:spcPct val="0"/>
              </a:spcBef>
            </a:pPr>
            <a:endParaRPr lang="cs-CZ" sz="4000" b="0" dirty="0">
              <a:solidFill>
                <a:schemeClr val="tx2"/>
              </a:solidFill>
            </a:endParaRPr>
          </a:p>
        </p:txBody>
      </p:sp>
      <p:sp>
        <p:nvSpPr>
          <p:cNvPr id="43012" name="Text Box 4"/>
          <p:cNvSpPr txBox="1">
            <a:spLocks noChangeArrowheads="1"/>
          </p:cNvSpPr>
          <p:nvPr/>
        </p:nvSpPr>
        <p:spPr bwMode="auto">
          <a:xfrm>
            <a:off x="411163" y="1982788"/>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342900" indent="-342900" eaLnBrk="0" hangingPunct="0">
              <a:defRPr b="1">
                <a:solidFill>
                  <a:srgbClr val="00ADD0"/>
                </a:solidFill>
                <a:latin typeface="Arial" charset="0"/>
              </a:defRPr>
            </a:lvl1pPr>
            <a:lvl2pPr marL="742950" indent="-285750"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eaLnBrk="1" hangingPunct="1">
              <a:spcBef>
                <a:spcPct val="20000"/>
              </a:spcBef>
            </a:pPr>
            <a:endParaRPr lang="cs-CZ" sz="2000" b="0" dirty="0">
              <a:solidFill>
                <a:srgbClr val="003C69"/>
              </a:solidFill>
            </a:endParaRPr>
          </a:p>
        </p:txBody>
      </p:sp>
      <p:sp>
        <p:nvSpPr>
          <p:cNvPr id="43015" name="Text Box 9"/>
          <p:cNvSpPr txBox="1">
            <a:spLocks noChangeArrowheads="1"/>
          </p:cNvSpPr>
          <p:nvPr/>
        </p:nvSpPr>
        <p:spPr bwMode="auto">
          <a:xfrm>
            <a:off x="7103314" y="4402990"/>
            <a:ext cx="1728192"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b="1">
                <a:solidFill>
                  <a:srgbClr val="00ADD0"/>
                </a:solidFill>
                <a:latin typeface="Arial" charset="0"/>
              </a:defRPr>
            </a:lvl1pPr>
            <a:lvl2pPr marL="742950" indent="-285750"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eaLnBrk="1" hangingPunct="1"/>
            <a:r>
              <a:rPr lang="en-US" sz="1600" dirty="0" smtClean="0"/>
              <a:t>Technology Centre for Energetics</a:t>
            </a:r>
            <a:endParaRPr lang="en-US" sz="1600" dirty="0"/>
          </a:p>
        </p:txBody>
      </p:sp>
      <p:pic>
        <p:nvPicPr>
          <p:cNvPr id="43016" name="Picture 10" descr="hala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8825" y="4375150"/>
            <a:ext cx="2289175" cy="17176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8" name="Picture 12" descr="131011-top_foto2-bk51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2722301"/>
            <a:ext cx="2286000" cy="12858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9" name="Text Box 13"/>
          <p:cNvSpPr txBox="1">
            <a:spLocks noChangeArrowheads="1"/>
          </p:cNvSpPr>
          <p:nvPr/>
        </p:nvSpPr>
        <p:spPr bwMode="auto">
          <a:xfrm>
            <a:off x="396876" y="260350"/>
            <a:ext cx="7775575"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rgbClr val="00ADD0"/>
                </a:solidFill>
                <a:latin typeface="Arial" charset="0"/>
              </a:defRPr>
            </a:lvl1pPr>
            <a:lvl2pPr marL="742950" indent="-285750"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eaLnBrk="1" hangingPunct="1"/>
            <a:r>
              <a:rPr lang="en-GB" sz="3600" dirty="0" smtClean="0"/>
              <a:t>Science, Research, Innovation</a:t>
            </a:r>
            <a:endParaRPr lang="en-GB" sz="3600" b="0" dirty="0">
              <a:solidFill>
                <a:schemeClr val="tx1"/>
              </a:solidFill>
            </a:endParaRPr>
          </a:p>
        </p:txBody>
      </p:sp>
      <p:sp>
        <p:nvSpPr>
          <p:cNvPr id="43021" name="Text Box 15"/>
          <p:cNvSpPr txBox="1">
            <a:spLocks noChangeArrowheads="1"/>
          </p:cNvSpPr>
          <p:nvPr/>
        </p:nvSpPr>
        <p:spPr bwMode="auto">
          <a:xfrm>
            <a:off x="354724" y="5517232"/>
            <a:ext cx="371322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b="1">
                <a:solidFill>
                  <a:srgbClr val="00ADD0"/>
                </a:solidFill>
                <a:latin typeface="Arial" charset="0"/>
              </a:defRPr>
            </a:lvl1pPr>
            <a:lvl2pPr marL="742950" indent="-285750"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eaLnBrk="1" hangingPunct="1"/>
            <a:r>
              <a:rPr lang="en-US" sz="1600" dirty="0" smtClean="0"/>
              <a:t>Moravian-Silesian Innovation Centre</a:t>
            </a:r>
            <a:endParaRPr lang="en-US" sz="1600" b="0" dirty="0"/>
          </a:p>
        </p:txBody>
      </p:sp>
      <p:sp>
        <p:nvSpPr>
          <p:cNvPr id="43022" name="Text Box 16"/>
          <p:cNvSpPr txBox="1">
            <a:spLocks noChangeArrowheads="1"/>
          </p:cNvSpPr>
          <p:nvPr/>
        </p:nvSpPr>
        <p:spPr bwMode="auto">
          <a:xfrm>
            <a:off x="7020272" y="2708920"/>
            <a:ext cx="1872208"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b="1">
                <a:solidFill>
                  <a:srgbClr val="00ADD0"/>
                </a:solidFill>
                <a:latin typeface="Arial" charset="0"/>
              </a:defRPr>
            </a:lvl1pPr>
            <a:lvl2pPr marL="742950" indent="-285750"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eaLnBrk="1" hangingPunct="1">
              <a:spcBef>
                <a:spcPct val="15000"/>
              </a:spcBef>
            </a:pPr>
            <a:r>
              <a:rPr lang="en-US" sz="1600" dirty="0" smtClean="0"/>
              <a:t>VŠB – Technical University of Ostrava</a:t>
            </a:r>
            <a:r>
              <a:rPr lang="cs-CZ" sz="1600" dirty="0" smtClean="0"/>
              <a:t>,</a:t>
            </a:r>
            <a:r>
              <a:rPr lang="en-US" sz="1600" dirty="0" smtClean="0"/>
              <a:t> Business Incubator </a:t>
            </a:r>
            <a:endParaRPr lang="en-US" sz="1600" dirty="0"/>
          </a:p>
        </p:txBody>
      </p:sp>
      <p:sp>
        <p:nvSpPr>
          <p:cNvPr id="43023" name="Text Box 17"/>
          <p:cNvSpPr txBox="1">
            <a:spLocks noChangeArrowheads="1"/>
          </p:cNvSpPr>
          <p:nvPr/>
        </p:nvSpPr>
        <p:spPr bwMode="auto">
          <a:xfrm>
            <a:off x="6948264" y="974338"/>
            <a:ext cx="1944216" cy="144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b="1">
                <a:solidFill>
                  <a:srgbClr val="00ADD0"/>
                </a:solidFill>
                <a:latin typeface="Arial" charset="0"/>
              </a:defRPr>
            </a:lvl1pPr>
            <a:lvl2pPr marL="742950" indent="-285750"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eaLnBrk="1" hangingPunct="1"/>
            <a:r>
              <a:rPr lang="en-US" sz="1600" dirty="0" smtClean="0"/>
              <a:t>CAIT - the Centre for Advanced and Innovative Technologies </a:t>
            </a:r>
            <a:endParaRPr lang="en-US" sz="1600" dirty="0" smtClean="0">
              <a:solidFill>
                <a:srgbClr val="003366"/>
              </a:solidFill>
            </a:endParaRPr>
          </a:p>
          <a:p>
            <a:pPr algn="ctr" eaLnBrk="1" hangingPunct="1"/>
            <a:endParaRPr lang="en-US" sz="1600" dirty="0"/>
          </a:p>
        </p:txBody>
      </p:sp>
      <p:pic>
        <p:nvPicPr>
          <p:cNvPr id="18" name="Picture 3" descr="C:\Users\novotnaan\Desktop\Budova Centra pokročilých inovačních technologií.bmp"/>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72000" y="1008446"/>
            <a:ext cx="2286000" cy="145120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2" name="Picture 3" descr="Ostrava_l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31153" y="6406594"/>
            <a:ext cx="2160000" cy="261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C:\Users\novotnaan\Desktop\it4i.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58909" y="1068617"/>
            <a:ext cx="3100786" cy="200057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 name="Picture 2" descr="C:\oer34 - dokumenty\REAL ESTATE REPORT\Projekty + vizualizace\Věda, výzkum, ostatní typy projektů\IT4 Innovations\logo\02 EN narodni\02 EN narodni 4 radky\it4i_en_narodni_4_radky.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541471" y="2708920"/>
            <a:ext cx="1395413" cy="814387"/>
          </a:xfrm>
          <a:prstGeom prst="rect">
            <a:avLst/>
          </a:prstGeom>
          <a:noFill/>
          <a:extLst>
            <a:ext uri="{909E8E84-426E-40DD-AFC4-6F175D3DCCD1}">
              <a14:hiddenFill xmlns:a14="http://schemas.microsoft.com/office/drawing/2010/main">
                <a:solidFill>
                  <a:srgbClr val="FFFFFF"/>
                </a:solidFill>
              </a14:hiddenFill>
            </a:ext>
          </a:extLst>
        </p:spPr>
      </p:pic>
      <p:sp>
        <p:nvSpPr>
          <p:cNvPr id="16" name="Text Box 5"/>
          <p:cNvSpPr txBox="1">
            <a:spLocks noChangeArrowheads="1"/>
          </p:cNvSpPr>
          <p:nvPr/>
        </p:nvSpPr>
        <p:spPr bwMode="auto">
          <a:xfrm>
            <a:off x="210708" y="6383598"/>
            <a:ext cx="175756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rgbClr val="00ADD0"/>
                </a:solidFill>
                <a:latin typeface="Arial" charset="0"/>
              </a:defRPr>
            </a:lvl1pPr>
            <a:lvl2pPr marL="742950" indent="-285750"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eaLnBrk="1" hangingPunct="1">
              <a:spcBef>
                <a:spcPct val="0"/>
              </a:spcBef>
            </a:pPr>
            <a:r>
              <a:rPr lang="cs-CZ" sz="1400" dirty="0"/>
              <a:t>www.ostrava.cz</a:t>
            </a:r>
          </a:p>
        </p:txBody>
      </p:sp>
      <p:pic>
        <p:nvPicPr>
          <p:cNvPr id="17" name="Picture 2" descr="C:\oer34 - dokumenty\REAL ESTATE REPORT\Projekty + vizualizace\Věda, výzkum, ostatní typy projektů\VTPO\VTP_foto_srpen_2015\foto9.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05581" y="3861048"/>
            <a:ext cx="3427438" cy="148105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9137576"/>
      </p:ext>
    </p:extLst>
  </p:cSld>
  <p:clrMapOvr>
    <a:masterClrMapping/>
  </p:clrMapOvr>
  <p:transition spd="slow">
    <p:pull/>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3"/>
          <p:cNvSpPr>
            <a:spLocks noChangeArrowheads="1"/>
          </p:cNvSpPr>
          <p:nvPr/>
        </p:nvSpPr>
        <p:spPr bwMode="auto">
          <a:xfrm>
            <a:off x="358775" y="274638"/>
            <a:ext cx="842645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p>
            <a:pPr eaLnBrk="0" hangingPunct="0">
              <a:spcBef>
                <a:spcPct val="0"/>
              </a:spcBef>
            </a:pPr>
            <a:endParaRPr lang="cs-CZ" sz="4000" b="0" dirty="0">
              <a:solidFill>
                <a:schemeClr val="tx2"/>
              </a:solidFill>
            </a:endParaRPr>
          </a:p>
        </p:txBody>
      </p:sp>
      <p:sp>
        <p:nvSpPr>
          <p:cNvPr id="3076" name="Text Box 4"/>
          <p:cNvSpPr txBox="1">
            <a:spLocks noChangeArrowheads="1"/>
          </p:cNvSpPr>
          <p:nvPr/>
        </p:nvSpPr>
        <p:spPr bwMode="auto">
          <a:xfrm>
            <a:off x="411163" y="1982788"/>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342900" indent="-342900" eaLnBrk="0" hangingPunct="0">
              <a:defRPr b="1">
                <a:solidFill>
                  <a:srgbClr val="00ADD0"/>
                </a:solidFill>
                <a:latin typeface="Arial" charset="0"/>
              </a:defRPr>
            </a:lvl1pPr>
            <a:lvl2pPr marL="742950" indent="-285750"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eaLnBrk="1" hangingPunct="1">
              <a:spcBef>
                <a:spcPct val="20000"/>
              </a:spcBef>
            </a:pPr>
            <a:endParaRPr lang="cs-CZ" sz="2000" b="0" dirty="0">
              <a:solidFill>
                <a:srgbClr val="003C69"/>
              </a:solidFill>
            </a:endParaRPr>
          </a:p>
        </p:txBody>
      </p:sp>
      <p:sp>
        <p:nvSpPr>
          <p:cNvPr id="3078" name="Rectangle 6"/>
          <p:cNvSpPr>
            <a:spLocks noChangeArrowheads="1"/>
          </p:cNvSpPr>
          <p:nvPr/>
        </p:nvSpPr>
        <p:spPr bwMode="auto">
          <a:xfrm>
            <a:off x="323850" y="267370"/>
            <a:ext cx="479742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0"/>
              </a:spcBef>
            </a:pPr>
            <a:r>
              <a:rPr lang="en-US" sz="3600" dirty="0" smtClean="0">
                <a:ea typeface="ＭＳ Ｐゴシック" pitchFamily="-107" charset="-128"/>
              </a:rPr>
              <a:t>Location of the City</a:t>
            </a:r>
            <a:endParaRPr lang="en-US" sz="3600" dirty="0">
              <a:ea typeface="ＭＳ Ｐゴシック" pitchFamily="-107" charset="-128"/>
            </a:endParaRPr>
          </a:p>
        </p:txBody>
      </p:sp>
      <p:sp>
        <p:nvSpPr>
          <p:cNvPr id="3079" name="Text Box 5"/>
          <p:cNvSpPr txBox="1">
            <a:spLocks noChangeArrowheads="1"/>
          </p:cNvSpPr>
          <p:nvPr/>
        </p:nvSpPr>
        <p:spPr bwMode="auto">
          <a:xfrm>
            <a:off x="210708" y="6383598"/>
            <a:ext cx="175756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rgbClr val="00ADD0"/>
                </a:solidFill>
                <a:latin typeface="Arial" charset="0"/>
              </a:defRPr>
            </a:lvl1pPr>
            <a:lvl2pPr marL="742950" indent="-285750"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eaLnBrk="1" hangingPunct="1">
              <a:spcBef>
                <a:spcPct val="0"/>
              </a:spcBef>
            </a:pPr>
            <a:r>
              <a:rPr lang="cs-CZ" sz="1400" dirty="0"/>
              <a:t>www.ostrava.cz</a:t>
            </a:r>
          </a:p>
        </p:txBody>
      </p:sp>
      <p:pic>
        <p:nvPicPr>
          <p:cNvPr id="3331" name="Picture 25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44000" y="294110"/>
            <a:ext cx="3600000" cy="575444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31" descr="Bez názvu"/>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107504" y="1628800"/>
            <a:ext cx="5400000" cy="3440708"/>
          </a:xfrm>
          <a:noFill/>
        </p:spPr>
      </p:pic>
      <p:pic>
        <p:nvPicPr>
          <p:cNvPr id="9" name="Picture 3" descr="Ostrava_l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31153" y="6406594"/>
            <a:ext cx="2160000" cy="261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2247398"/>
      </p:ext>
    </p:extLst>
  </p:cSld>
  <p:clrMapOvr>
    <a:masterClrMapping/>
  </p:clrMapOvr>
  <p:transition spd="slow">
    <p:push dir="u"/>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5"/>
          <p:cNvSpPr>
            <a:spLocks noChangeArrowheads="1"/>
          </p:cNvSpPr>
          <p:nvPr/>
        </p:nvSpPr>
        <p:spPr bwMode="auto">
          <a:xfrm>
            <a:off x="395536" y="1040752"/>
            <a:ext cx="6698987" cy="461665"/>
          </a:xfrm>
          <a:prstGeom prst="rect">
            <a:avLst/>
          </a:prstGeom>
          <a:noFill/>
          <a:ln w="9525">
            <a:noFill/>
            <a:miter lim="800000"/>
            <a:headEnd/>
            <a:tailEnd/>
          </a:ln>
        </p:spPr>
        <p:txBody>
          <a:bodyPr wrap="square">
            <a:spAutoFit/>
          </a:bodyPr>
          <a:lstStyle/>
          <a:p>
            <a:pPr>
              <a:spcBef>
                <a:spcPct val="50000"/>
              </a:spcBef>
            </a:pPr>
            <a:r>
              <a:rPr lang="en-US" sz="2400" dirty="0" smtClean="0"/>
              <a:t>Moravian-Silesian Innovation Centre</a:t>
            </a:r>
            <a:endParaRPr lang="en-US" sz="2400" dirty="0"/>
          </a:p>
        </p:txBody>
      </p:sp>
      <p:sp>
        <p:nvSpPr>
          <p:cNvPr id="31747" name="Text Box 6"/>
          <p:cNvSpPr txBox="1">
            <a:spLocks noChangeArrowheads="1"/>
          </p:cNvSpPr>
          <p:nvPr/>
        </p:nvSpPr>
        <p:spPr bwMode="auto">
          <a:xfrm>
            <a:off x="545298" y="1556792"/>
            <a:ext cx="8275174" cy="2462213"/>
          </a:xfrm>
          <a:prstGeom prst="rect">
            <a:avLst/>
          </a:prstGeom>
          <a:noFill/>
          <a:ln w="9525">
            <a:noFill/>
            <a:miter lim="800000"/>
            <a:headEnd/>
            <a:tailEnd/>
          </a:ln>
        </p:spPr>
        <p:txBody>
          <a:bodyPr wrap="square">
            <a:spAutoFit/>
          </a:bodyPr>
          <a:lstStyle/>
          <a:p>
            <a:pPr marL="185738" indent="-185738">
              <a:spcBef>
                <a:spcPct val="40000"/>
              </a:spcBef>
              <a:buClr>
                <a:srgbClr val="00ADD0"/>
              </a:buClr>
              <a:buFontTx/>
              <a:buChar char="•"/>
            </a:pPr>
            <a:r>
              <a:rPr lang="en-US" sz="1400" dirty="0" smtClean="0">
                <a:solidFill>
                  <a:srgbClr val="003C69"/>
                </a:solidFill>
              </a:rPr>
              <a:t>The MSIC works closely with its partners to create and implement projects, services, collaborative networks and other activities with the aim of improving the environment for enterprise and innovation in the Moravian-Silesian Region.</a:t>
            </a:r>
          </a:p>
          <a:p>
            <a:pPr marL="185738" indent="-185738">
              <a:spcBef>
                <a:spcPct val="40000"/>
              </a:spcBef>
              <a:buClr>
                <a:srgbClr val="00ADD0"/>
              </a:buClr>
              <a:buFontTx/>
              <a:buChar char="•"/>
            </a:pPr>
            <a:r>
              <a:rPr lang="en-US" sz="1400" dirty="0" smtClean="0">
                <a:solidFill>
                  <a:srgbClr val="003C69"/>
                </a:solidFill>
              </a:rPr>
              <a:t>Located at the campus of the VŠB-Technical University of Ostrava</a:t>
            </a:r>
          </a:p>
          <a:p>
            <a:pPr marL="185738" indent="-185738">
              <a:spcBef>
                <a:spcPct val="40000"/>
              </a:spcBef>
              <a:buClr>
                <a:srgbClr val="00ADD0"/>
              </a:buClr>
              <a:buFontTx/>
              <a:buChar char="•"/>
            </a:pPr>
            <a:r>
              <a:rPr lang="en-US" sz="1400" dirty="0" smtClean="0">
                <a:solidFill>
                  <a:srgbClr val="003C69"/>
                </a:solidFill>
              </a:rPr>
              <a:t>Current area of the park: 10 ha</a:t>
            </a:r>
          </a:p>
          <a:p>
            <a:pPr marL="185738" indent="-185738">
              <a:spcBef>
                <a:spcPct val="40000"/>
              </a:spcBef>
              <a:buClr>
                <a:srgbClr val="00ADD0"/>
              </a:buClr>
              <a:buFontTx/>
              <a:buChar char="•"/>
            </a:pPr>
            <a:r>
              <a:rPr lang="en-US" sz="1400" dirty="0" smtClean="0">
                <a:solidFill>
                  <a:srgbClr val="003C69"/>
                </a:solidFill>
              </a:rPr>
              <a:t>Enables commercial activities to be interlinked with scientific research facilities, with a strong focus on technology transfer</a:t>
            </a:r>
          </a:p>
          <a:p>
            <a:pPr marL="185738" indent="-185738">
              <a:spcBef>
                <a:spcPct val="40000"/>
              </a:spcBef>
              <a:buClr>
                <a:srgbClr val="00ADD0"/>
              </a:buClr>
              <a:buFontTx/>
              <a:buChar char="•"/>
            </a:pPr>
            <a:r>
              <a:rPr lang="en-US" sz="1400" dirty="0" smtClean="0">
                <a:solidFill>
                  <a:srgbClr val="003C69"/>
                </a:solidFill>
              </a:rPr>
              <a:t>Land for lease (PIANO, TANDEM, VIVA, TRIDENT multi-purpose buildings)</a:t>
            </a:r>
          </a:p>
          <a:p>
            <a:pPr>
              <a:spcBef>
                <a:spcPct val="40000"/>
              </a:spcBef>
              <a:buClr>
                <a:srgbClr val="00ADD0"/>
              </a:buClr>
            </a:pPr>
            <a:r>
              <a:rPr lang="en-US" sz="1400" dirty="0" smtClean="0"/>
              <a:t>Companies at site: </a:t>
            </a:r>
            <a:r>
              <a:rPr lang="en-US" sz="1400" dirty="0" smtClean="0">
                <a:solidFill>
                  <a:srgbClr val="003C69"/>
                </a:solidFill>
              </a:rPr>
              <a:t>INGETEAM, HELLA AUTOTECHNIK, ELCOM, Invent Medical Group, CGI  … </a:t>
            </a:r>
            <a:endParaRPr lang="en-US" sz="1400" dirty="0">
              <a:solidFill>
                <a:srgbClr val="003C69"/>
              </a:solidFill>
            </a:endParaRPr>
          </a:p>
        </p:txBody>
      </p:sp>
      <p:sp>
        <p:nvSpPr>
          <p:cNvPr id="31748" name="Text Box 8"/>
          <p:cNvSpPr txBox="1">
            <a:spLocks noChangeArrowheads="1"/>
          </p:cNvSpPr>
          <p:nvPr/>
        </p:nvSpPr>
        <p:spPr bwMode="auto">
          <a:xfrm>
            <a:off x="355982" y="244648"/>
            <a:ext cx="7775575" cy="646331"/>
          </a:xfrm>
          <a:prstGeom prst="rect">
            <a:avLst/>
          </a:prstGeom>
          <a:noFill/>
          <a:ln w="9525">
            <a:noFill/>
            <a:miter lim="800000"/>
            <a:headEnd/>
            <a:tailEnd/>
          </a:ln>
        </p:spPr>
        <p:txBody>
          <a:bodyPr>
            <a:spAutoFit/>
          </a:bodyPr>
          <a:lstStyle/>
          <a:p>
            <a:pPr>
              <a:spcBef>
                <a:spcPct val="50000"/>
              </a:spcBef>
            </a:pPr>
            <a:r>
              <a:rPr lang="en-US" sz="3600" dirty="0"/>
              <a:t>Science, Research, Innovation</a:t>
            </a:r>
            <a:endParaRPr lang="en-US" sz="3600" b="0" dirty="0">
              <a:solidFill>
                <a:schemeClr val="tx1"/>
              </a:solidFill>
            </a:endParaRPr>
          </a:p>
        </p:txBody>
      </p:sp>
      <p:pic>
        <p:nvPicPr>
          <p:cNvPr id="13" name="Picture 2" descr="C:\oer34 - dokumenty\REAL ESTATE REPORT\Projekty + vizualizace\Věda, výzkum, ostatní typy projektů\VTPO\VTP_foto_srpen_2015\VTPO_mapa.jpg"/>
          <p:cNvPicPr>
            <a:picLocks noChangeAspect="1" noChangeArrowheads="1"/>
          </p:cNvPicPr>
          <p:nvPr/>
        </p:nvPicPr>
        <p:blipFill rotWithShape="1">
          <a:blip r:embed="rId3">
            <a:extLst>
              <a:ext uri="{28A0092B-C50C-407E-A947-70E740481C1C}">
                <a14:useLocalDpi xmlns:a14="http://schemas.microsoft.com/office/drawing/2010/main" val="0"/>
              </a:ext>
            </a:extLst>
          </a:blip>
          <a:srcRect b="10156"/>
          <a:stretch/>
        </p:blipFill>
        <p:spPr bwMode="auto">
          <a:xfrm>
            <a:off x="1226837" y="4077878"/>
            <a:ext cx="6131319" cy="275432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8"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2500" t="28426" r="18333" b="40370"/>
          <a:stretch/>
        </p:blipFill>
        <p:spPr bwMode="auto">
          <a:xfrm>
            <a:off x="7109772" y="4887842"/>
            <a:ext cx="985397" cy="5929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Obdélník 1"/>
          <p:cNvSpPr/>
          <p:nvPr/>
        </p:nvSpPr>
        <p:spPr>
          <a:xfrm>
            <a:off x="7511075" y="6251623"/>
            <a:ext cx="1611082" cy="307777"/>
          </a:xfrm>
          <a:prstGeom prst="rect">
            <a:avLst/>
          </a:prstGeom>
        </p:spPr>
        <p:txBody>
          <a:bodyPr wrap="none">
            <a:spAutoFit/>
          </a:bodyPr>
          <a:lstStyle/>
          <a:p>
            <a:r>
              <a:rPr lang="cs-CZ" sz="1400" dirty="0" smtClean="0"/>
              <a:t>www.ms-ic.cz/en</a:t>
            </a:r>
            <a:endParaRPr lang="cs-CZ" sz="1400" dirty="0"/>
          </a:p>
        </p:txBody>
      </p:sp>
    </p:spTree>
    <p:extLst>
      <p:ext uri="{BB962C8B-B14F-4D97-AF65-F5344CB8AC3E}">
        <p14:creationId xmlns:p14="http://schemas.microsoft.com/office/powerpoint/2010/main" val="2204396186"/>
      </p:ext>
    </p:extLst>
  </p:cSld>
  <p:clrMapOvr>
    <a:masterClrMapping/>
  </p:clrMapOvr>
  <p:transition spd="slow">
    <p:push dir="u"/>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5"/>
          <p:cNvSpPr>
            <a:spLocks noChangeArrowheads="1"/>
          </p:cNvSpPr>
          <p:nvPr/>
        </p:nvSpPr>
        <p:spPr bwMode="auto">
          <a:xfrm>
            <a:off x="250825" y="981075"/>
            <a:ext cx="8893175" cy="396875"/>
          </a:xfrm>
          <a:prstGeom prst="rect">
            <a:avLst/>
          </a:prstGeom>
          <a:noFill/>
          <a:ln w="9525">
            <a:noFill/>
            <a:miter lim="800000"/>
            <a:headEnd/>
            <a:tailEnd/>
          </a:ln>
        </p:spPr>
        <p:txBody>
          <a:bodyPr>
            <a:spAutoFit/>
          </a:bodyPr>
          <a:lstStyle/>
          <a:p>
            <a:pPr>
              <a:spcBef>
                <a:spcPct val="50000"/>
              </a:spcBef>
            </a:pPr>
            <a:r>
              <a:rPr lang="en-US" sz="2000"/>
              <a:t>National Centre of  Excellence for IT Research</a:t>
            </a:r>
          </a:p>
        </p:txBody>
      </p:sp>
      <p:sp>
        <p:nvSpPr>
          <p:cNvPr id="35843" name="Text Box 5"/>
          <p:cNvSpPr txBox="1">
            <a:spLocks noChangeArrowheads="1"/>
          </p:cNvSpPr>
          <p:nvPr/>
        </p:nvSpPr>
        <p:spPr bwMode="auto">
          <a:xfrm>
            <a:off x="211138" y="6383338"/>
            <a:ext cx="1757362" cy="307975"/>
          </a:xfrm>
          <a:prstGeom prst="rect">
            <a:avLst/>
          </a:prstGeom>
          <a:noFill/>
          <a:ln w="9525">
            <a:noFill/>
            <a:miter lim="800000"/>
            <a:headEnd/>
            <a:tailEnd/>
          </a:ln>
        </p:spPr>
        <p:txBody>
          <a:bodyPr>
            <a:spAutoFit/>
          </a:bodyPr>
          <a:lstStyle/>
          <a:p>
            <a:r>
              <a:rPr lang="cs-CZ" sz="1400"/>
              <a:t>www.it4i.cz</a:t>
            </a:r>
          </a:p>
        </p:txBody>
      </p:sp>
      <p:pic>
        <p:nvPicPr>
          <p:cNvPr id="35844" name="Picture 3" descr="Ostrava_lg"/>
          <p:cNvPicPr>
            <a:picLocks noChangeAspect="1" noChangeArrowheads="1"/>
          </p:cNvPicPr>
          <p:nvPr/>
        </p:nvPicPr>
        <p:blipFill>
          <a:blip r:embed="rId3"/>
          <a:srcRect/>
          <a:stretch>
            <a:fillRect/>
          </a:stretch>
        </p:blipFill>
        <p:spPr bwMode="auto">
          <a:xfrm>
            <a:off x="6630988" y="6407150"/>
            <a:ext cx="2160587" cy="261938"/>
          </a:xfrm>
          <a:prstGeom prst="rect">
            <a:avLst/>
          </a:prstGeom>
          <a:noFill/>
          <a:ln w="9525">
            <a:noFill/>
            <a:miter lim="800000"/>
            <a:headEnd/>
            <a:tailEnd/>
          </a:ln>
        </p:spPr>
      </p:pic>
      <p:sp>
        <p:nvSpPr>
          <p:cNvPr id="35845" name="Obdélník 2"/>
          <p:cNvSpPr>
            <a:spLocks noChangeArrowheads="1"/>
          </p:cNvSpPr>
          <p:nvPr/>
        </p:nvSpPr>
        <p:spPr bwMode="auto">
          <a:xfrm>
            <a:off x="344488" y="3933056"/>
            <a:ext cx="8559800" cy="2277547"/>
          </a:xfrm>
          <a:prstGeom prst="rect">
            <a:avLst/>
          </a:prstGeom>
          <a:noFill/>
          <a:ln w="9525">
            <a:noFill/>
            <a:miter lim="800000"/>
            <a:headEnd/>
            <a:tailEnd/>
          </a:ln>
        </p:spPr>
        <p:txBody>
          <a:bodyPr>
            <a:spAutoFit/>
          </a:bodyPr>
          <a:lstStyle/>
          <a:p>
            <a:pPr marL="285750" indent="-285750">
              <a:spcBef>
                <a:spcPts val="1200"/>
              </a:spcBef>
              <a:buClr>
                <a:srgbClr val="00ADD0"/>
              </a:buClr>
              <a:buFont typeface="Arial" charset="0"/>
              <a:buChar char="•"/>
            </a:pPr>
            <a:r>
              <a:rPr lang="en-US" sz="1400" b="0" dirty="0" smtClean="0">
                <a:solidFill>
                  <a:srgbClr val="003C69"/>
                </a:solidFill>
              </a:rPr>
              <a:t>The project includes the acquisition of a </a:t>
            </a:r>
            <a:r>
              <a:rPr lang="en-US" sz="1400" dirty="0" smtClean="0">
                <a:solidFill>
                  <a:srgbClr val="003C69"/>
                </a:solidFill>
              </a:rPr>
              <a:t>supercomputer</a:t>
            </a:r>
            <a:r>
              <a:rPr lang="en-US" sz="1400" b="0" dirty="0" smtClean="0">
                <a:solidFill>
                  <a:srgbClr val="003C69"/>
                </a:solidFill>
              </a:rPr>
              <a:t>.</a:t>
            </a:r>
          </a:p>
          <a:p>
            <a:pPr marL="285750" lvl="0" indent="-285750">
              <a:spcBef>
                <a:spcPts val="1200"/>
              </a:spcBef>
              <a:buClr>
                <a:srgbClr val="00ADD0"/>
              </a:buClr>
              <a:buFont typeface="Arial" charset="0"/>
              <a:buChar char="•"/>
            </a:pPr>
            <a:r>
              <a:rPr lang="en-US" sz="1400" b="0" dirty="0" smtClean="0">
                <a:solidFill>
                  <a:srgbClr val="003C69"/>
                </a:solidFill>
              </a:rPr>
              <a:t>The large cluster of the supercomputer was launched in operation in 2015 as the </a:t>
            </a:r>
            <a:r>
              <a:rPr lang="en-US" sz="1400" dirty="0" smtClean="0">
                <a:solidFill>
                  <a:srgbClr val="9E792E"/>
                </a:solidFill>
              </a:rPr>
              <a:t>40</a:t>
            </a:r>
            <a:r>
              <a:rPr lang="en-US" sz="1400" baseline="30000" dirty="0" smtClean="0">
                <a:solidFill>
                  <a:srgbClr val="9E792E"/>
                </a:solidFill>
              </a:rPr>
              <a:t>th</a:t>
            </a:r>
            <a:r>
              <a:rPr lang="en-US" sz="1400" dirty="0" smtClean="0">
                <a:solidFill>
                  <a:srgbClr val="9E792E"/>
                </a:solidFill>
              </a:rPr>
              <a:t> most powerful supercomputer in the world with the power of 94,000 average laptops.</a:t>
            </a:r>
          </a:p>
          <a:p>
            <a:pPr marL="285750" indent="-285750">
              <a:spcBef>
                <a:spcPts val="1200"/>
              </a:spcBef>
              <a:buClr>
                <a:srgbClr val="00ADD0"/>
              </a:buClr>
              <a:buFont typeface="Arial" charset="0"/>
              <a:buChar char="•"/>
            </a:pPr>
            <a:r>
              <a:rPr lang="en-US" sz="1400" b="0" dirty="0" smtClean="0">
                <a:solidFill>
                  <a:srgbClr val="003C69"/>
                </a:solidFill>
              </a:rPr>
              <a:t>Run by the</a:t>
            </a:r>
            <a:r>
              <a:rPr lang="en-US" sz="1400" dirty="0" smtClean="0">
                <a:solidFill>
                  <a:srgbClr val="003C69"/>
                </a:solidFill>
              </a:rPr>
              <a:t> VŠB-Technical University of Ostrava </a:t>
            </a:r>
            <a:r>
              <a:rPr lang="en-US" sz="1400" b="0" dirty="0" smtClean="0">
                <a:solidFill>
                  <a:srgbClr val="003C69"/>
                </a:solidFill>
              </a:rPr>
              <a:t>– in conjunction with the University of Ostrava, the Silesian University and the Institute of Geonics.</a:t>
            </a:r>
          </a:p>
          <a:p>
            <a:pPr marL="285750" indent="-285750">
              <a:spcBef>
                <a:spcPts val="1200"/>
              </a:spcBef>
              <a:buClr>
                <a:srgbClr val="00ADD0"/>
              </a:buClr>
              <a:buFont typeface="Arial" charset="0"/>
              <a:buChar char="•"/>
            </a:pPr>
            <a:r>
              <a:rPr lang="en-US" sz="1400" b="0" dirty="0" smtClean="0">
                <a:solidFill>
                  <a:srgbClr val="003C69"/>
                </a:solidFill>
              </a:rPr>
              <a:t>The supercomputer centre will bring a wide range of benefits, enabling researchers to carry out extensive research calculations and increasing the competitiveness of institutions and companies using this state-of-the-art infrastructure.</a:t>
            </a:r>
            <a:endParaRPr lang="en-US" sz="1400" b="0" dirty="0"/>
          </a:p>
        </p:txBody>
      </p:sp>
      <p:pic>
        <p:nvPicPr>
          <p:cNvPr id="35846" name="Picture 2" descr="C:\oer34 - dokumenty\REAL ESTATE REPORT\Projekty + vizualizace\Věda, výzkum, ostatní typy projektů\IT4 Innovations\Fotky budovy nové\foto - muzeme pouzivat - 15.9.2015.jpg"/>
          <p:cNvPicPr>
            <a:picLocks noChangeAspect="1" noChangeArrowheads="1"/>
          </p:cNvPicPr>
          <p:nvPr/>
        </p:nvPicPr>
        <p:blipFill>
          <a:blip r:embed="rId4"/>
          <a:srcRect/>
          <a:stretch>
            <a:fillRect/>
          </a:stretch>
        </p:blipFill>
        <p:spPr bwMode="auto">
          <a:xfrm>
            <a:off x="4618211" y="1446212"/>
            <a:ext cx="3408189" cy="2270819"/>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35847" name="Picture 3" descr="C:\oer34 - dokumenty\REAL ESTATE REPORT\Projekty + vizualizace\Věda, výzkum, ostatní typy projektů\IT4 Innovations\logo\02 EN narodni\02 EN narodni 4 radky\it4i_en_narodni_4_radky.jpg"/>
          <p:cNvPicPr>
            <a:picLocks noChangeAspect="1" noChangeArrowheads="1"/>
          </p:cNvPicPr>
          <p:nvPr/>
        </p:nvPicPr>
        <p:blipFill>
          <a:blip r:embed="rId5"/>
          <a:srcRect/>
          <a:stretch>
            <a:fillRect/>
          </a:stretch>
        </p:blipFill>
        <p:spPr bwMode="auto">
          <a:xfrm>
            <a:off x="1259632" y="1861689"/>
            <a:ext cx="2466975" cy="1439863"/>
          </a:xfrm>
          <a:prstGeom prst="rect">
            <a:avLst/>
          </a:prstGeom>
          <a:noFill/>
          <a:ln w="9525">
            <a:noFill/>
            <a:miter lim="800000"/>
            <a:headEnd/>
            <a:tailEnd/>
          </a:ln>
        </p:spPr>
      </p:pic>
      <p:sp>
        <p:nvSpPr>
          <p:cNvPr id="9" name="Text Box 7"/>
          <p:cNvSpPr txBox="1">
            <a:spLocks noChangeArrowheads="1"/>
          </p:cNvSpPr>
          <p:nvPr/>
        </p:nvSpPr>
        <p:spPr bwMode="auto">
          <a:xfrm>
            <a:off x="250825" y="260350"/>
            <a:ext cx="777557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rgbClr val="00ADD0"/>
                </a:solidFill>
                <a:latin typeface="Arial" charset="0"/>
              </a:defRPr>
            </a:lvl1pPr>
            <a:lvl2pPr marL="742950" indent="-285750"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eaLnBrk="1" hangingPunct="1"/>
            <a:r>
              <a:rPr lang="en-GB" sz="3600" dirty="0" smtClean="0"/>
              <a:t>Science, Research, Innovation</a:t>
            </a:r>
            <a:endParaRPr lang="en-GB" sz="3600" b="0" dirty="0">
              <a:solidFill>
                <a:schemeClr val="tx1"/>
              </a:solidFill>
            </a:endParaRPr>
          </a:p>
        </p:txBody>
      </p:sp>
    </p:spTree>
    <p:extLst>
      <p:ext uri="{BB962C8B-B14F-4D97-AF65-F5344CB8AC3E}">
        <p14:creationId xmlns:p14="http://schemas.microsoft.com/office/powerpoint/2010/main" val="3216976251"/>
      </p:ext>
    </p:extLst>
  </p:cSld>
  <p:clrMapOvr>
    <a:masterClrMapping/>
  </p:clrMapOvr>
  <p:transition spd="slow">
    <p:push dir="u"/>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Rectangle 3"/>
          <p:cNvSpPr>
            <a:spLocks noChangeArrowheads="1"/>
          </p:cNvSpPr>
          <p:nvPr/>
        </p:nvSpPr>
        <p:spPr bwMode="auto">
          <a:xfrm>
            <a:off x="358775" y="274638"/>
            <a:ext cx="842645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p>
            <a:pPr>
              <a:spcBef>
                <a:spcPct val="0"/>
              </a:spcBef>
            </a:pPr>
            <a:endParaRPr lang="cs-CZ" sz="4000" b="0">
              <a:solidFill>
                <a:srgbClr val="000000"/>
              </a:solidFill>
            </a:endParaRPr>
          </a:p>
        </p:txBody>
      </p:sp>
      <p:sp>
        <p:nvSpPr>
          <p:cNvPr id="32772" name="Text Box 5"/>
          <p:cNvSpPr txBox="1">
            <a:spLocks noChangeArrowheads="1"/>
          </p:cNvSpPr>
          <p:nvPr/>
        </p:nvSpPr>
        <p:spPr bwMode="auto">
          <a:xfrm>
            <a:off x="411163" y="1982788"/>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342900" indent="-342900" eaLnBrk="0" hangingPunct="0">
              <a:defRPr b="1">
                <a:solidFill>
                  <a:srgbClr val="00ADD0"/>
                </a:solidFill>
                <a:latin typeface="Arial" charset="0"/>
              </a:defRPr>
            </a:lvl1pPr>
            <a:lvl2pPr marL="742950" indent="-285750"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eaLnBrk="1" hangingPunct="1">
              <a:spcBef>
                <a:spcPct val="20000"/>
              </a:spcBef>
            </a:pPr>
            <a:endParaRPr lang="cs-CZ" sz="2000" b="0">
              <a:solidFill>
                <a:srgbClr val="003C69"/>
              </a:solidFill>
            </a:endParaRPr>
          </a:p>
        </p:txBody>
      </p:sp>
      <p:sp>
        <p:nvSpPr>
          <p:cNvPr id="32773" name="Text Box 11"/>
          <p:cNvSpPr txBox="1">
            <a:spLocks noChangeArrowheads="1"/>
          </p:cNvSpPr>
          <p:nvPr/>
        </p:nvSpPr>
        <p:spPr bwMode="auto">
          <a:xfrm>
            <a:off x="395288" y="188913"/>
            <a:ext cx="8424862"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rgbClr val="00ADD0"/>
                </a:solidFill>
                <a:latin typeface="Arial" charset="0"/>
              </a:defRPr>
            </a:lvl1pPr>
            <a:lvl2pPr marL="742950" indent="-285750"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eaLnBrk="1" hangingPunct="1"/>
            <a:r>
              <a:rPr lang="en-GB" sz="3600" dirty="0" smtClean="0"/>
              <a:t>A-class office spaces</a:t>
            </a:r>
            <a:endParaRPr lang="en-GB" sz="3600" dirty="0"/>
          </a:p>
        </p:txBody>
      </p:sp>
      <p:pic>
        <p:nvPicPr>
          <p:cNvPr id="20" name="Picture 3" descr="Ostrava_l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31153" y="6406594"/>
            <a:ext cx="2160000" cy="261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 Box 20"/>
          <p:cNvSpPr txBox="1">
            <a:spLocks noChangeArrowheads="1"/>
          </p:cNvSpPr>
          <p:nvPr/>
        </p:nvSpPr>
        <p:spPr bwMode="auto">
          <a:xfrm>
            <a:off x="323528" y="6217567"/>
            <a:ext cx="7898289"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b="1">
                <a:solidFill>
                  <a:srgbClr val="00ADD0"/>
                </a:solidFill>
                <a:latin typeface="Arial" charset="0"/>
              </a:defRPr>
            </a:lvl1pPr>
            <a:lvl2pPr marL="742950" indent="-285750"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eaLnBrk="1" hangingPunct="1">
              <a:spcBef>
                <a:spcPts val="0"/>
              </a:spcBef>
            </a:pPr>
            <a:r>
              <a:rPr lang="en-GB" sz="1400" b="0" dirty="0" smtClean="0"/>
              <a:t>Overall area in Ostrava: </a:t>
            </a:r>
            <a:r>
              <a:rPr lang="en-GB" sz="1400" dirty="0" smtClean="0"/>
              <a:t>2</a:t>
            </a:r>
            <a:r>
              <a:rPr lang="cs-CZ" sz="1400" dirty="0" smtClean="0"/>
              <a:t>13 400</a:t>
            </a:r>
            <a:r>
              <a:rPr lang="en-GB" sz="1400" dirty="0" smtClean="0"/>
              <a:t> m</a:t>
            </a:r>
            <a:r>
              <a:rPr lang="en-GB" sz="1400" baseline="30000" dirty="0" smtClean="0"/>
              <a:t>2</a:t>
            </a:r>
            <a:r>
              <a:rPr lang="cs-CZ" sz="1400" b="0" dirty="0" smtClean="0"/>
              <a:t>, </a:t>
            </a:r>
            <a:r>
              <a:rPr lang="en-GB" sz="1400" b="0" dirty="0" smtClean="0"/>
              <a:t>vacancy rate </a:t>
            </a:r>
            <a:r>
              <a:rPr lang="cs-CZ" sz="1400" dirty="0" smtClean="0"/>
              <a:t>13.3</a:t>
            </a:r>
            <a:r>
              <a:rPr lang="en-GB" sz="1400" dirty="0" smtClean="0"/>
              <a:t> %</a:t>
            </a:r>
            <a:r>
              <a:rPr lang="en-GB" sz="1400" b="0" dirty="0" smtClean="0"/>
              <a:t>  </a:t>
            </a:r>
            <a:r>
              <a:rPr lang="en-GB" sz="1400" b="0" dirty="0"/>
              <a:t>(December</a:t>
            </a:r>
            <a:r>
              <a:rPr lang="cs-CZ" sz="1400" b="0" dirty="0"/>
              <a:t> </a:t>
            </a:r>
            <a:r>
              <a:rPr lang="en-GB" sz="1400" b="0" dirty="0"/>
              <a:t>2017</a:t>
            </a:r>
            <a:r>
              <a:rPr lang="en-GB" sz="1400" b="0" dirty="0" smtClean="0"/>
              <a:t>)</a:t>
            </a:r>
            <a:r>
              <a:rPr lang="cs-CZ" sz="1400" b="0" dirty="0" smtClean="0"/>
              <a:t>.</a:t>
            </a:r>
            <a:r>
              <a:rPr lang="en-GB" sz="1400" b="0" dirty="0" smtClean="0"/>
              <a:t> </a:t>
            </a:r>
            <a:endParaRPr lang="en-GB" sz="1400" b="0" dirty="0"/>
          </a:p>
        </p:txBody>
      </p:sp>
      <p:pic>
        <p:nvPicPr>
          <p:cNvPr id="16" name="Picture 2" descr="C:\oer34 - dokumenty\REAL ESTATE REPORT\Projekty + vizualizace RER\Office_Administration\Nová Karolina Park\Nová Karolina Park - foto Renner - cerven 2013 - koupene\REN_452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67719" y="1078346"/>
            <a:ext cx="2736000" cy="202382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1" name="Text Box 16"/>
          <p:cNvSpPr txBox="1">
            <a:spLocks noChangeArrowheads="1"/>
          </p:cNvSpPr>
          <p:nvPr/>
        </p:nvSpPr>
        <p:spPr bwMode="auto">
          <a:xfrm>
            <a:off x="163676" y="1340768"/>
            <a:ext cx="2880000"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b="1">
                <a:solidFill>
                  <a:srgbClr val="00ADD0"/>
                </a:solidFill>
                <a:latin typeface="Arial" charset="0"/>
              </a:defRPr>
            </a:lvl1pPr>
            <a:lvl2pPr marL="742950" indent="-285750"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eaLnBrk="1" hangingPunct="1"/>
            <a:r>
              <a:rPr lang="cs-CZ" sz="1300" dirty="0" err="1" smtClean="0"/>
              <a:t>The</a:t>
            </a:r>
            <a:r>
              <a:rPr lang="cs-CZ" sz="1300" dirty="0" smtClean="0"/>
              <a:t> </a:t>
            </a:r>
            <a:r>
              <a:rPr lang="en-US" sz="1300" dirty="0" smtClean="0"/>
              <a:t>Orchard (</a:t>
            </a:r>
            <a:r>
              <a:rPr lang="en-US" sz="1300" dirty="0" err="1" smtClean="0"/>
              <a:t>Hartenberg</a:t>
            </a:r>
            <a:r>
              <a:rPr lang="en-US" sz="1300" dirty="0" smtClean="0"/>
              <a:t> Holding</a:t>
            </a:r>
            <a:r>
              <a:rPr lang="cs-CZ" sz="1300" dirty="0" smtClean="0"/>
              <a:t>)</a:t>
            </a:r>
            <a:endParaRPr lang="cs-CZ" sz="1300" b="0" dirty="0">
              <a:solidFill>
                <a:srgbClr val="000000"/>
              </a:solidFill>
            </a:endParaRPr>
          </a:p>
        </p:txBody>
      </p:sp>
      <p:sp>
        <p:nvSpPr>
          <p:cNvPr id="22" name="Text Box 17"/>
          <p:cNvSpPr txBox="1">
            <a:spLocks noChangeArrowheads="1"/>
          </p:cNvSpPr>
          <p:nvPr/>
        </p:nvSpPr>
        <p:spPr bwMode="auto">
          <a:xfrm>
            <a:off x="6444207" y="1399094"/>
            <a:ext cx="205722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b="1">
                <a:solidFill>
                  <a:srgbClr val="00ADD0"/>
                </a:solidFill>
                <a:latin typeface="Arial" charset="0"/>
              </a:defRPr>
            </a:lvl1pPr>
            <a:lvl2pPr marL="742950" indent="-285750"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algn="ctr" eaLnBrk="1" hangingPunct="1"/>
            <a:r>
              <a:rPr lang="cs-CZ" sz="1400" dirty="0" smtClean="0"/>
              <a:t>Nordica (Skanska)</a:t>
            </a:r>
            <a:endParaRPr lang="cs-CZ" sz="1400" b="0" dirty="0">
              <a:solidFill>
                <a:srgbClr val="000000"/>
              </a:solidFill>
            </a:endParaRPr>
          </a:p>
        </p:txBody>
      </p:sp>
      <p:sp>
        <p:nvSpPr>
          <p:cNvPr id="23" name="Text Box 18"/>
          <p:cNvSpPr txBox="1">
            <a:spLocks noChangeArrowheads="1"/>
          </p:cNvSpPr>
          <p:nvPr/>
        </p:nvSpPr>
        <p:spPr bwMode="auto">
          <a:xfrm>
            <a:off x="3522390" y="3075580"/>
            <a:ext cx="209922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b="1">
                <a:solidFill>
                  <a:srgbClr val="00ADD0"/>
                </a:solidFill>
                <a:latin typeface="Arial" charset="0"/>
              </a:defRPr>
            </a:lvl1pPr>
            <a:lvl2pPr marL="742950" indent="-285750"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algn="ctr" eaLnBrk="1" hangingPunct="1"/>
            <a:r>
              <a:rPr lang="cs-CZ" sz="1400" dirty="0" smtClean="0"/>
              <a:t>Nová Karolina Park  (Passerinvest Group)</a:t>
            </a:r>
            <a:endParaRPr lang="cs-CZ" sz="1400" dirty="0"/>
          </a:p>
        </p:txBody>
      </p:sp>
      <p:sp>
        <p:nvSpPr>
          <p:cNvPr id="24" name="Text Box 19"/>
          <p:cNvSpPr txBox="1">
            <a:spLocks noChangeArrowheads="1"/>
          </p:cNvSpPr>
          <p:nvPr/>
        </p:nvSpPr>
        <p:spPr bwMode="auto">
          <a:xfrm>
            <a:off x="1115616" y="5661248"/>
            <a:ext cx="2592387"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rgbClr val="00ADD0"/>
                </a:solidFill>
                <a:latin typeface="Arial" charset="0"/>
              </a:defRPr>
            </a:lvl1pPr>
            <a:lvl2pPr marL="742950" indent="-285750"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algn="ctr" eaLnBrk="1" hangingPunct="1"/>
            <a:r>
              <a:rPr lang="cs-CZ" sz="1400" dirty="0"/>
              <a:t>AXIS Office </a:t>
            </a:r>
            <a:r>
              <a:rPr lang="cs-CZ" sz="1400" dirty="0" smtClean="0"/>
              <a:t>Centre (CTP)</a:t>
            </a:r>
            <a:endParaRPr lang="cs-CZ" sz="1400" dirty="0"/>
          </a:p>
        </p:txBody>
      </p:sp>
      <p:pic>
        <p:nvPicPr>
          <p:cNvPr id="25" name="Picture 3" descr="C:\Documents and Settings\novotnaan\Plocha\Axis 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19897" y="3853281"/>
            <a:ext cx="2588007" cy="172399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6" name="Picture 4" descr="C:\Documents and Settings\novotnaan\Plocha\2_The Orchard.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3676" y="1717684"/>
            <a:ext cx="2880000" cy="19185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7" name="Picture 6" descr="C:\Documents and Settings\novotnaan\Plocha\IMG_1013.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66293" y="1752003"/>
            <a:ext cx="2880000" cy="191875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8" name="Picture 2" descr="C:\oer34 - dokumenty\REAL ESTATE REPORT\Projekty + vizualizace RER\Office_Administration\IQ Ostrava Business Park\IQ Ostrava - fotky projektu\IQ - fotky CTP - muzeme uzivat\DSC_3175.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804368" y="3855234"/>
            <a:ext cx="2701925" cy="1801813"/>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9" name="Text Box 19"/>
          <p:cNvSpPr txBox="1">
            <a:spLocks noChangeArrowheads="1"/>
          </p:cNvSpPr>
          <p:nvPr/>
        </p:nvSpPr>
        <p:spPr bwMode="auto">
          <a:xfrm>
            <a:off x="5453517" y="5714092"/>
            <a:ext cx="1926795"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b="1">
                <a:solidFill>
                  <a:srgbClr val="00ADD0"/>
                </a:solidFill>
                <a:latin typeface="Arial" charset="0"/>
              </a:defRPr>
            </a:lvl1pPr>
            <a:lvl2pPr marL="742950" indent="-285750"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algn="ctr" eaLnBrk="1" hangingPunct="1"/>
            <a:r>
              <a:rPr lang="cs-CZ" sz="1400" dirty="0" smtClean="0"/>
              <a:t>IQ Office Park (CTP)</a:t>
            </a:r>
            <a:endParaRPr lang="cs-CZ" sz="1400" dirty="0"/>
          </a:p>
        </p:txBody>
      </p:sp>
    </p:spTree>
    <p:extLst>
      <p:ext uri="{BB962C8B-B14F-4D97-AF65-F5344CB8AC3E}">
        <p14:creationId xmlns:p14="http://schemas.microsoft.com/office/powerpoint/2010/main" val="1528713879"/>
      </p:ext>
    </p:extLst>
  </p:cSld>
  <p:clrMapOvr>
    <a:masterClrMapping/>
  </p:clrMapOvr>
  <p:transition spd="slow">
    <p:push dir="u"/>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C:\Users\novotnaan\Desktop\REN_0781.jpg"/>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b="6856"/>
          <a:stretch/>
        </p:blipFill>
        <p:spPr bwMode="auto">
          <a:xfrm>
            <a:off x="563863" y="1286114"/>
            <a:ext cx="3366917" cy="209072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9939" name="Rectangle 3"/>
          <p:cNvSpPr>
            <a:spLocks noChangeArrowheads="1"/>
          </p:cNvSpPr>
          <p:nvPr/>
        </p:nvSpPr>
        <p:spPr bwMode="auto">
          <a:xfrm>
            <a:off x="358775" y="274638"/>
            <a:ext cx="842645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p>
            <a:pPr>
              <a:spcBef>
                <a:spcPct val="0"/>
              </a:spcBef>
            </a:pPr>
            <a:endParaRPr lang="cs-CZ" sz="4000" b="0">
              <a:solidFill>
                <a:srgbClr val="000000"/>
              </a:solidFill>
            </a:endParaRPr>
          </a:p>
        </p:txBody>
      </p:sp>
      <p:sp>
        <p:nvSpPr>
          <p:cNvPr id="39940" name="Text Box 5"/>
          <p:cNvSpPr txBox="1">
            <a:spLocks noChangeArrowheads="1"/>
          </p:cNvSpPr>
          <p:nvPr/>
        </p:nvSpPr>
        <p:spPr bwMode="auto">
          <a:xfrm>
            <a:off x="411163" y="1982788"/>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342900" indent="-342900" eaLnBrk="0" hangingPunct="0">
              <a:defRPr b="1">
                <a:solidFill>
                  <a:srgbClr val="00ADD0"/>
                </a:solidFill>
                <a:latin typeface="Arial" charset="0"/>
              </a:defRPr>
            </a:lvl1pPr>
            <a:lvl2pPr marL="742950" indent="-285750"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eaLnBrk="1" hangingPunct="1">
              <a:spcBef>
                <a:spcPct val="20000"/>
              </a:spcBef>
            </a:pPr>
            <a:endParaRPr lang="cs-CZ" sz="2000" b="0">
              <a:solidFill>
                <a:srgbClr val="003C69"/>
              </a:solidFill>
            </a:endParaRPr>
          </a:p>
        </p:txBody>
      </p:sp>
      <p:sp>
        <p:nvSpPr>
          <p:cNvPr id="39944" name="Text Box 10"/>
          <p:cNvSpPr txBox="1">
            <a:spLocks noChangeArrowheads="1"/>
          </p:cNvSpPr>
          <p:nvPr/>
        </p:nvSpPr>
        <p:spPr bwMode="auto">
          <a:xfrm>
            <a:off x="338020" y="921212"/>
            <a:ext cx="352901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rgbClr val="00ADD0"/>
                </a:solidFill>
                <a:latin typeface="Arial" charset="0"/>
              </a:defRPr>
            </a:lvl1pPr>
            <a:lvl2pPr marL="742950" indent="-285750"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eaLnBrk="1" hangingPunct="1"/>
            <a:r>
              <a:rPr lang="cs-CZ" sz="1400" dirty="0"/>
              <a:t>Tulipan Park Ostrava</a:t>
            </a:r>
          </a:p>
        </p:txBody>
      </p:sp>
      <p:sp>
        <p:nvSpPr>
          <p:cNvPr id="39945" name="Text Box 11"/>
          <p:cNvSpPr txBox="1">
            <a:spLocks noChangeArrowheads="1"/>
          </p:cNvSpPr>
          <p:nvPr/>
        </p:nvSpPr>
        <p:spPr bwMode="auto">
          <a:xfrm>
            <a:off x="4964392" y="836712"/>
            <a:ext cx="2124075" cy="30777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rgbClr val="00ADD0"/>
                </a:solidFill>
                <a:latin typeface="Arial" charset="0"/>
              </a:defRPr>
            </a:lvl1pPr>
            <a:lvl2pPr marL="742950" indent="-285750"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eaLnBrk="1" hangingPunct="1"/>
            <a:r>
              <a:rPr lang="en-GB" sz="1400" dirty="0" smtClean="0"/>
              <a:t>Logistic Park </a:t>
            </a:r>
            <a:r>
              <a:rPr lang="cs-CZ" sz="1400" dirty="0" smtClean="0"/>
              <a:t>Ostrava</a:t>
            </a:r>
            <a:endParaRPr lang="cs-CZ" sz="1400" dirty="0"/>
          </a:p>
        </p:txBody>
      </p:sp>
      <p:sp>
        <p:nvSpPr>
          <p:cNvPr id="39946" name="Text Box 12"/>
          <p:cNvSpPr txBox="1">
            <a:spLocks noChangeArrowheads="1"/>
          </p:cNvSpPr>
          <p:nvPr/>
        </p:nvSpPr>
        <p:spPr bwMode="auto">
          <a:xfrm>
            <a:off x="383946" y="3513500"/>
            <a:ext cx="15843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rgbClr val="00ADD0"/>
                </a:solidFill>
                <a:latin typeface="Arial" charset="0"/>
              </a:defRPr>
            </a:lvl1pPr>
            <a:lvl2pPr marL="742950" indent="-285750"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eaLnBrk="1" hangingPunct="1"/>
            <a:r>
              <a:rPr lang="cs-CZ" sz="1400" dirty="0"/>
              <a:t>CTPark Ostrava</a:t>
            </a:r>
            <a:endParaRPr lang="cs-CZ" sz="1400" b="0" dirty="0">
              <a:solidFill>
                <a:srgbClr val="000000"/>
              </a:solidFill>
            </a:endParaRPr>
          </a:p>
        </p:txBody>
      </p:sp>
      <p:sp>
        <p:nvSpPr>
          <p:cNvPr id="39947" name="Text Box 13"/>
          <p:cNvSpPr txBox="1">
            <a:spLocks noChangeArrowheads="1"/>
          </p:cNvSpPr>
          <p:nvPr/>
        </p:nvSpPr>
        <p:spPr bwMode="auto">
          <a:xfrm>
            <a:off x="358775" y="6125234"/>
            <a:ext cx="6805513"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b="1">
                <a:solidFill>
                  <a:srgbClr val="00ADD0"/>
                </a:solidFill>
                <a:latin typeface="Arial" charset="0"/>
              </a:defRPr>
            </a:lvl1pPr>
            <a:lvl2pPr marL="742950" indent="-285750"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eaLnBrk="1" hangingPunct="1"/>
            <a:r>
              <a:rPr lang="cs-CZ" sz="2000" dirty="0"/>
              <a:t> </a:t>
            </a:r>
            <a:r>
              <a:rPr lang="en-GB" sz="1400" b="0" dirty="0" smtClean="0"/>
              <a:t>Overall </a:t>
            </a:r>
            <a:r>
              <a:rPr lang="cs-CZ" sz="1400" b="0" dirty="0" smtClean="0"/>
              <a:t>a</a:t>
            </a:r>
            <a:r>
              <a:rPr lang="en-GB" sz="1400" b="0" dirty="0" smtClean="0"/>
              <a:t>rea in Ostrava: </a:t>
            </a:r>
            <a:r>
              <a:rPr lang="en-US" sz="1400" b="0" dirty="0" smtClean="0"/>
              <a:t>nearly </a:t>
            </a:r>
            <a:r>
              <a:rPr lang="cs-CZ" sz="1400" b="0" dirty="0" smtClean="0"/>
              <a:t>500 000</a:t>
            </a:r>
            <a:r>
              <a:rPr lang="en-GB" sz="1400" b="0" dirty="0" smtClean="0"/>
              <a:t> </a:t>
            </a:r>
            <a:r>
              <a:rPr lang="en-GB" sz="1400" b="0" dirty="0" smtClean="0"/>
              <a:t>m</a:t>
            </a:r>
            <a:r>
              <a:rPr lang="en-GB" sz="1400" b="0" baseline="30000" dirty="0" smtClean="0"/>
              <a:t>2</a:t>
            </a:r>
            <a:r>
              <a:rPr lang="cs-CZ" sz="1400" b="0" dirty="0" smtClean="0"/>
              <a:t>.</a:t>
            </a:r>
            <a:r>
              <a:rPr lang="cs-CZ" sz="1400" b="0" dirty="0" smtClean="0">
                <a:solidFill>
                  <a:srgbClr val="003C69"/>
                </a:solidFill>
              </a:rPr>
              <a:t> </a:t>
            </a:r>
            <a:endParaRPr lang="cs-CZ" sz="1400" b="0" dirty="0">
              <a:solidFill>
                <a:srgbClr val="003C69"/>
              </a:solidFill>
            </a:endParaRPr>
          </a:p>
        </p:txBody>
      </p:sp>
      <p:sp>
        <p:nvSpPr>
          <p:cNvPr id="39948" name="Text Box 14"/>
          <p:cNvSpPr txBox="1">
            <a:spLocks noChangeArrowheads="1"/>
          </p:cNvSpPr>
          <p:nvPr/>
        </p:nvSpPr>
        <p:spPr bwMode="auto">
          <a:xfrm>
            <a:off x="395288" y="260350"/>
            <a:ext cx="4681537"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rgbClr val="00ADD0"/>
                </a:solidFill>
                <a:latin typeface="Arial" charset="0"/>
              </a:defRPr>
            </a:lvl1pPr>
            <a:lvl2pPr marL="742950" indent="-285750"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eaLnBrk="1" hangingPunct="1"/>
            <a:r>
              <a:rPr lang="en-GB" sz="3600" dirty="0" smtClean="0"/>
              <a:t>Logistic parks</a:t>
            </a:r>
            <a:endParaRPr lang="en-GB" sz="3600" b="0" dirty="0">
              <a:solidFill>
                <a:srgbClr val="000000"/>
              </a:solidFill>
            </a:endParaRPr>
          </a:p>
        </p:txBody>
      </p:sp>
      <p:pic>
        <p:nvPicPr>
          <p:cNvPr id="26626" name="Picture 2" descr="C:\Users\novotnaan\Desktop\Prologis Park Ostrava - leden 2013.jpg"/>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5076825" y="1209244"/>
            <a:ext cx="3252174" cy="216676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5" name="Picture 6" descr="C:\oer34 - dokumenty\REAL ESTATE REPORT\Projekty + vizualizace RER\Průmyslové zóny + logistika\Hrabová\CTP_Ostrava_039.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63863" y="3872070"/>
            <a:ext cx="3360065" cy="206066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9" name="Picture 3" descr="Ostrava_l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631153" y="6406594"/>
            <a:ext cx="2160000" cy="261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4" descr="C:\Documents and Settings\novotnaan\Plocha\Zeleznicni_cargo_nove.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63" r="18229" b="13652"/>
          <a:stretch/>
        </p:blipFill>
        <p:spPr bwMode="auto">
          <a:xfrm>
            <a:off x="5148064" y="3872070"/>
            <a:ext cx="3300336" cy="2050811"/>
          </a:xfrm>
          <a:prstGeom prst="rect">
            <a:avLst/>
          </a:prstGeom>
          <a:ln>
            <a:noFill/>
          </a:ln>
          <a:effectLst>
            <a:outerShdw blurRad="292100" dist="139700" dir="2700000" algn="tl" rotWithShape="0">
              <a:srgbClr val="333333">
                <a:alpha val="65000"/>
              </a:srgbClr>
            </a:outerShdw>
          </a:effectLst>
          <a:extLst/>
        </p:spPr>
      </p:pic>
      <p:sp>
        <p:nvSpPr>
          <p:cNvPr id="18" name="Text Box 11"/>
          <p:cNvSpPr txBox="1">
            <a:spLocks noChangeArrowheads="1"/>
          </p:cNvSpPr>
          <p:nvPr/>
        </p:nvSpPr>
        <p:spPr bwMode="auto">
          <a:xfrm>
            <a:off x="4964392" y="3507805"/>
            <a:ext cx="3371575" cy="30777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b="1">
                <a:solidFill>
                  <a:srgbClr val="00ADD0"/>
                </a:solidFill>
                <a:latin typeface="Arial" charset="0"/>
              </a:defRPr>
            </a:lvl1pPr>
            <a:lvl2pPr marL="742950" indent="-285750"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eaLnBrk="1" hangingPunct="1"/>
            <a:r>
              <a:rPr lang="en-GB" sz="1400" dirty="0" smtClean="0"/>
              <a:t>Multimodal logistic </a:t>
            </a:r>
            <a:r>
              <a:rPr lang="cs-CZ" sz="1400" dirty="0" smtClean="0"/>
              <a:t>centre Mošnov</a:t>
            </a:r>
            <a:endParaRPr lang="cs-CZ" sz="1400" dirty="0"/>
          </a:p>
        </p:txBody>
      </p:sp>
    </p:spTree>
    <p:extLst>
      <p:ext uri="{BB962C8B-B14F-4D97-AF65-F5344CB8AC3E}">
        <p14:creationId xmlns:p14="http://schemas.microsoft.com/office/powerpoint/2010/main" val="2600791970"/>
      </p:ext>
    </p:extLst>
  </p:cSld>
  <p:clrMapOvr>
    <a:masterClrMapping/>
  </p:clrMapOvr>
  <p:transition spd="slow">
    <p:pull/>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V:\EGC\ekoweb\foto, ikony Udrž.využití krajiny\Karolina\fvu2_00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78462" y="3573016"/>
            <a:ext cx="3251292" cy="217035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32" name="Picture 8" descr="http://static.asb-portal.cz/buxus/images/cache/650xXXX/fotogaleria/fotogalerie/architektura/forum_nova_karolina_fotoalbum/02-karolina-big-image.jp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4899" y="3645024"/>
            <a:ext cx="3233006" cy="215533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7892" name="Rectangle 3"/>
          <p:cNvSpPr>
            <a:spLocks noChangeArrowheads="1"/>
          </p:cNvSpPr>
          <p:nvPr/>
        </p:nvSpPr>
        <p:spPr bwMode="auto">
          <a:xfrm>
            <a:off x="358775" y="274638"/>
            <a:ext cx="842645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p>
            <a:pPr>
              <a:spcBef>
                <a:spcPct val="0"/>
              </a:spcBef>
            </a:pPr>
            <a:endParaRPr lang="cs-CZ" sz="4000" b="0">
              <a:solidFill>
                <a:schemeClr val="tx2"/>
              </a:solidFill>
            </a:endParaRPr>
          </a:p>
        </p:txBody>
      </p:sp>
      <p:sp>
        <p:nvSpPr>
          <p:cNvPr id="37893" name="Text Box 4"/>
          <p:cNvSpPr txBox="1">
            <a:spLocks noChangeArrowheads="1"/>
          </p:cNvSpPr>
          <p:nvPr/>
        </p:nvSpPr>
        <p:spPr bwMode="auto">
          <a:xfrm>
            <a:off x="411163" y="1982788"/>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342900" indent="-342900" eaLnBrk="0" hangingPunct="0">
              <a:defRPr b="1">
                <a:solidFill>
                  <a:srgbClr val="00ADD0"/>
                </a:solidFill>
                <a:latin typeface="Arial" charset="0"/>
              </a:defRPr>
            </a:lvl1pPr>
            <a:lvl2pPr marL="742950" indent="-285750"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eaLnBrk="1" hangingPunct="1">
              <a:spcBef>
                <a:spcPct val="20000"/>
              </a:spcBef>
            </a:pPr>
            <a:endParaRPr lang="cs-CZ" sz="2000" b="0">
              <a:solidFill>
                <a:srgbClr val="003C69"/>
              </a:solidFill>
            </a:endParaRPr>
          </a:p>
        </p:txBody>
      </p:sp>
      <p:sp>
        <p:nvSpPr>
          <p:cNvPr id="37894" name="Text Box 5"/>
          <p:cNvSpPr txBox="1">
            <a:spLocks noChangeArrowheads="1"/>
          </p:cNvSpPr>
          <p:nvPr/>
        </p:nvSpPr>
        <p:spPr bwMode="auto">
          <a:xfrm>
            <a:off x="411163" y="257794"/>
            <a:ext cx="6264275"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rgbClr val="00ADD0"/>
                </a:solidFill>
                <a:latin typeface="Arial" charset="0"/>
              </a:defRPr>
            </a:lvl1pPr>
            <a:lvl2pPr marL="742950" indent="-285750"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eaLnBrk="1" hangingPunct="1"/>
            <a:r>
              <a:rPr lang="cs-CZ" sz="3600" dirty="0"/>
              <a:t>Retail</a:t>
            </a:r>
            <a:endParaRPr lang="cs-CZ" sz="3600" b="0" dirty="0">
              <a:solidFill>
                <a:schemeClr val="tx1"/>
              </a:solidFill>
            </a:endParaRPr>
          </a:p>
        </p:txBody>
      </p:sp>
      <p:sp>
        <p:nvSpPr>
          <p:cNvPr id="37899" name="Rectangle 11"/>
          <p:cNvSpPr>
            <a:spLocks noChangeArrowheads="1"/>
          </p:cNvSpPr>
          <p:nvPr/>
        </p:nvSpPr>
        <p:spPr bwMode="auto">
          <a:xfrm>
            <a:off x="467544" y="2636912"/>
            <a:ext cx="1065074"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r>
              <a:rPr lang="cs-CZ" sz="1400" dirty="0"/>
              <a:t>Futurum</a:t>
            </a:r>
            <a:endParaRPr lang="cs-CZ" sz="1400" b="0" dirty="0">
              <a:solidFill>
                <a:schemeClr val="tx1"/>
              </a:solidFill>
            </a:endParaRPr>
          </a:p>
        </p:txBody>
      </p:sp>
      <p:pic>
        <p:nvPicPr>
          <p:cNvPr id="21" name="Picture 3" descr="Ostrava_l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31153" y="6406594"/>
            <a:ext cx="2160000" cy="261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Picture 2" descr="I obchodní centrum Futurum se stará o zábavu svých návštěvníků."/>
          <p:cNvPicPr>
            <a:picLocks noChangeAspect="1" noChangeArrowheads="1"/>
          </p:cNvPicPr>
          <p:nvPr/>
        </p:nvPicPr>
        <p:blipFill rotWithShape="1">
          <a:blip r:embed="rId7">
            <a:extLst>
              <a:ext uri="{BEBA8EAE-BF5A-486C-A8C5-ECC9F3942E4B}">
                <a14:imgProps xmlns:a14="http://schemas.microsoft.com/office/drawing/2010/main">
                  <a14:imgLayer r:embed="rId8">
                    <a14:imgEffect>
                      <a14:brightnessContrast bright="9000" contrast="9000"/>
                    </a14:imgEffect>
                  </a14:imgLayer>
                </a14:imgProps>
              </a:ext>
              <a:ext uri="{28A0092B-C50C-407E-A947-70E740481C1C}">
                <a14:useLocalDpi xmlns:a14="http://schemas.microsoft.com/office/drawing/2010/main" val="0"/>
              </a:ext>
            </a:extLst>
          </a:blip>
          <a:srcRect l="30184" t="-8736" b="8736"/>
          <a:stretch/>
        </p:blipFill>
        <p:spPr bwMode="auto">
          <a:xfrm>
            <a:off x="1403648" y="860465"/>
            <a:ext cx="2678568" cy="216130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8" name="Picture 4" descr="http://www.tescoma.cz/photogallery/900_pc_tescoma_avion_ostrava1.jpg?1383298331">
            <a:hlinkClick r:id="rId9"/>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15399" t="-1636" r="6810" b="1"/>
          <a:stretch/>
        </p:blipFill>
        <p:spPr bwMode="auto">
          <a:xfrm>
            <a:off x="4985504" y="995088"/>
            <a:ext cx="2774761" cy="203611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7902" name="Rectangle 14"/>
          <p:cNvSpPr>
            <a:spLocks noChangeArrowheads="1"/>
          </p:cNvSpPr>
          <p:nvPr/>
        </p:nvSpPr>
        <p:spPr bwMode="auto">
          <a:xfrm>
            <a:off x="3133865" y="2996952"/>
            <a:ext cx="2518255"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r>
              <a:rPr lang="cs-CZ" sz="1400" dirty="0" smtClean="0"/>
              <a:t>Avion Shopping </a:t>
            </a:r>
            <a:r>
              <a:rPr lang="cs-CZ" sz="1400" dirty="0"/>
              <a:t>Park</a:t>
            </a:r>
            <a:endParaRPr lang="cs-CZ" sz="1400" b="0" dirty="0">
              <a:solidFill>
                <a:schemeClr val="tx1"/>
              </a:solidFill>
            </a:endParaRPr>
          </a:p>
        </p:txBody>
      </p:sp>
      <p:sp>
        <p:nvSpPr>
          <p:cNvPr id="37905" name="Rectangle 12"/>
          <p:cNvSpPr>
            <a:spLocks noChangeArrowheads="1"/>
          </p:cNvSpPr>
          <p:nvPr/>
        </p:nvSpPr>
        <p:spPr bwMode="auto">
          <a:xfrm>
            <a:off x="7864455" y="2205544"/>
            <a:ext cx="1244049"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r>
              <a:rPr lang="cs-CZ" sz="1400" dirty="0" smtClean="0"/>
              <a:t>Avion Shopping Park</a:t>
            </a:r>
            <a:endParaRPr lang="cs-CZ" sz="1400" b="0" dirty="0">
              <a:solidFill>
                <a:schemeClr val="tx1"/>
              </a:solidFill>
            </a:endParaRPr>
          </a:p>
        </p:txBody>
      </p:sp>
      <p:pic>
        <p:nvPicPr>
          <p:cNvPr id="2" name="Picture 2" descr="C:\Users\pajurkovahe\Desktop\FNKO_KOP_01.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389404" y="2636912"/>
            <a:ext cx="4007175" cy="225403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5" name="Rectangle 12"/>
          <p:cNvSpPr>
            <a:spLocks noChangeArrowheads="1"/>
          </p:cNvSpPr>
          <p:nvPr/>
        </p:nvSpPr>
        <p:spPr bwMode="auto">
          <a:xfrm>
            <a:off x="6516216" y="3212976"/>
            <a:ext cx="2165350"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cs-CZ" sz="1400" dirty="0" err="1"/>
              <a:t>Forum</a:t>
            </a:r>
            <a:r>
              <a:rPr lang="cs-CZ" sz="1400" dirty="0"/>
              <a:t> Nová Karolina</a:t>
            </a:r>
            <a:endParaRPr lang="cs-CZ" sz="1400" b="0" dirty="0">
              <a:solidFill>
                <a:schemeClr val="tx1"/>
              </a:solidFill>
            </a:endParaRPr>
          </a:p>
        </p:txBody>
      </p:sp>
      <p:sp>
        <p:nvSpPr>
          <p:cNvPr id="16" name="Text Box 20"/>
          <p:cNvSpPr txBox="1">
            <a:spLocks noChangeArrowheads="1"/>
          </p:cNvSpPr>
          <p:nvPr/>
        </p:nvSpPr>
        <p:spPr bwMode="auto">
          <a:xfrm>
            <a:off x="1231151" y="5949280"/>
            <a:ext cx="6633304"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b="1">
                <a:solidFill>
                  <a:srgbClr val="00ADD0"/>
                </a:solidFill>
                <a:latin typeface="Arial" charset="0"/>
              </a:defRPr>
            </a:lvl1pPr>
            <a:lvl2pPr marL="742950" indent="-285750"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algn="r" eaLnBrk="1" hangingPunct="1"/>
            <a:r>
              <a:rPr lang="cs-CZ" sz="1400" dirty="0"/>
              <a:t>„</a:t>
            </a:r>
            <a:r>
              <a:rPr lang="en-US" sz="1600" dirty="0"/>
              <a:t>…and others under </a:t>
            </a:r>
            <a:r>
              <a:rPr lang="en-US" sz="1600" dirty="0" smtClean="0"/>
              <a:t>development</a:t>
            </a:r>
            <a:r>
              <a:rPr lang="cs-CZ" sz="1600" dirty="0" smtClean="0"/>
              <a:t> (</a:t>
            </a:r>
            <a:r>
              <a:rPr lang="en-GB" sz="1600" dirty="0" smtClean="0"/>
              <a:t>e.g. Outlet Arena Moravia</a:t>
            </a:r>
            <a:r>
              <a:rPr lang="cs-CZ" sz="1600" dirty="0" smtClean="0"/>
              <a:t>)</a:t>
            </a:r>
            <a:r>
              <a:rPr lang="cs-CZ" sz="1400" dirty="0" smtClean="0"/>
              <a:t>“</a:t>
            </a:r>
            <a:endParaRPr lang="cs-CZ" sz="1400" dirty="0"/>
          </a:p>
        </p:txBody>
      </p:sp>
    </p:spTree>
    <p:extLst>
      <p:ext uri="{BB962C8B-B14F-4D97-AF65-F5344CB8AC3E}">
        <p14:creationId xmlns:p14="http://schemas.microsoft.com/office/powerpoint/2010/main" val="2934360154"/>
      </p:ext>
    </p:extLst>
  </p:cSld>
  <p:clrMapOvr>
    <a:masterClrMapping/>
  </p:clrMapOvr>
  <p:transition spd="slow">
    <p:pull/>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24" descr="C:\Documents and Settings\novotnaan\Plocha\Dokumenty\REAL ESTATE REPORT\Projekty + vizualizace RER\Residential housing\Rezidence Nová Karolina\Nova_Karolina_pohled_z_namest_0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92430" y="846882"/>
            <a:ext cx="3105302" cy="2072965"/>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9" name="Rectangle 3"/>
          <p:cNvSpPr>
            <a:spLocks noChangeArrowheads="1"/>
          </p:cNvSpPr>
          <p:nvPr/>
        </p:nvSpPr>
        <p:spPr bwMode="auto">
          <a:xfrm>
            <a:off x="358775" y="274638"/>
            <a:ext cx="842645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p>
            <a:pPr>
              <a:spcBef>
                <a:spcPct val="0"/>
              </a:spcBef>
            </a:pPr>
            <a:endParaRPr lang="cs-CZ" sz="4000" b="0">
              <a:solidFill>
                <a:schemeClr val="tx2"/>
              </a:solidFill>
            </a:endParaRPr>
          </a:p>
        </p:txBody>
      </p:sp>
      <p:sp>
        <p:nvSpPr>
          <p:cNvPr id="34820" name="Text Box 5"/>
          <p:cNvSpPr txBox="1">
            <a:spLocks noChangeArrowheads="1"/>
          </p:cNvSpPr>
          <p:nvPr/>
        </p:nvSpPr>
        <p:spPr bwMode="auto">
          <a:xfrm>
            <a:off x="411163" y="1982788"/>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342900" indent="-342900" eaLnBrk="0" hangingPunct="0">
              <a:defRPr b="1">
                <a:solidFill>
                  <a:srgbClr val="00ADD0"/>
                </a:solidFill>
                <a:latin typeface="Arial" charset="0"/>
              </a:defRPr>
            </a:lvl1pPr>
            <a:lvl2pPr marL="742950" indent="-285750"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eaLnBrk="1" hangingPunct="1">
              <a:spcBef>
                <a:spcPct val="20000"/>
              </a:spcBef>
            </a:pPr>
            <a:endParaRPr lang="cs-CZ" sz="2000" b="0">
              <a:solidFill>
                <a:srgbClr val="003C69"/>
              </a:solidFill>
            </a:endParaRPr>
          </a:p>
        </p:txBody>
      </p:sp>
      <p:sp>
        <p:nvSpPr>
          <p:cNvPr id="34823" name="Text Box 14"/>
          <p:cNvSpPr txBox="1">
            <a:spLocks noChangeArrowheads="1"/>
          </p:cNvSpPr>
          <p:nvPr/>
        </p:nvSpPr>
        <p:spPr bwMode="auto">
          <a:xfrm>
            <a:off x="323528" y="116632"/>
            <a:ext cx="4824338"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b="1">
                <a:solidFill>
                  <a:srgbClr val="00ADD0"/>
                </a:solidFill>
                <a:latin typeface="Arial" charset="0"/>
              </a:defRPr>
            </a:lvl1pPr>
            <a:lvl2pPr marL="742950" indent="-285750"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eaLnBrk="1" hangingPunct="1"/>
            <a:r>
              <a:rPr lang="en-US" sz="3600" dirty="0" smtClean="0"/>
              <a:t>Residential projects</a:t>
            </a:r>
            <a:endParaRPr lang="en-US" sz="3600" dirty="0"/>
          </a:p>
        </p:txBody>
      </p:sp>
      <p:sp>
        <p:nvSpPr>
          <p:cNvPr id="34829" name="Text Box 20"/>
          <p:cNvSpPr txBox="1">
            <a:spLocks noChangeArrowheads="1"/>
          </p:cNvSpPr>
          <p:nvPr/>
        </p:nvSpPr>
        <p:spPr bwMode="auto">
          <a:xfrm>
            <a:off x="1619672" y="6198693"/>
            <a:ext cx="4752975"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rgbClr val="00ADD0"/>
                </a:solidFill>
                <a:latin typeface="Arial" charset="0"/>
              </a:defRPr>
            </a:lvl1pPr>
            <a:lvl2pPr marL="742950" indent="-285750"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algn="r" eaLnBrk="1" hangingPunct="1"/>
            <a:r>
              <a:rPr lang="cs-CZ" sz="1400" dirty="0"/>
              <a:t>„</a:t>
            </a:r>
            <a:r>
              <a:rPr lang="en-US" sz="1600" dirty="0"/>
              <a:t>…and others under development</a:t>
            </a:r>
            <a:r>
              <a:rPr lang="cs-CZ" sz="1400" dirty="0"/>
              <a:t>“</a:t>
            </a:r>
          </a:p>
        </p:txBody>
      </p:sp>
      <p:sp>
        <p:nvSpPr>
          <p:cNvPr id="20" name="Text Box 5"/>
          <p:cNvSpPr txBox="1">
            <a:spLocks noChangeArrowheads="1"/>
          </p:cNvSpPr>
          <p:nvPr/>
        </p:nvSpPr>
        <p:spPr bwMode="auto">
          <a:xfrm>
            <a:off x="210708" y="6383598"/>
            <a:ext cx="175756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rgbClr val="00ADD0"/>
                </a:solidFill>
                <a:latin typeface="Arial" charset="0"/>
              </a:defRPr>
            </a:lvl1pPr>
            <a:lvl2pPr marL="742950" indent="-285750"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eaLnBrk="1" hangingPunct="1">
              <a:spcBef>
                <a:spcPct val="0"/>
              </a:spcBef>
            </a:pPr>
            <a:r>
              <a:rPr lang="cs-CZ" sz="1400" dirty="0"/>
              <a:t>www.ostrava.cz</a:t>
            </a:r>
          </a:p>
        </p:txBody>
      </p:sp>
      <p:pic>
        <p:nvPicPr>
          <p:cNvPr id="23" name="Picture 3" descr="Ostrava_l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31153" y="6406594"/>
            <a:ext cx="2160000" cy="261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Rectangle 16"/>
          <p:cNvSpPr>
            <a:spLocks noChangeArrowheads="1"/>
          </p:cNvSpPr>
          <p:nvPr/>
        </p:nvSpPr>
        <p:spPr bwMode="auto">
          <a:xfrm>
            <a:off x="4682403" y="2908176"/>
            <a:ext cx="18478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a:r>
              <a:rPr lang="cs-CZ" sz="1400" dirty="0"/>
              <a:t>Nová Karolina</a:t>
            </a:r>
            <a:endParaRPr lang="cs-CZ" sz="1400" b="0" dirty="0">
              <a:solidFill>
                <a:schemeClr val="tx1"/>
              </a:solidFill>
            </a:endParaRPr>
          </a:p>
        </p:txBody>
      </p:sp>
      <p:sp>
        <p:nvSpPr>
          <p:cNvPr id="22" name="Rectangle 17"/>
          <p:cNvSpPr>
            <a:spLocks noChangeArrowheads="1"/>
          </p:cNvSpPr>
          <p:nvPr/>
        </p:nvSpPr>
        <p:spPr bwMode="auto">
          <a:xfrm>
            <a:off x="4933706" y="5533821"/>
            <a:ext cx="1652587"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ctr"/>
            <a:r>
              <a:rPr lang="cs-CZ" sz="1400" dirty="0" smtClean="0"/>
              <a:t>Podkova</a:t>
            </a:r>
            <a:endParaRPr lang="cs-CZ" sz="1400" b="0" dirty="0">
              <a:solidFill>
                <a:schemeClr val="tx1"/>
              </a:solidFill>
            </a:endParaRPr>
          </a:p>
        </p:txBody>
      </p:sp>
      <p:sp>
        <p:nvSpPr>
          <p:cNvPr id="24" name="Rectangle 18"/>
          <p:cNvSpPr>
            <a:spLocks noChangeArrowheads="1"/>
          </p:cNvSpPr>
          <p:nvPr/>
        </p:nvSpPr>
        <p:spPr bwMode="auto">
          <a:xfrm>
            <a:off x="559253" y="5657624"/>
            <a:ext cx="3286125"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a:r>
              <a:rPr lang="cs-CZ" sz="1400" dirty="0"/>
              <a:t>Ostravská </a:t>
            </a:r>
            <a:r>
              <a:rPr lang="cs-CZ" sz="1400" dirty="0" smtClean="0"/>
              <a:t>brána</a:t>
            </a:r>
            <a:endParaRPr lang="cs-CZ" sz="1400" b="0" dirty="0">
              <a:solidFill>
                <a:schemeClr val="tx1"/>
              </a:solidFill>
            </a:endParaRPr>
          </a:p>
        </p:txBody>
      </p:sp>
      <p:pic>
        <p:nvPicPr>
          <p:cNvPr id="25" name="Picture 2" descr="C:\oer34 - dokumenty\REAL ESTATE REPORT\Projekty + vizualizace RER\Residential housing\Podkova\REN_4121 koupene (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33707" y="3360908"/>
            <a:ext cx="3237163" cy="216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6" name="Picture 2" descr="C:\oer34 - dokumenty\obrazky\OSTRAVAAAAAAAAAAAAA\Renner - fotonahledy - INVESTICE - červenec 2013\NOVA KAROLINA BYTY\REN_438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99149" y="1908362"/>
            <a:ext cx="1793091" cy="119656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7" name="Picture 3" descr="C:\Documents and Settings\novotnaan\Plocha\obr.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52278" y="3411946"/>
            <a:ext cx="3201193" cy="213204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8" name="Rectangle 15"/>
          <p:cNvSpPr>
            <a:spLocks noChangeArrowheads="1"/>
          </p:cNvSpPr>
          <p:nvPr/>
        </p:nvSpPr>
        <p:spPr bwMode="auto">
          <a:xfrm>
            <a:off x="722091" y="2908038"/>
            <a:ext cx="309721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a:r>
              <a:rPr lang="cs-CZ" sz="1400" dirty="0"/>
              <a:t>Améba</a:t>
            </a:r>
            <a:endParaRPr lang="cs-CZ" sz="1400" b="0" dirty="0">
              <a:solidFill>
                <a:schemeClr val="tx1"/>
              </a:solidFill>
            </a:endParaRPr>
          </a:p>
        </p:txBody>
      </p:sp>
      <p:pic>
        <p:nvPicPr>
          <p:cNvPr id="29" name="Picture 19" descr="C:\Documents and Settings\novotnaan\Plocha\Dokumenty\REAL ESTATE REPORT\Projekty + vizualizace RER\Residential housing\Ostravská brána - Mor.OVa\Ostravska_brana_foto\5.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21596" y="3237068"/>
            <a:ext cx="2063750" cy="1376362"/>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5" descr="C:\Documents and Settings\novotnaan\Plocha\oer34 - dokumenty\REAL ESTATE REPORT\Projekty + vizualizace RER\Residential housing\Améba\ameba_03.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96655" y="850235"/>
            <a:ext cx="3156816" cy="205631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7247447"/>
      </p:ext>
    </p:extLst>
  </p:cSld>
  <p:clrMapOvr>
    <a:masterClrMapping/>
  </p:clrMapOvr>
  <p:transition spd="slow">
    <p:push dir="u"/>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Rectangle 3"/>
          <p:cNvSpPr>
            <a:spLocks noChangeArrowheads="1"/>
          </p:cNvSpPr>
          <p:nvPr/>
        </p:nvSpPr>
        <p:spPr bwMode="auto">
          <a:xfrm>
            <a:off x="358775" y="274638"/>
            <a:ext cx="842645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p>
            <a:pPr>
              <a:spcBef>
                <a:spcPct val="0"/>
              </a:spcBef>
            </a:pPr>
            <a:endParaRPr lang="cs-CZ" sz="4000" b="0">
              <a:solidFill>
                <a:schemeClr val="tx2"/>
              </a:solidFill>
            </a:endParaRPr>
          </a:p>
        </p:txBody>
      </p:sp>
      <p:sp>
        <p:nvSpPr>
          <p:cNvPr id="38916" name="Text Box 5"/>
          <p:cNvSpPr txBox="1">
            <a:spLocks noChangeArrowheads="1"/>
          </p:cNvSpPr>
          <p:nvPr/>
        </p:nvSpPr>
        <p:spPr bwMode="auto">
          <a:xfrm>
            <a:off x="411163" y="1982788"/>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342900" indent="-342900" eaLnBrk="0" hangingPunct="0">
              <a:defRPr b="1">
                <a:solidFill>
                  <a:srgbClr val="00ADD0"/>
                </a:solidFill>
                <a:latin typeface="Arial" charset="0"/>
              </a:defRPr>
            </a:lvl1pPr>
            <a:lvl2pPr marL="742950" indent="-285750"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eaLnBrk="1" hangingPunct="1">
              <a:spcBef>
                <a:spcPct val="20000"/>
              </a:spcBef>
            </a:pPr>
            <a:endParaRPr lang="cs-CZ" sz="2000" b="0">
              <a:solidFill>
                <a:srgbClr val="003C69"/>
              </a:solidFill>
            </a:endParaRPr>
          </a:p>
        </p:txBody>
      </p:sp>
      <p:sp>
        <p:nvSpPr>
          <p:cNvPr id="38919" name="Text Box 10"/>
          <p:cNvSpPr txBox="1">
            <a:spLocks noChangeArrowheads="1"/>
          </p:cNvSpPr>
          <p:nvPr/>
        </p:nvSpPr>
        <p:spPr bwMode="auto">
          <a:xfrm>
            <a:off x="395288" y="260350"/>
            <a:ext cx="2160587"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rgbClr val="00ADD0"/>
                </a:solidFill>
                <a:latin typeface="Arial" charset="0"/>
              </a:defRPr>
            </a:lvl1pPr>
            <a:lvl2pPr marL="742950" indent="-285750"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eaLnBrk="1" hangingPunct="1"/>
            <a:r>
              <a:rPr lang="en-US" sz="3600" dirty="0" smtClean="0"/>
              <a:t>Hotels</a:t>
            </a:r>
            <a:endParaRPr lang="en-US" sz="3600" dirty="0"/>
          </a:p>
        </p:txBody>
      </p:sp>
      <p:sp>
        <p:nvSpPr>
          <p:cNvPr id="16" name="Text Box 5"/>
          <p:cNvSpPr txBox="1">
            <a:spLocks noChangeArrowheads="1"/>
          </p:cNvSpPr>
          <p:nvPr/>
        </p:nvSpPr>
        <p:spPr bwMode="auto">
          <a:xfrm>
            <a:off x="210708" y="6383598"/>
            <a:ext cx="175756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rgbClr val="00ADD0"/>
                </a:solidFill>
                <a:latin typeface="Arial" charset="0"/>
              </a:defRPr>
            </a:lvl1pPr>
            <a:lvl2pPr marL="742950" indent="-285750"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eaLnBrk="1" hangingPunct="1">
              <a:spcBef>
                <a:spcPct val="0"/>
              </a:spcBef>
            </a:pPr>
            <a:r>
              <a:rPr lang="cs-CZ" sz="1400" dirty="0"/>
              <a:t>www.ostrava.cz</a:t>
            </a:r>
          </a:p>
        </p:txBody>
      </p:sp>
      <p:pic>
        <p:nvPicPr>
          <p:cNvPr id="21" name="Picture 3" descr="Ostrava_l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31153" y="6406594"/>
            <a:ext cx="2160000" cy="261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ovéPole 1"/>
          <p:cNvSpPr txBox="1"/>
          <p:nvPr/>
        </p:nvSpPr>
        <p:spPr>
          <a:xfrm>
            <a:off x="5402933" y="4705980"/>
            <a:ext cx="3790423" cy="523220"/>
          </a:xfrm>
          <a:prstGeom prst="rect">
            <a:avLst/>
          </a:prstGeom>
          <a:noFill/>
        </p:spPr>
        <p:txBody>
          <a:bodyPr wrap="square" rtlCol="0">
            <a:spAutoFit/>
          </a:bodyPr>
          <a:lstStyle/>
          <a:p>
            <a:r>
              <a:rPr lang="en-US" sz="1400" dirty="0">
                <a:solidFill>
                  <a:srgbClr val="003C69"/>
                </a:solidFill>
              </a:rPr>
              <a:t>In Ostrava there are </a:t>
            </a:r>
            <a:r>
              <a:rPr lang="en-US" sz="1400" dirty="0" smtClean="0">
                <a:solidFill>
                  <a:srgbClr val="003C69"/>
                </a:solidFill>
              </a:rPr>
              <a:t>6</a:t>
            </a:r>
            <a:r>
              <a:rPr lang="cs-CZ" sz="1400" dirty="0" smtClean="0">
                <a:solidFill>
                  <a:srgbClr val="003C69"/>
                </a:solidFill>
              </a:rPr>
              <a:t>4</a:t>
            </a:r>
            <a:r>
              <a:rPr lang="en-US" sz="1400" dirty="0" smtClean="0">
                <a:solidFill>
                  <a:srgbClr val="003C69"/>
                </a:solidFill>
              </a:rPr>
              <a:t> </a:t>
            </a:r>
            <a:r>
              <a:rPr lang="en-US" sz="1400" dirty="0">
                <a:solidFill>
                  <a:srgbClr val="003C69"/>
                </a:solidFill>
              </a:rPr>
              <a:t>collective accommodation </a:t>
            </a:r>
            <a:r>
              <a:rPr lang="en-US" sz="1400" dirty="0" smtClean="0">
                <a:solidFill>
                  <a:srgbClr val="003C69"/>
                </a:solidFill>
              </a:rPr>
              <a:t>facilities (</a:t>
            </a:r>
            <a:r>
              <a:rPr lang="en-US" sz="1400" dirty="0" smtClean="0">
                <a:solidFill>
                  <a:srgbClr val="003C69"/>
                </a:solidFill>
              </a:rPr>
              <a:t>5,</a:t>
            </a:r>
            <a:r>
              <a:rPr lang="cs-CZ" sz="1400" dirty="0" smtClean="0">
                <a:solidFill>
                  <a:srgbClr val="003C69"/>
                </a:solidFill>
              </a:rPr>
              <a:t>324</a:t>
            </a:r>
            <a:r>
              <a:rPr lang="en-US" sz="1400" dirty="0" smtClean="0">
                <a:solidFill>
                  <a:srgbClr val="003C69"/>
                </a:solidFill>
              </a:rPr>
              <a:t> </a:t>
            </a:r>
            <a:r>
              <a:rPr lang="en-US" sz="1400" dirty="0" smtClean="0">
                <a:solidFill>
                  <a:srgbClr val="003C69"/>
                </a:solidFill>
              </a:rPr>
              <a:t>beds)</a:t>
            </a:r>
            <a:endParaRPr lang="cs-CZ" sz="1400" dirty="0">
              <a:solidFill>
                <a:srgbClr val="003C69"/>
              </a:solidFill>
            </a:endParaRPr>
          </a:p>
        </p:txBody>
      </p:sp>
      <p:sp>
        <p:nvSpPr>
          <p:cNvPr id="17" name="Text Box 16"/>
          <p:cNvSpPr txBox="1">
            <a:spLocks noChangeArrowheads="1"/>
          </p:cNvSpPr>
          <p:nvPr/>
        </p:nvSpPr>
        <p:spPr bwMode="auto">
          <a:xfrm>
            <a:off x="5374183" y="3933056"/>
            <a:ext cx="3086249" cy="323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b="1">
                <a:solidFill>
                  <a:srgbClr val="00ADD0"/>
                </a:solidFill>
                <a:latin typeface="Arial" charset="0"/>
              </a:defRPr>
            </a:lvl1pPr>
            <a:lvl2pPr marL="742950" indent="-285750"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eaLnBrk="1" hangingPunct="1"/>
            <a:r>
              <a:rPr lang="cs-CZ" sz="1500" dirty="0" smtClean="0"/>
              <a:t>Hotel </a:t>
            </a:r>
            <a:r>
              <a:rPr lang="cs-CZ" sz="1500" dirty="0"/>
              <a:t>Park Inn Ostrava</a:t>
            </a:r>
            <a:r>
              <a:rPr lang="cs-CZ" sz="1400" dirty="0"/>
              <a:t> </a:t>
            </a:r>
            <a:r>
              <a:rPr lang="en-US" sz="1400" dirty="0" smtClean="0"/>
              <a:t>****</a:t>
            </a:r>
          </a:p>
        </p:txBody>
      </p:sp>
      <p:sp>
        <p:nvSpPr>
          <p:cNvPr id="20" name="Text Box 20"/>
          <p:cNvSpPr txBox="1">
            <a:spLocks noChangeArrowheads="1"/>
          </p:cNvSpPr>
          <p:nvPr/>
        </p:nvSpPr>
        <p:spPr bwMode="auto">
          <a:xfrm>
            <a:off x="4907682" y="5764353"/>
            <a:ext cx="2760662" cy="323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rgbClr val="00ADD0"/>
                </a:solidFill>
                <a:latin typeface="Arial" charset="0"/>
              </a:defRPr>
            </a:lvl1pPr>
            <a:lvl2pPr marL="742950" indent="-285750"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eaLnBrk="1" hangingPunct="1"/>
            <a:r>
              <a:rPr lang="cs-CZ" sz="1500" dirty="0"/>
              <a:t>Hotel </a:t>
            </a:r>
            <a:r>
              <a:rPr lang="cs-CZ" sz="1500" dirty="0" err="1"/>
              <a:t>Mercure</a:t>
            </a:r>
            <a:r>
              <a:rPr lang="cs-CZ" sz="1500" dirty="0"/>
              <a:t> Ostrava</a:t>
            </a:r>
            <a:r>
              <a:rPr lang="cs-CZ" sz="1400" dirty="0"/>
              <a:t> </a:t>
            </a:r>
            <a:r>
              <a:rPr lang="en-US" sz="1400" dirty="0" smtClean="0"/>
              <a:t>****</a:t>
            </a:r>
            <a:endParaRPr lang="cs-CZ" sz="1400" dirty="0"/>
          </a:p>
        </p:txBody>
      </p:sp>
      <p:pic>
        <p:nvPicPr>
          <p:cNvPr id="22" name="Picture 13" descr="C:\Documents and Settings\novotnaan\Plocha\Dokumenty\REAL ESTATE REPORT\Projekty + vizualizace RER\Hotels\Mercure_Dům odborových služeb\Mercure hotel Ostrava (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3645024"/>
            <a:ext cx="3382292" cy="241774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15" descr="C:\Documents and Settings\novotnaan\Plocha\Dokumenty\REAL ESTATE REPORT\Projekty + vizualizace RER\Hotels\Mercure_Dům odborových služeb\restaurace 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02907" y="4853894"/>
            <a:ext cx="1800000" cy="120000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18" descr="v noci"/>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02933" y="1628800"/>
            <a:ext cx="3382292" cy="2254267"/>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ext Box 16"/>
          <p:cNvSpPr txBox="1">
            <a:spLocks noChangeArrowheads="1"/>
          </p:cNvSpPr>
          <p:nvPr/>
        </p:nvSpPr>
        <p:spPr bwMode="auto">
          <a:xfrm>
            <a:off x="251520" y="2924944"/>
            <a:ext cx="4924200" cy="323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b="1">
                <a:solidFill>
                  <a:srgbClr val="00ADD0"/>
                </a:solidFill>
                <a:latin typeface="Arial" charset="0"/>
              </a:defRPr>
            </a:lvl1pPr>
            <a:lvl2pPr marL="742950" indent="-285750"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eaLnBrk="1" hangingPunct="1"/>
            <a:r>
              <a:rPr lang="cs-CZ" sz="1500" dirty="0" smtClean="0"/>
              <a:t>Hotel </a:t>
            </a:r>
            <a:r>
              <a:rPr lang="cs-CZ" sz="1500" dirty="0"/>
              <a:t>CLARION CONGRESS </a:t>
            </a:r>
            <a:r>
              <a:rPr lang="cs-CZ" sz="1500" dirty="0" smtClean="0"/>
              <a:t>HOTEL OSTRAVA****</a:t>
            </a:r>
            <a:endParaRPr lang="cs-CZ" sz="1500" dirty="0"/>
          </a:p>
        </p:txBody>
      </p:sp>
      <p:pic>
        <p:nvPicPr>
          <p:cNvPr id="26" name="Picture 2" descr="C:\oer34 - dokumenty\REAL ESTATE REPORT\Projekty + vizualizace RER\Hotels\Clarion\Clarion Congress Hotel Ostrava Exteriér.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7052" y="1185320"/>
            <a:ext cx="4123940" cy="166761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7" name="Picture 3" descr="C:\oer34 - dokumenty\REAL ESTATE REPORT\Projekty + vizualizace RER\Hotels\Clarion\Clarion_Congress_Hotel_Ostrava_Meeting3.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347864" y="804282"/>
            <a:ext cx="1800000" cy="121484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7630610"/>
      </p:ext>
    </p:extLst>
  </p:cSld>
  <p:clrMapOvr>
    <a:masterClrMapping/>
  </p:clrMapOvr>
  <p:transition spd="slow">
    <p:push dir="u"/>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https://lh3.googleusercontent.com/-pg-VX1iY2sU/VXa0NUK1AMI/AAAAAAAANkE/pY4ulcnR-TMMlCQJwEhuUTqy7fT1nyGxg/w990-h661-no/DSC_9966.jpg"/>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19000"/>
                    </a14:imgEffect>
                    <a14:imgEffect>
                      <a14:brightnessContrast bright="52000" contrast="-24000"/>
                    </a14:imgEffect>
                  </a14:imgLayer>
                </a14:imgProps>
              </a:ext>
              <a:ext uri="{28A0092B-C50C-407E-A947-70E740481C1C}">
                <a14:useLocalDpi xmlns:a14="http://schemas.microsoft.com/office/drawing/2010/main" val="0"/>
              </a:ext>
            </a:extLst>
          </a:blip>
          <a:srcRect/>
          <a:stretch>
            <a:fillRect/>
          </a:stretch>
        </p:blipFill>
        <p:spPr bwMode="auto">
          <a:xfrm>
            <a:off x="411163" y="3148948"/>
            <a:ext cx="4159566" cy="277724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8915" name="Rectangle 3"/>
          <p:cNvSpPr>
            <a:spLocks noChangeArrowheads="1"/>
          </p:cNvSpPr>
          <p:nvPr/>
        </p:nvSpPr>
        <p:spPr bwMode="auto">
          <a:xfrm>
            <a:off x="358775" y="274638"/>
            <a:ext cx="842645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p>
            <a:pPr>
              <a:spcBef>
                <a:spcPct val="0"/>
              </a:spcBef>
            </a:pPr>
            <a:endParaRPr lang="cs-CZ" sz="4000" b="0">
              <a:solidFill>
                <a:schemeClr val="tx2"/>
              </a:solidFill>
            </a:endParaRPr>
          </a:p>
        </p:txBody>
      </p:sp>
      <p:sp>
        <p:nvSpPr>
          <p:cNvPr id="38916" name="Text Box 5"/>
          <p:cNvSpPr txBox="1">
            <a:spLocks noChangeArrowheads="1"/>
          </p:cNvSpPr>
          <p:nvPr/>
        </p:nvSpPr>
        <p:spPr bwMode="auto">
          <a:xfrm>
            <a:off x="411163" y="1982788"/>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342900" indent="-342900" eaLnBrk="0" hangingPunct="0">
              <a:defRPr b="1">
                <a:solidFill>
                  <a:srgbClr val="00ADD0"/>
                </a:solidFill>
                <a:latin typeface="Arial" charset="0"/>
              </a:defRPr>
            </a:lvl1pPr>
            <a:lvl2pPr marL="742950" indent="-285750"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eaLnBrk="1" hangingPunct="1">
              <a:spcBef>
                <a:spcPct val="20000"/>
              </a:spcBef>
            </a:pPr>
            <a:endParaRPr lang="cs-CZ" sz="2000" b="0">
              <a:solidFill>
                <a:srgbClr val="003C69"/>
              </a:solidFill>
            </a:endParaRPr>
          </a:p>
        </p:txBody>
      </p:sp>
      <p:sp>
        <p:nvSpPr>
          <p:cNvPr id="38919" name="Text Box 10"/>
          <p:cNvSpPr txBox="1">
            <a:spLocks noChangeArrowheads="1"/>
          </p:cNvSpPr>
          <p:nvPr/>
        </p:nvSpPr>
        <p:spPr bwMode="auto">
          <a:xfrm>
            <a:off x="231244" y="255284"/>
            <a:ext cx="6500996"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b="1">
                <a:solidFill>
                  <a:srgbClr val="00ADD0"/>
                </a:solidFill>
                <a:latin typeface="Arial" charset="0"/>
              </a:defRPr>
            </a:lvl1pPr>
            <a:lvl2pPr marL="742950" indent="-285750"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eaLnBrk="1" hangingPunct="1"/>
            <a:r>
              <a:rPr lang="en-US" sz="3600" dirty="0" smtClean="0"/>
              <a:t>Unique conference facilities</a:t>
            </a:r>
            <a:endParaRPr lang="en-US" sz="3600" dirty="0"/>
          </a:p>
        </p:txBody>
      </p:sp>
      <p:sp>
        <p:nvSpPr>
          <p:cNvPr id="38920" name="Text Box 16"/>
          <p:cNvSpPr txBox="1">
            <a:spLocks noChangeArrowheads="1"/>
          </p:cNvSpPr>
          <p:nvPr/>
        </p:nvSpPr>
        <p:spPr bwMode="auto">
          <a:xfrm>
            <a:off x="320572" y="965627"/>
            <a:ext cx="8571908"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b="1">
                <a:solidFill>
                  <a:srgbClr val="00ADD0"/>
                </a:solidFill>
                <a:latin typeface="Arial" charset="0"/>
              </a:defRPr>
            </a:lvl1pPr>
            <a:lvl2pPr marL="742950" indent="-285750"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marL="285750" indent="-285750" eaLnBrk="1" hangingPunct="1">
              <a:spcBef>
                <a:spcPct val="0"/>
              </a:spcBef>
              <a:buClr>
                <a:srgbClr val="00ADD0"/>
              </a:buClr>
              <a:buFont typeface="Arial" panose="020B0604020202020204" pitchFamily="34" charset="0"/>
              <a:buChar char="•"/>
            </a:pPr>
            <a:r>
              <a:rPr lang="en-US" sz="1400" dirty="0" smtClean="0">
                <a:solidFill>
                  <a:srgbClr val="003C69"/>
                </a:solidFill>
              </a:rPr>
              <a:t>Ostrava’s </a:t>
            </a:r>
            <a:r>
              <a:rPr lang="en-US" sz="1400" dirty="0" smtClean="0">
                <a:solidFill>
                  <a:srgbClr val="00A0C0"/>
                </a:solidFill>
              </a:rPr>
              <a:t>rich industrial heritage </a:t>
            </a:r>
            <a:r>
              <a:rPr lang="en-US" sz="1400" dirty="0" smtClean="0">
                <a:solidFill>
                  <a:srgbClr val="003C69"/>
                </a:solidFill>
              </a:rPr>
              <a:t>has been beautifully preserved in a plethora of historic buildings, which now offer ideal venues for your events. </a:t>
            </a:r>
          </a:p>
          <a:p>
            <a:pPr marL="285750" indent="-285750" eaLnBrk="1" hangingPunct="1">
              <a:spcBef>
                <a:spcPct val="0"/>
              </a:spcBef>
              <a:buClr>
                <a:srgbClr val="00A0C0"/>
              </a:buClr>
              <a:buFont typeface="Arial" panose="020B0604020202020204" pitchFamily="34" charset="0"/>
              <a:buChar char="•"/>
            </a:pPr>
            <a:r>
              <a:rPr lang="en-US" sz="1400" dirty="0" smtClean="0">
                <a:solidFill>
                  <a:srgbClr val="003C69"/>
                </a:solidFill>
              </a:rPr>
              <a:t>An </a:t>
            </a:r>
            <a:r>
              <a:rPr lang="en-US" sz="1400" dirty="0" smtClean="0">
                <a:solidFill>
                  <a:srgbClr val="00A0C0"/>
                </a:solidFill>
              </a:rPr>
              <a:t>amazing and unforgettable atmosphere </a:t>
            </a:r>
            <a:r>
              <a:rPr lang="en-US" sz="1400" dirty="0" smtClean="0">
                <a:solidFill>
                  <a:srgbClr val="003C69"/>
                </a:solidFill>
              </a:rPr>
              <a:t>is guaranteed!</a:t>
            </a:r>
          </a:p>
          <a:p>
            <a:pPr marL="285750" indent="-285750" eaLnBrk="1" hangingPunct="1">
              <a:spcBef>
                <a:spcPct val="0"/>
              </a:spcBef>
              <a:buClr>
                <a:srgbClr val="00A0C0"/>
              </a:buClr>
              <a:buFont typeface="Arial" panose="020B0604020202020204" pitchFamily="34" charset="0"/>
              <a:buChar char="•"/>
            </a:pPr>
            <a:r>
              <a:rPr lang="en-US" sz="1400" dirty="0" smtClean="0">
                <a:solidFill>
                  <a:srgbClr val="003C69"/>
                </a:solidFill>
              </a:rPr>
              <a:t>Events of international importance: </a:t>
            </a:r>
          </a:p>
          <a:p>
            <a:pPr marL="1028700" lvl="1" eaLnBrk="1" hangingPunct="1">
              <a:spcBef>
                <a:spcPct val="0"/>
              </a:spcBef>
              <a:buClr>
                <a:srgbClr val="00A0C0"/>
              </a:buClr>
              <a:buFont typeface="Courier New" panose="02070309020205020404" pitchFamily="49" charset="0"/>
              <a:buChar char="o"/>
            </a:pPr>
            <a:r>
              <a:rPr lang="en-US" sz="1400" dirty="0" smtClean="0">
                <a:solidFill>
                  <a:srgbClr val="003C69"/>
                </a:solidFill>
              </a:rPr>
              <a:t>WHO – 6. Ministerial conference on Environment and Health, </a:t>
            </a:r>
            <a:r>
              <a:rPr lang="en-US" sz="1400" b="0" dirty="0" smtClean="0">
                <a:solidFill>
                  <a:srgbClr val="003C69"/>
                </a:solidFill>
              </a:rPr>
              <a:t>June 2017</a:t>
            </a:r>
          </a:p>
          <a:p>
            <a:pPr marL="1028700" lvl="1" eaLnBrk="1" hangingPunct="1">
              <a:spcBef>
                <a:spcPct val="0"/>
              </a:spcBef>
              <a:buClr>
                <a:srgbClr val="00A0C0"/>
              </a:buClr>
              <a:buFont typeface="Courier New" panose="02070309020205020404" pitchFamily="49" charset="0"/>
              <a:buChar char="o"/>
            </a:pPr>
            <a:r>
              <a:rPr lang="en-US" sz="1400" dirty="0" smtClean="0">
                <a:solidFill>
                  <a:srgbClr val="003C69"/>
                </a:solidFill>
              </a:rPr>
              <a:t>TBEX Europe Ostrava 2018, </a:t>
            </a:r>
            <a:r>
              <a:rPr lang="en-US" sz="1400" b="0" dirty="0" smtClean="0">
                <a:solidFill>
                  <a:srgbClr val="003C69"/>
                </a:solidFill>
              </a:rPr>
              <a:t>July 2018</a:t>
            </a:r>
          </a:p>
          <a:p>
            <a:pPr marL="1028700" lvl="1" eaLnBrk="1" hangingPunct="1">
              <a:spcBef>
                <a:spcPct val="0"/>
              </a:spcBef>
              <a:buClr>
                <a:srgbClr val="00A0C0"/>
              </a:buClr>
              <a:buFont typeface="Courier New" panose="02070309020205020404" pitchFamily="49" charset="0"/>
              <a:buChar char="o"/>
            </a:pPr>
            <a:r>
              <a:rPr lang="en-US" sz="1400" dirty="0" err="1" smtClean="0">
                <a:solidFill>
                  <a:srgbClr val="003C69"/>
                </a:solidFill>
              </a:rPr>
              <a:t>NetDirect</a:t>
            </a:r>
            <a:r>
              <a:rPr lang="en-US" sz="1400" dirty="0" smtClean="0">
                <a:solidFill>
                  <a:srgbClr val="003C69"/>
                </a:solidFill>
              </a:rPr>
              <a:t> /SHOPEXPO - </a:t>
            </a:r>
            <a:r>
              <a:rPr lang="en-US" sz="1400" b="0" dirty="0" smtClean="0">
                <a:solidFill>
                  <a:srgbClr val="003C69"/>
                </a:solidFill>
              </a:rPr>
              <a:t> the largest e-commerce conference in Central Europe</a:t>
            </a:r>
          </a:p>
          <a:p>
            <a:pPr marL="1028700" lvl="1" eaLnBrk="1" hangingPunct="1">
              <a:spcBef>
                <a:spcPct val="0"/>
              </a:spcBef>
              <a:buClr>
                <a:srgbClr val="00A0C0"/>
              </a:buClr>
              <a:buFont typeface="Courier New" panose="02070309020205020404" pitchFamily="49" charset="0"/>
              <a:buChar char="o"/>
            </a:pPr>
            <a:r>
              <a:rPr lang="en-US" sz="1400" dirty="0" smtClean="0">
                <a:solidFill>
                  <a:srgbClr val="003C69"/>
                </a:solidFill>
              </a:rPr>
              <a:t>Music festivals </a:t>
            </a:r>
            <a:r>
              <a:rPr lang="en-US" sz="1400" b="0" dirty="0" smtClean="0">
                <a:solidFill>
                  <a:srgbClr val="003C69"/>
                </a:solidFill>
              </a:rPr>
              <a:t>(</a:t>
            </a:r>
            <a:r>
              <a:rPr lang="en-US" sz="1400" b="0" dirty="0" err="1" smtClean="0">
                <a:solidFill>
                  <a:srgbClr val="003C69"/>
                </a:solidFill>
              </a:rPr>
              <a:t>Colours</a:t>
            </a:r>
            <a:r>
              <a:rPr lang="en-US" sz="1400" b="0" dirty="0" smtClean="0">
                <a:solidFill>
                  <a:srgbClr val="003C69"/>
                </a:solidFill>
              </a:rPr>
              <a:t> of Ostrava, Beats for love….)</a:t>
            </a:r>
          </a:p>
          <a:p>
            <a:pPr marL="1028700" lvl="1" eaLnBrk="1" hangingPunct="1">
              <a:spcBef>
                <a:spcPct val="0"/>
              </a:spcBef>
              <a:buClr>
                <a:srgbClr val="00A0C0"/>
              </a:buClr>
              <a:buFont typeface="Courier New" panose="02070309020205020404" pitchFamily="49" charset="0"/>
              <a:buChar char="o"/>
            </a:pPr>
            <a:r>
              <a:rPr lang="en-US" sz="1400" dirty="0" smtClean="0">
                <a:solidFill>
                  <a:srgbClr val="003C69"/>
                </a:solidFill>
              </a:rPr>
              <a:t>Sport events </a:t>
            </a:r>
            <a:r>
              <a:rPr lang="en-US" sz="1400" b="0" dirty="0" smtClean="0">
                <a:solidFill>
                  <a:srgbClr val="003C69"/>
                </a:solidFill>
              </a:rPr>
              <a:t>(Beach Volleyball World Tour 2018, June 2018)</a:t>
            </a:r>
          </a:p>
        </p:txBody>
      </p:sp>
      <p:sp>
        <p:nvSpPr>
          <p:cNvPr id="2" name="TextovéPole 1"/>
          <p:cNvSpPr txBox="1"/>
          <p:nvPr/>
        </p:nvSpPr>
        <p:spPr>
          <a:xfrm>
            <a:off x="231244" y="6361583"/>
            <a:ext cx="4104456" cy="307777"/>
          </a:xfrm>
          <a:prstGeom prst="rect">
            <a:avLst/>
          </a:prstGeom>
          <a:noFill/>
        </p:spPr>
        <p:txBody>
          <a:bodyPr wrap="square" rtlCol="0">
            <a:spAutoFit/>
          </a:bodyPr>
          <a:lstStyle/>
          <a:p>
            <a:r>
              <a:rPr lang="cs-CZ" sz="1400" dirty="0" smtClean="0"/>
              <a:t>www.convention.ostrava.cz</a:t>
            </a:r>
            <a:endParaRPr lang="cs-CZ" sz="1400" dirty="0"/>
          </a:p>
        </p:txBody>
      </p:sp>
      <p:pic>
        <p:nvPicPr>
          <p:cNvPr id="1026" name="Picture 2" descr="C:\Users\pajurkovahe\Desktop\trojhalí.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18894" y="4537570"/>
            <a:ext cx="4896544" cy="164258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3" descr="Ostrava_l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31153" y="6406594"/>
            <a:ext cx="2160000" cy="261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ovéPole 11"/>
          <p:cNvSpPr txBox="1"/>
          <p:nvPr/>
        </p:nvSpPr>
        <p:spPr>
          <a:xfrm>
            <a:off x="4644008" y="3337247"/>
            <a:ext cx="2664296" cy="307777"/>
          </a:xfrm>
          <a:prstGeom prst="rect">
            <a:avLst/>
          </a:prstGeom>
          <a:noFill/>
        </p:spPr>
        <p:txBody>
          <a:bodyPr wrap="square" rtlCol="0">
            <a:spAutoFit/>
          </a:bodyPr>
          <a:lstStyle/>
          <a:p>
            <a:r>
              <a:rPr lang="cs-CZ" sz="1400" dirty="0" smtClean="0"/>
              <a:t>Gong, </a:t>
            </a:r>
            <a:r>
              <a:rPr lang="cs-CZ" sz="1400" dirty="0" err="1" smtClean="0"/>
              <a:t>Lower</a:t>
            </a:r>
            <a:r>
              <a:rPr lang="cs-CZ" sz="1400" dirty="0" smtClean="0"/>
              <a:t> Vítkovice Area</a:t>
            </a:r>
            <a:endParaRPr lang="en-GB" sz="1400" dirty="0"/>
          </a:p>
        </p:txBody>
      </p:sp>
      <p:sp>
        <p:nvSpPr>
          <p:cNvPr id="13" name="TextovéPole 12"/>
          <p:cNvSpPr txBox="1"/>
          <p:nvPr/>
        </p:nvSpPr>
        <p:spPr>
          <a:xfrm>
            <a:off x="7668344" y="4149080"/>
            <a:ext cx="1351254" cy="307777"/>
          </a:xfrm>
          <a:prstGeom prst="rect">
            <a:avLst/>
          </a:prstGeom>
          <a:noFill/>
        </p:spPr>
        <p:txBody>
          <a:bodyPr wrap="square" rtlCol="0">
            <a:spAutoFit/>
          </a:bodyPr>
          <a:lstStyle/>
          <a:p>
            <a:r>
              <a:rPr lang="en-GB" sz="1400" dirty="0" err="1" smtClean="0"/>
              <a:t>Tripple</a:t>
            </a:r>
            <a:r>
              <a:rPr lang="en-GB" sz="1400" dirty="0" smtClean="0"/>
              <a:t> Hall</a:t>
            </a:r>
            <a:endParaRPr lang="en-GB" sz="1400" dirty="0"/>
          </a:p>
        </p:txBody>
      </p:sp>
    </p:spTree>
    <p:extLst>
      <p:ext uri="{BB962C8B-B14F-4D97-AF65-F5344CB8AC3E}">
        <p14:creationId xmlns:p14="http://schemas.microsoft.com/office/powerpoint/2010/main" val="183071293"/>
      </p:ext>
    </p:extLst>
  </p:cSld>
  <p:clrMapOvr>
    <a:masterClrMapping/>
  </p:clrMapOvr>
  <p:transition spd="slow">
    <p:pull/>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obrázek 6" descr="continental_logo_yellow_srgb_png-data"/>
          <p:cNvPicPr/>
          <p:nvPr/>
        </p:nvPicPr>
        <p:blipFill>
          <a:blip r:embed="rId2" cstate="print"/>
          <a:srcRect/>
          <a:stretch>
            <a:fillRect/>
          </a:stretch>
        </p:blipFill>
        <p:spPr bwMode="auto">
          <a:xfrm>
            <a:off x="4872441" y="5008989"/>
            <a:ext cx="1790135" cy="624278"/>
          </a:xfrm>
          <a:prstGeom prst="rect">
            <a:avLst/>
          </a:prstGeom>
          <a:noFill/>
          <a:ln w="9525">
            <a:noFill/>
            <a:miter lim="800000"/>
            <a:headEnd/>
            <a:tailEnd/>
          </a:ln>
        </p:spPr>
      </p:pic>
      <p:pic>
        <p:nvPicPr>
          <p:cNvPr id="26628" name="Picture 4" descr="C:\oer34 - dokumenty\Pobídky Investoři, Podnikatelé\Investoři\loga investorů a firem\CTP\logo CTP.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78481" y="3107355"/>
            <a:ext cx="2160000" cy="1541498"/>
          </a:xfrm>
          <a:prstGeom prst="rect">
            <a:avLst/>
          </a:prstGeom>
          <a:noFill/>
          <a:extLst>
            <a:ext uri="{909E8E84-426E-40DD-AFC4-6F175D3DCCD1}">
              <a14:hiddenFill xmlns:a14="http://schemas.microsoft.com/office/drawing/2010/main">
                <a:solidFill>
                  <a:srgbClr val="FFFFFF"/>
                </a:solidFill>
              </a14:hiddenFill>
            </a:ext>
          </a:extLst>
        </p:spPr>
      </p:pic>
      <p:pic>
        <p:nvPicPr>
          <p:cNvPr id="26626" name="Picture 2" descr="C:\oer34 - dokumenty\Pobídky Investoři, Podnikatelé\Investoři\loga investorů a firem\Cromodora\Logo nad sebou.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88261" y="2181225"/>
            <a:ext cx="2268000" cy="1185269"/>
          </a:xfrm>
          <a:prstGeom prst="rect">
            <a:avLst/>
          </a:prstGeom>
          <a:noFill/>
          <a:extLst>
            <a:ext uri="{909E8E84-426E-40DD-AFC4-6F175D3DCCD1}">
              <a14:hiddenFill xmlns:a14="http://schemas.microsoft.com/office/drawing/2010/main">
                <a:solidFill>
                  <a:srgbClr val="FFFFFF"/>
                </a:solidFill>
              </a14:hiddenFill>
            </a:ext>
          </a:extLst>
        </p:spPr>
      </p:pic>
      <p:sp>
        <p:nvSpPr>
          <p:cNvPr id="40963" name="Rectangle 3"/>
          <p:cNvSpPr>
            <a:spLocks noChangeArrowheads="1"/>
          </p:cNvSpPr>
          <p:nvPr/>
        </p:nvSpPr>
        <p:spPr bwMode="auto">
          <a:xfrm>
            <a:off x="358775" y="274638"/>
            <a:ext cx="84264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a:spcBef>
                <a:spcPct val="0"/>
              </a:spcBef>
            </a:pPr>
            <a:endParaRPr lang="cs-CZ" sz="4000" b="0" dirty="0">
              <a:solidFill>
                <a:schemeClr val="tx2"/>
              </a:solidFill>
              <a:latin typeface="Calibri" pitchFamily="34" charset="0"/>
            </a:endParaRPr>
          </a:p>
        </p:txBody>
      </p:sp>
      <p:sp>
        <p:nvSpPr>
          <p:cNvPr id="40964" name="Text Box 4"/>
          <p:cNvSpPr txBox="1">
            <a:spLocks noChangeArrowheads="1"/>
          </p:cNvSpPr>
          <p:nvPr/>
        </p:nvSpPr>
        <p:spPr bwMode="auto">
          <a:xfrm>
            <a:off x="411163" y="19827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marL="342900" indent="-342900" eaLnBrk="0" hangingPunct="0">
              <a:defRPr b="1">
                <a:solidFill>
                  <a:srgbClr val="00ADD0"/>
                </a:solidFill>
                <a:latin typeface="Arial" charset="0"/>
              </a:defRPr>
            </a:lvl1pPr>
            <a:lvl2pPr marL="742950" indent="-285750"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eaLnBrk="1" hangingPunct="1">
              <a:spcBef>
                <a:spcPct val="20000"/>
              </a:spcBef>
            </a:pPr>
            <a:endParaRPr lang="cs-CZ" sz="2000" b="0" dirty="0">
              <a:solidFill>
                <a:srgbClr val="003C69"/>
              </a:solidFill>
              <a:latin typeface="Calibri" pitchFamily="34" charset="0"/>
            </a:endParaRPr>
          </a:p>
        </p:txBody>
      </p:sp>
      <p:pic>
        <p:nvPicPr>
          <p:cNvPr id="40966" name="Picture 9" descr="Obrázek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625" y="826655"/>
            <a:ext cx="3213100" cy="1338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7" name="Picture 10" descr="ProLogis"/>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756261" y="2802818"/>
            <a:ext cx="1828800"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8" name="Picture 11" descr="Pegatro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8775" y="2773859"/>
            <a:ext cx="1980000" cy="29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72" name="Picture 15" descr="Segro"/>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270899" y="5422763"/>
            <a:ext cx="1440000" cy="6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73" name="Picture 16" descr="Siemens"/>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312869" y="5827669"/>
            <a:ext cx="1980000" cy="30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74" name="Picture 17" descr="Sungwoo"/>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900948" y="4531957"/>
            <a:ext cx="1980000" cy="308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76" name="Picture 19" descr="skanska logo-top"/>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232941" y="2090342"/>
            <a:ext cx="1409700"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77" name="Picture 57" descr="Tieto"/>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341904" y="835025"/>
            <a:ext cx="104775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79" name="Picture 29" descr="verizon-wireless-logo"/>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346950" y="4327012"/>
            <a:ext cx="1438275"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80" name="Picture 28" descr="logo_okin"/>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484949" y="1306513"/>
            <a:ext cx="11430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82" name="TextovéPole 24"/>
          <p:cNvSpPr txBox="1">
            <a:spLocks noChangeArrowheads="1"/>
          </p:cNvSpPr>
          <p:nvPr/>
        </p:nvSpPr>
        <p:spPr bwMode="auto">
          <a:xfrm>
            <a:off x="3114675" y="6275028"/>
            <a:ext cx="300037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rgbClr val="00ADD0"/>
                </a:solidFill>
                <a:latin typeface="Arial" charset="0"/>
              </a:defRPr>
            </a:lvl1pPr>
            <a:lvl2pPr marL="742950" indent="-285750"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eaLnBrk="1" hangingPunct="1">
              <a:spcBef>
                <a:spcPct val="0"/>
              </a:spcBef>
            </a:pPr>
            <a:r>
              <a:rPr lang="en-GB" sz="2000" dirty="0" smtClean="0">
                <a:latin typeface="Calibri" pitchFamily="34" charset="0"/>
              </a:rPr>
              <a:t>… and many others</a:t>
            </a:r>
            <a:endParaRPr lang="en-GB" sz="2000" dirty="0">
              <a:latin typeface="Calibri" pitchFamily="34" charset="0"/>
            </a:endParaRPr>
          </a:p>
        </p:txBody>
      </p:sp>
      <p:pic>
        <p:nvPicPr>
          <p:cNvPr id="26627" name="Picture 3" descr="C:\Users\novotnaan\Desktop\loga_IanDerson\Takenaka\TAK-SignboardLogo.jp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31156" y="4210474"/>
            <a:ext cx="2340000" cy="546814"/>
          </a:xfrm>
          <a:prstGeom prst="rect">
            <a:avLst/>
          </a:prstGeom>
          <a:noFill/>
          <a:extLst>
            <a:ext uri="{909E8E84-426E-40DD-AFC4-6F175D3DCCD1}">
              <a14:hiddenFill xmlns:a14="http://schemas.microsoft.com/office/drawing/2010/main">
                <a:solidFill>
                  <a:srgbClr val="FFFFFF"/>
                </a:solidFill>
              </a14:hiddenFill>
            </a:ext>
          </a:extLst>
        </p:spPr>
      </p:pic>
      <p:pic>
        <p:nvPicPr>
          <p:cNvPr id="26629" name="Picture 5" descr="C:\oer34 - dokumenty\Pobídky Investoři, Podnikatelé\Investoři\loga investorů a firem\Plakor\logo Plakor v krivkach.jp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300038" y="5749763"/>
            <a:ext cx="3600000" cy="155812"/>
          </a:xfrm>
          <a:prstGeom prst="rect">
            <a:avLst/>
          </a:prstGeom>
          <a:noFill/>
          <a:extLst>
            <a:ext uri="{909E8E84-426E-40DD-AFC4-6F175D3DCCD1}">
              <a14:hiddenFill xmlns:a14="http://schemas.microsoft.com/office/drawing/2010/main">
                <a:solidFill>
                  <a:srgbClr val="FFFFFF"/>
                </a:solidFill>
              </a14:hiddenFill>
            </a:ext>
          </a:extLst>
        </p:spPr>
      </p:pic>
      <p:pic>
        <p:nvPicPr>
          <p:cNvPr id="26630" name="Picture 6" descr="C:\oer34 - dokumenty\Pobídky Investoři, Podnikatelé\Investoři\loga investorů a firem\CTS\CTS logo_small.jp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453599" y="3619684"/>
            <a:ext cx="1257300" cy="476250"/>
          </a:xfrm>
          <a:prstGeom prst="rect">
            <a:avLst/>
          </a:prstGeom>
          <a:noFill/>
          <a:extLst>
            <a:ext uri="{909E8E84-426E-40DD-AFC4-6F175D3DCCD1}">
              <a14:hiddenFill xmlns:a14="http://schemas.microsoft.com/office/drawing/2010/main">
                <a:solidFill>
                  <a:srgbClr val="FFFFFF"/>
                </a:solidFill>
              </a14:hiddenFill>
            </a:ext>
          </a:extLst>
        </p:spPr>
      </p:pic>
      <p:pic>
        <p:nvPicPr>
          <p:cNvPr id="26631" name="Picture 7" descr="C:\oer34 - dokumenty\Pobídky Investoři, Podnikatelé\Investoři\loga investorů a firem\Ingeteam\logo červené-manual.jp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11159" y="3581300"/>
            <a:ext cx="1867668" cy="540000"/>
          </a:xfrm>
          <a:prstGeom prst="rect">
            <a:avLst/>
          </a:prstGeom>
          <a:noFill/>
          <a:extLst>
            <a:ext uri="{909E8E84-426E-40DD-AFC4-6F175D3DCCD1}">
              <a14:hiddenFill xmlns:a14="http://schemas.microsoft.com/office/drawing/2010/main">
                <a:solidFill>
                  <a:srgbClr val="FFFFFF"/>
                </a:solidFill>
              </a14:hiddenFill>
            </a:ext>
          </a:extLst>
        </p:spPr>
      </p:pic>
      <p:pic>
        <p:nvPicPr>
          <p:cNvPr id="26632" name="Picture 8" descr="C:\oer34 - dokumenty\Pobídky Investoři, Podnikatelé\Investoři\loga investorů a firem\SCHENKER\db_schenker_logo.jpg"/>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2214675" y="5121863"/>
            <a:ext cx="1800000" cy="3060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novotnaan\Desktop\barevné logo.jpg"/>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3141156" y="3857460"/>
            <a:ext cx="1260000" cy="93910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C:\oer34 - dokumenty\Pobídky Investoři, Podnikatelé\Investoři\loga investorů a firem\MAHLE Behr\logo modré jednoduché.jpg"/>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1971156" y="3267169"/>
            <a:ext cx="1800000" cy="427644"/>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C:\oer34 - dokumenty\Pobídky Investoři, Podnikatelé\LOGA investorů a firem\ABB\ABB1_rgb300_100mm.png"/>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5455387" y="1379934"/>
            <a:ext cx="1080000" cy="424658"/>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C:\Users\novotnaan\Desktop\MOŠNOV\HYUNDAI MOBIS\MOBIS_CI_Big.jpg"/>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2636784" y="2042226"/>
            <a:ext cx="2019672" cy="1009836"/>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C:\oer34 - dokumenty\Pobídky, Investoři, Podnikatelé\INVESTOŘI\CGI\CGI-Logo2012-color-jpg\logo_cgi_color_jpg.jpg"/>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0" y="4735742"/>
            <a:ext cx="1295376" cy="77224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C:\oer34 - dokumenty\Pobídky Investoři, Podnikatelé\LOGA investorů a firem\Brembo\Brembo_logo.jpg"/>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561832" y="1977888"/>
            <a:ext cx="1778045" cy="434458"/>
          </a:xfrm>
          <a:prstGeom prst="rect">
            <a:avLst/>
          </a:prstGeom>
          <a:noFill/>
          <a:extLst>
            <a:ext uri="{909E8E84-426E-40DD-AFC4-6F175D3DCCD1}">
              <a14:hiddenFill xmlns:a14="http://schemas.microsoft.com/office/drawing/2010/main">
                <a:solidFill>
                  <a:srgbClr val="FFFFFF"/>
                </a:solidFill>
              </a14:hiddenFill>
            </a:ext>
          </a:extLst>
        </p:spPr>
      </p:pic>
      <p:sp>
        <p:nvSpPr>
          <p:cNvPr id="33" name="Text Box 25"/>
          <p:cNvSpPr txBox="1">
            <a:spLocks noChangeArrowheads="1"/>
          </p:cNvSpPr>
          <p:nvPr/>
        </p:nvSpPr>
        <p:spPr bwMode="auto">
          <a:xfrm>
            <a:off x="300038" y="168690"/>
            <a:ext cx="874871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rgbClr val="00ADD0"/>
                </a:solidFill>
                <a:latin typeface="Arial" charset="0"/>
              </a:defRPr>
            </a:lvl1pPr>
            <a:lvl2pPr marL="742950" indent="-285750"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eaLnBrk="1" hangingPunct="1"/>
            <a:r>
              <a:rPr lang="en-US" sz="3600" dirty="0" smtClean="0"/>
              <a:t>International companies in Ostrava</a:t>
            </a:r>
            <a:endParaRPr lang="en-US" sz="3600" b="0" dirty="0">
              <a:solidFill>
                <a:schemeClr val="tx1"/>
              </a:solidFill>
            </a:endParaRPr>
          </a:p>
        </p:txBody>
      </p:sp>
    </p:spTree>
    <p:extLst>
      <p:ext uri="{BB962C8B-B14F-4D97-AF65-F5344CB8AC3E}">
        <p14:creationId xmlns:p14="http://schemas.microsoft.com/office/powerpoint/2010/main" val="3278440151"/>
      </p:ext>
    </p:extLst>
  </p:cSld>
  <p:clrMapOvr>
    <a:masterClrMapping/>
  </p:clrMapOvr>
  <p:transition spd="slow">
    <p:push dir="u"/>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2" name="Rectangle 3"/>
          <p:cNvSpPr>
            <a:spLocks noChangeArrowheads="1"/>
          </p:cNvSpPr>
          <p:nvPr/>
        </p:nvSpPr>
        <p:spPr bwMode="auto">
          <a:xfrm>
            <a:off x="358775" y="274638"/>
            <a:ext cx="842645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p>
            <a:pPr>
              <a:spcBef>
                <a:spcPct val="0"/>
              </a:spcBef>
            </a:pPr>
            <a:endParaRPr lang="cs-CZ" sz="4000" b="0" dirty="0">
              <a:solidFill>
                <a:schemeClr val="tx2"/>
              </a:solidFill>
            </a:endParaRPr>
          </a:p>
        </p:txBody>
      </p:sp>
      <p:sp>
        <p:nvSpPr>
          <p:cNvPr id="37893" name="Text Box 4"/>
          <p:cNvSpPr txBox="1">
            <a:spLocks noChangeArrowheads="1"/>
          </p:cNvSpPr>
          <p:nvPr/>
        </p:nvSpPr>
        <p:spPr bwMode="auto">
          <a:xfrm>
            <a:off x="411163" y="1982788"/>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342900" indent="-342900" eaLnBrk="0" hangingPunct="0">
              <a:defRPr b="1">
                <a:solidFill>
                  <a:srgbClr val="00ADD0"/>
                </a:solidFill>
                <a:latin typeface="Arial" charset="0"/>
              </a:defRPr>
            </a:lvl1pPr>
            <a:lvl2pPr marL="742950" indent="-285750"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eaLnBrk="1" hangingPunct="1">
              <a:spcBef>
                <a:spcPct val="20000"/>
              </a:spcBef>
            </a:pPr>
            <a:endParaRPr lang="cs-CZ" sz="2000" b="0" dirty="0">
              <a:solidFill>
                <a:srgbClr val="003C69"/>
              </a:solidFill>
            </a:endParaRPr>
          </a:p>
        </p:txBody>
      </p:sp>
      <p:sp>
        <p:nvSpPr>
          <p:cNvPr id="37894" name="Text Box 5"/>
          <p:cNvSpPr txBox="1">
            <a:spLocks noChangeArrowheads="1"/>
          </p:cNvSpPr>
          <p:nvPr/>
        </p:nvSpPr>
        <p:spPr bwMode="auto">
          <a:xfrm>
            <a:off x="411163" y="257794"/>
            <a:ext cx="8409309"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b="1">
                <a:solidFill>
                  <a:srgbClr val="00ADD0"/>
                </a:solidFill>
                <a:latin typeface="Arial" charset="0"/>
              </a:defRPr>
            </a:lvl1pPr>
            <a:lvl2pPr marL="742950" indent="-285750"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eaLnBrk="1" hangingPunct="1"/>
            <a:r>
              <a:rPr lang="en-US" sz="3600" dirty="0" smtClean="0"/>
              <a:t>OSTRAVA</a:t>
            </a:r>
            <a:r>
              <a:rPr lang="cs-CZ" sz="3600" dirty="0" smtClean="0"/>
              <a:t>:</a:t>
            </a:r>
            <a:r>
              <a:rPr lang="en-US" sz="3600" dirty="0" smtClean="0"/>
              <a:t> good place for living</a:t>
            </a:r>
            <a:endParaRPr lang="en-US" sz="3600" b="0" dirty="0">
              <a:solidFill>
                <a:schemeClr val="tx1"/>
              </a:solidFill>
            </a:endParaRPr>
          </a:p>
        </p:txBody>
      </p:sp>
      <p:pic>
        <p:nvPicPr>
          <p:cNvPr id="21" name="Picture 3" descr="Ostrava_l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31153" y="6406594"/>
            <a:ext cx="2160000" cy="261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 descr="V:\EGC\přihláška\EGC slide show_fotek\DJI_0452_st2itch copy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6313" y="1196975"/>
            <a:ext cx="7272337" cy="4545013"/>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5"/>
          <p:cNvSpPr txBox="1">
            <a:spLocks noChangeArrowheads="1"/>
          </p:cNvSpPr>
          <p:nvPr/>
        </p:nvSpPr>
        <p:spPr bwMode="auto">
          <a:xfrm>
            <a:off x="210708" y="6383598"/>
            <a:ext cx="175756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rgbClr val="00ADD0"/>
                </a:solidFill>
                <a:latin typeface="Arial" charset="0"/>
              </a:defRPr>
            </a:lvl1pPr>
            <a:lvl2pPr marL="742950" indent="-285750"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eaLnBrk="1" hangingPunct="1">
              <a:spcBef>
                <a:spcPct val="0"/>
              </a:spcBef>
            </a:pPr>
            <a:r>
              <a:rPr lang="cs-CZ" sz="1400" dirty="0"/>
              <a:t>www.ostrava.cz</a:t>
            </a:r>
          </a:p>
        </p:txBody>
      </p:sp>
    </p:spTree>
    <p:extLst>
      <p:ext uri="{BB962C8B-B14F-4D97-AF65-F5344CB8AC3E}">
        <p14:creationId xmlns:p14="http://schemas.microsoft.com/office/powerpoint/2010/main" val="2509741289"/>
      </p:ext>
    </p:extLst>
  </p:cSld>
  <p:clrMapOvr>
    <a:masterClrMapping/>
  </p:clrMapOvr>
  <p:transition spd="slow">
    <p:pull/>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0" descr="plan_mesta_new"/>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31913" y="333375"/>
            <a:ext cx="5516562" cy="624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4" name="Rectangle 3"/>
          <p:cNvSpPr>
            <a:spLocks noChangeArrowheads="1"/>
          </p:cNvSpPr>
          <p:nvPr/>
        </p:nvSpPr>
        <p:spPr bwMode="auto">
          <a:xfrm>
            <a:off x="611188" y="333375"/>
            <a:ext cx="7921625" cy="86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a:spcBef>
                <a:spcPct val="0"/>
              </a:spcBef>
            </a:pPr>
            <a:r>
              <a:rPr lang="cs-CZ" sz="3600" dirty="0">
                <a:ea typeface="ＭＳ Ｐゴシック" pitchFamily="-107" charset="-128"/>
              </a:rPr>
              <a:t>City Map</a:t>
            </a:r>
            <a:endParaRPr lang="cs-CZ" sz="3600" b="0" dirty="0">
              <a:solidFill>
                <a:schemeClr val="tx2"/>
              </a:solidFill>
              <a:ea typeface="ＭＳ Ｐゴシック" pitchFamily="-107" charset="-128"/>
            </a:endParaRPr>
          </a:p>
        </p:txBody>
      </p:sp>
      <p:sp>
        <p:nvSpPr>
          <p:cNvPr id="5125" name="Rectangle 6"/>
          <p:cNvSpPr>
            <a:spLocks noChangeArrowheads="1"/>
          </p:cNvSpPr>
          <p:nvPr/>
        </p:nvSpPr>
        <p:spPr bwMode="auto">
          <a:xfrm>
            <a:off x="827088" y="3213100"/>
            <a:ext cx="45847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20000"/>
              </a:spcBef>
            </a:pPr>
            <a:r>
              <a:rPr lang="cs-CZ" dirty="0">
                <a:ea typeface="ＭＳ Ｐゴシック" pitchFamily="-107" charset="-128"/>
              </a:rPr>
              <a:t>Prague</a:t>
            </a:r>
          </a:p>
        </p:txBody>
      </p:sp>
      <p:sp>
        <p:nvSpPr>
          <p:cNvPr id="5126" name="Rectangle 7"/>
          <p:cNvSpPr>
            <a:spLocks noChangeArrowheads="1"/>
          </p:cNvSpPr>
          <p:nvPr/>
        </p:nvSpPr>
        <p:spPr bwMode="auto">
          <a:xfrm flipH="1">
            <a:off x="7235825" y="3246438"/>
            <a:ext cx="122396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20000"/>
              </a:spcBef>
            </a:pPr>
            <a:r>
              <a:rPr lang="cs-CZ" dirty="0">
                <a:ea typeface="ＭＳ Ｐゴシック" pitchFamily="-107" charset="-128"/>
              </a:rPr>
              <a:t>Slovakia</a:t>
            </a:r>
          </a:p>
        </p:txBody>
      </p:sp>
      <p:sp>
        <p:nvSpPr>
          <p:cNvPr id="5127" name="Rectangle 8"/>
          <p:cNvSpPr>
            <a:spLocks noChangeArrowheads="1"/>
          </p:cNvSpPr>
          <p:nvPr/>
        </p:nvSpPr>
        <p:spPr bwMode="auto">
          <a:xfrm rot="-2528606">
            <a:off x="6011863" y="333375"/>
            <a:ext cx="21463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20000"/>
              </a:spcBef>
            </a:pPr>
            <a:r>
              <a:rPr lang="cs-CZ" dirty="0">
                <a:ea typeface="ＭＳ Ｐゴシック" pitchFamily="-107" charset="-128"/>
              </a:rPr>
              <a:t>Poland</a:t>
            </a:r>
          </a:p>
        </p:txBody>
      </p:sp>
      <p:sp>
        <p:nvSpPr>
          <p:cNvPr id="5128" name="Line 9"/>
          <p:cNvSpPr>
            <a:spLocks noChangeShapeType="1"/>
          </p:cNvSpPr>
          <p:nvPr/>
        </p:nvSpPr>
        <p:spPr bwMode="auto">
          <a:xfrm flipV="1">
            <a:off x="7451725" y="1628775"/>
            <a:ext cx="504825" cy="576263"/>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type="triangle" w="med" len="med"/>
              </a14:hiddenLine>
            </a:ext>
          </a:extLst>
        </p:spPr>
        <p:txBody>
          <a:bodyPr>
            <a:spAutoFit/>
          </a:bodyPr>
          <a:lstStyle/>
          <a:p>
            <a:endParaRPr lang="cs-CZ" dirty="0"/>
          </a:p>
        </p:txBody>
      </p:sp>
      <p:sp>
        <p:nvSpPr>
          <p:cNvPr id="5129" name="Line 19"/>
          <p:cNvSpPr>
            <a:spLocks noChangeShapeType="1"/>
          </p:cNvSpPr>
          <p:nvPr/>
        </p:nvSpPr>
        <p:spPr bwMode="auto">
          <a:xfrm>
            <a:off x="7308850" y="3716338"/>
            <a:ext cx="1079500" cy="0"/>
          </a:xfrm>
          <a:prstGeom prst="line">
            <a:avLst/>
          </a:prstGeom>
          <a:noFill/>
          <a:ln w="57150">
            <a:solidFill>
              <a:srgbClr val="003366"/>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cs-CZ" dirty="0"/>
          </a:p>
        </p:txBody>
      </p:sp>
      <p:sp>
        <p:nvSpPr>
          <p:cNvPr id="5130" name="Line 20"/>
          <p:cNvSpPr>
            <a:spLocks noChangeShapeType="1"/>
          </p:cNvSpPr>
          <p:nvPr/>
        </p:nvSpPr>
        <p:spPr bwMode="auto">
          <a:xfrm flipV="1">
            <a:off x="6588125" y="765175"/>
            <a:ext cx="649288" cy="576263"/>
          </a:xfrm>
          <a:prstGeom prst="line">
            <a:avLst/>
          </a:prstGeom>
          <a:noFill/>
          <a:ln w="57150">
            <a:solidFill>
              <a:srgbClr val="003366"/>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cs-CZ" dirty="0"/>
          </a:p>
        </p:txBody>
      </p:sp>
      <p:sp>
        <p:nvSpPr>
          <p:cNvPr id="5131" name="Line 21"/>
          <p:cNvSpPr>
            <a:spLocks noChangeShapeType="1"/>
          </p:cNvSpPr>
          <p:nvPr/>
        </p:nvSpPr>
        <p:spPr bwMode="auto">
          <a:xfrm flipH="1" flipV="1">
            <a:off x="827088" y="3644900"/>
            <a:ext cx="1081087" cy="0"/>
          </a:xfrm>
          <a:prstGeom prst="line">
            <a:avLst/>
          </a:prstGeom>
          <a:noFill/>
          <a:ln w="57150">
            <a:solidFill>
              <a:srgbClr val="003366"/>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cs-CZ" dirty="0"/>
          </a:p>
        </p:txBody>
      </p:sp>
      <p:sp>
        <p:nvSpPr>
          <p:cNvPr id="5132" name="Text Box 22"/>
          <p:cNvSpPr txBox="1">
            <a:spLocks noChangeArrowheads="1"/>
          </p:cNvSpPr>
          <p:nvPr/>
        </p:nvSpPr>
        <p:spPr bwMode="auto">
          <a:xfrm>
            <a:off x="827088" y="3789363"/>
            <a:ext cx="108108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rgbClr val="00ADD0"/>
                </a:solidFill>
                <a:latin typeface="Arial" charset="0"/>
              </a:defRPr>
            </a:lvl1pPr>
            <a:lvl2pPr marL="742950" indent="-285750"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eaLnBrk="1" hangingPunct="1"/>
            <a:r>
              <a:rPr lang="cs-CZ" dirty="0">
                <a:solidFill>
                  <a:srgbClr val="003366"/>
                </a:solidFill>
                <a:ea typeface="ＭＳ Ｐゴシック" pitchFamily="-107" charset="-128"/>
              </a:rPr>
              <a:t>380</a:t>
            </a:r>
            <a:r>
              <a:rPr lang="cs-CZ" dirty="0">
                <a:solidFill>
                  <a:srgbClr val="003366"/>
                </a:solidFill>
              </a:rPr>
              <a:t> </a:t>
            </a:r>
            <a:r>
              <a:rPr lang="cs-CZ" dirty="0">
                <a:solidFill>
                  <a:srgbClr val="003366"/>
                </a:solidFill>
                <a:ea typeface="ＭＳ Ｐゴシック" pitchFamily="-107" charset="-128"/>
              </a:rPr>
              <a:t>km</a:t>
            </a:r>
          </a:p>
        </p:txBody>
      </p:sp>
      <p:sp>
        <p:nvSpPr>
          <p:cNvPr id="5133" name="Rectangle 24"/>
          <p:cNvSpPr>
            <a:spLocks noChangeArrowheads="1"/>
          </p:cNvSpPr>
          <p:nvPr/>
        </p:nvSpPr>
        <p:spPr bwMode="auto">
          <a:xfrm>
            <a:off x="7451725" y="3860800"/>
            <a:ext cx="11477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cs-CZ" dirty="0">
                <a:solidFill>
                  <a:srgbClr val="003366"/>
                </a:solidFill>
                <a:ea typeface="ＭＳ Ｐゴシック" pitchFamily="-107" charset="-128"/>
              </a:rPr>
              <a:t>50</a:t>
            </a:r>
            <a:r>
              <a:rPr lang="cs-CZ" dirty="0">
                <a:solidFill>
                  <a:srgbClr val="003366"/>
                </a:solidFill>
              </a:rPr>
              <a:t> </a:t>
            </a:r>
            <a:r>
              <a:rPr lang="cs-CZ" dirty="0">
                <a:solidFill>
                  <a:srgbClr val="003366"/>
                </a:solidFill>
                <a:ea typeface="ＭＳ Ｐゴシック" pitchFamily="-107" charset="-128"/>
              </a:rPr>
              <a:t>km</a:t>
            </a:r>
          </a:p>
        </p:txBody>
      </p:sp>
      <p:sp>
        <p:nvSpPr>
          <p:cNvPr id="5134" name="Rectangle 25"/>
          <p:cNvSpPr>
            <a:spLocks noChangeArrowheads="1"/>
          </p:cNvSpPr>
          <p:nvPr/>
        </p:nvSpPr>
        <p:spPr bwMode="auto">
          <a:xfrm rot="-2353575">
            <a:off x="6588125" y="1052513"/>
            <a:ext cx="122396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cs-CZ" dirty="0">
                <a:solidFill>
                  <a:srgbClr val="003366"/>
                </a:solidFill>
                <a:ea typeface="ＭＳ Ｐゴシック" pitchFamily="-107" charset="-128"/>
              </a:rPr>
              <a:t>15</a:t>
            </a:r>
            <a:r>
              <a:rPr lang="cs-CZ" dirty="0">
                <a:solidFill>
                  <a:srgbClr val="003366"/>
                </a:solidFill>
              </a:rPr>
              <a:t> </a:t>
            </a:r>
            <a:r>
              <a:rPr lang="cs-CZ" dirty="0">
                <a:solidFill>
                  <a:srgbClr val="003366"/>
                </a:solidFill>
                <a:ea typeface="ＭＳ Ｐゴシック" pitchFamily="-107" charset="-128"/>
              </a:rPr>
              <a:t>km</a:t>
            </a:r>
          </a:p>
        </p:txBody>
      </p:sp>
      <p:cxnSp>
        <p:nvCxnSpPr>
          <p:cNvPr id="5135" name="AutoShape 28"/>
          <p:cNvCxnSpPr>
            <a:cxnSpLocks noChangeShapeType="1"/>
          </p:cNvCxnSpPr>
          <p:nvPr/>
        </p:nvCxnSpPr>
        <p:spPr bwMode="auto">
          <a:xfrm rot="5400000" flipV="1">
            <a:off x="4356100" y="1052513"/>
            <a:ext cx="1587" cy="1588"/>
          </a:xfrm>
          <a:prstGeom prst="curvedConnector3">
            <a:avLst>
              <a:gd name="adj1" fmla="val -14400000"/>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cxnSp>
      <p:sp>
        <p:nvSpPr>
          <p:cNvPr id="5136" name="Text Box 29"/>
          <p:cNvSpPr txBox="1">
            <a:spLocks noChangeArrowheads="1"/>
          </p:cNvSpPr>
          <p:nvPr/>
        </p:nvSpPr>
        <p:spPr bwMode="auto">
          <a:xfrm>
            <a:off x="6300788" y="5445125"/>
            <a:ext cx="24479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b="1">
                <a:solidFill>
                  <a:srgbClr val="00ADD0"/>
                </a:solidFill>
                <a:latin typeface="Arial" charset="0"/>
              </a:defRPr>
            </a:lvl1pPr>
            <a:lvl2pPr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lvl="1" eaLnBrk="1" hangingPunct="1">
              <a:lnSpc>
                <a:spcPct val="70000"/>
              </a:lnSpc>
              <a:buClr>
                <a:srgbClr val="00ADD0"/>
              </a:buClr>
            </a:pPr>
            <a:r>
              <a:rPr lang="en-US" sz="2000" dirty="0">
                <a:solidFill>
                  <a:srgbClr val="003C69"/>
                </a:solidFill>
                <a:ea typeface="ＭＳ Ｐゴシック" pitchFamily="-107" charset="-128"/>
              </a:rPr>
              <a:t>Area: 214 km</a:t>
            </a:r>
            <a:r>
              <a:rPr lang="en-US" sz="2000" baseline="30000" dirty="0">
                <a:solidFill>
                  <a:srgbClr val="003C69"/>
                </a:solidFill>
                <a:ea typeface="ＭＳ Ｐゴシック" pitchFamily="-107" charset="-128"/>
              </a:rPr>
              <a:t>2</a:t>
            </a:r>
            <a:endParaRPr lang="cs-CZ" sz="2000" dirty="0">
              <a:ea typeface="ＭＳ Ｐゴシック" pitchFamily="-107" charset="-128"/>
            </a:endParaRPr>
          </a:p>
        </p:txBody>
      </p:sp>
      <p:sp>
        <p:nvSpPr>
          <p:cNvPr id="20" name="Text Box 5"/>
          <p:cNvSpPr txBox="1">
            <a:spLocks noChangeArrowheads="1"/>
          </p:cNvSpPr>
          <p:nvPr/>
        </p:nvSpPr>
        <p:spPr bwMode="auto">
          <a:xfrm>
            <a:off x="210708" y="6383598"/>
            <a:ext cx="175756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rgbClr val="00ADD0"/>
                </a:solidFill>
                <a:latin typeface="Arial" charset="0"/>
              </a:defRPr>
            </a:lvl1pPr>
            <a:lvl2pPr marL="742950" indent="-285750"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eaLnBrk="1" hangingPunct="1">
              <a:spcBef>
                <a:spcPct val="0"/>
              </a:spcBef>
            </a:pPr>
            <a:r>
              <a:rPr lang="cs-CZ" sz="1400" dirty="0"/>
              <a:t>www.ostrava.cz</a:t>
            </a:r>
          </a:p>
        </p:txBody>
      </p:sp>
      <p:pic>
        <p:nvPicPr>
          <p:cNvPr id="21" name="Picture 3" descr="Ostrava_l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31153" y="6406594"/>
            <a:ext cx="2160000" cy="261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sh dir="u"/>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2" name="Rectangle 3"/>
          <p:cNvSpPr>
            <a:spLocks noChangeArrowheads="1"/>
          </p:cNvSpPr>
          <p:nvPr/>
        </p:nvSpPr>
        <p:spPr bwMode="auto">
          <a:xfrm>
            <a:off x="358775" y="274638"/>
            <a:ext cx="842645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p>
            <a:pPr>
              <a:spcBef>
                <a:spcPct val="0"/>
              </a:spcBef>
            </a:pPr>
            <a:endParaRPr lang="cs-CZ" sz="4000" b="0" dirty="0">
              <a:solidFill>
                <a:schemeClr val="tx2"/>
              </a:solidFill>
            </a:endParaRPr>
          </a:p>
        </p:txBody>
      </p:sp>
      <p:sp>
        <p:nvSpPr>
          <p:cNvPr id="37893" name="Text Box 4"/>
          <p:cNvSpPr txBox="1">
            <a:spLocks noChangeArrowheads="1"/>
          </p:cNvSpPr>
          <p:nvPr/>
        </p:nvSpPr>
        <p:spPr bwMode="auto">
          <a:xfrm>
            <a:off x="411163" y="1982788"/>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342900" indent="-342900" eaLnBrk="0" hangingPunct="0">
              <a:defRPr b="1">
                <a:solidFill>
                  <a:srgbClr val="00ADD0"/>
                </a:solidFill>
                <a:latin typeface="Arial" charset="0"/>
              </a:defRPr>
            </a:lvl1pPr>
            <a:lvl2pPr marL="742950" indent="-285750"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eaLnBrk="1" hangingPunct="1">
              <a:spcBef>
                <a:spcPct val="20000"/>
              </a:spcBef>
            </a:pPr>
            <a:endParaRPr lang="cs-CZ" sz="2000" b="0" dirty="0">
              <a:solidFill>
                <a:srgbClr val="003C69"/>
              </a:solidFill>
            </a:endParaRPr>
          </a:p>
        </p:txBody>
      </p:sp>
      <p:sp>
        <p:nvSpPr>
          <p:cNvPr id="37894" name="Text Box 5"/>
          <p:cNvSpPr txBox="1">
            <a:spLocks noChangeArrowheads="1"/>
          </p:cNvSpPr>
          <p:nvPr/>
        </p:nvSpPr>
        <p:spPr bwMode="auto">
          <a:xfrm>
            <a:off x="411163" y="257794"/>
            <a:ext cx="8409309"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b="1">
                <a:solidFill>
                  <a:srgbClr val="00ADD0"/>
                </a:solidFill>
                <a:latin typeface="Arial" charset="0"/>
              </a:defRPr>
            </a:lvl1pPr>
            <a:lvl2pPr marL="742950" indent="-285750"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eaLnBrk="1" hangingPunct="1"/>
            <a:r>
              <a:rPr lang="en-US" sz="3600" dirty="0" smtClean="0"/>
              <a:t>OSTRAVA</a:t>
            </a:r>
            <a:r>
              <a:rPr lang="cs-CZ" sz="3600" dirty="0" smtClean="0"/>
              <a:t>:</a:t>
            </a:r>
            <a:r>
              <a:rPr lang="en-US" sz="3600" dirty="0" smtClean="0"/>
              <a:t> good place for living</a:t>
            </a:r>
            <a:endParaRPr lang="en-US" sz="3600" b="0" dirty="0">
              <a:solidFill>
                <a:schemeClr val="tx1"/>
              </a:solidFill>
            </a:endParaRPr>
          </a:p>
        </p:txBody>
      </p:sp>
      <p:pic>
        <p:nvPicPr>
          <p:cNvPr id="21" name="Picture 3" descr="Ostrava_l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31153" y="6406594"/>
            <a:ext cx="2160000" cy="261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8" name="Picture 2" descr="R:\OSR\FOTOGRAFIE\fota-Hela\foto_Sportovni_vyziti\395.Golfistka.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6729" y="1124872"/>
            <a:ext cx="2376046" cy="1584176"/>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p:cNvSpPr txBox="1"/>
          <p:nvPr/>
        </p:nvSpPr>
        <p:spPr>
          <a:xfrm>
            <a:off x="2086405" y="2420888"/>
            <a:ext cx="1045435" cy="261610"/>
          </a:xfrm>
          <a:prstGeom prst="rect">
            <a:avLst/>
          </a:prstGeom>
          <a:noFill/>
        </p:spPr>
        <p:txBody>
          <a:bodyPr wrap="square" rtlCol="0">
            <a:spAutoFit/>
          </a:bodyPr>
          <a:lstStyle/>
          <a:p>
            <a:r>
              <a:rPr lang="cs-CZ" sz="1100" dirty="0" smtClean="0">
                <a:solidFill>
                  <a:schemeClr val="bg1"/>
                </a:solidFill>
              </a:rPr>
              <a:t>Golf courses</a:t>
            </a:r>
            <a:endParaRPr lang="en-US" sz="1100" dirty="0">
              <a:solidFill>
                <a:schemeClr val="bg1"/>
              </a:solidFill>
            </a:endParaRPr>
          </a:p>
        </p:txBody>
      </p:sp>
      <p:pic>
        <p:nvPicPr>
          <p:cNvPr id="4103" name="Picture 7" descr="C:\Users\pajurkovahe\Desktop\Judita_GVUO.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28184" y="1124872"/>
            <a:ext cx="1781183" cy="3342037"/>
          </a:xfrm>
          <a:prstGeom prst="rect">
            <a:avLst/>
          </a:prstGeom>
          <a:noFill/>
          <a:extLst>
            <a:ext uri="{909E8E84-426E-40DD-AFC4-6F175D3DCCD1}">
              <a14:hiddenFill xmlns:a14="http://schemas.microsoft.com/office/drawing/2010/main">
                <a:solidFill>
                  <a:srgbClr val="FFFFFF"/>
                </a:solidFill>
              </a14:hiddenFill>
            </a:ext>
          </a:extLst>
        </p:spPr>
      </p:pic>
      <p:sp>
        <p:nvSpPr>
          <p:cNvPr id="11" name="TextovéPole 10"/>
          <p:cNvSpPr txBox="1"/>
          <p:nvPr/>
        </p:nvSpPr>
        <p:spPr>
          <a:xfrm>
            <a:off x="6631152" y="4149080"/>
            <a:ext cx="1829279" cy="261610"/>
          </a:xfrm>
          <a:prstGeom prst="rect">
            <a:avLst/>
          </a:prstGeom>
          <a:noFill/>
        </p:spPr>
        <p:txBody>
          <a:bodyPr wrap="square" rtlCol="0">
            <a:spAutoFit/>
          </a:bodyPr>
          <a:lstStyle/>
          <a:p>
            <a:r>
              <a:rPr lang="en-US" sz="1100" dirty="0" smtClean="0">
                <a:solidFill>
                  <a:schemeClr val="bg1"/>
                </a:solidFill>
              </a:rPr>
              <a:t>Rich cultural life</a:t>
            </a:r>
            <a:endParaRPr lang="en-US" sz="1100" dirty="0">
              <a:solidFill>
                <a:schemeClr val="bg1"/>
              </a:solidFill>
            </a:endParaRPr>
          </a:p>
        </p:txBody>
      </p:sp>
      <p:pic>
        <p:nvPicPr>
          <p:cNvPr id="4104" name="Picture 8" descr="C:\Users\pajurkovahe\Desktop\jurkovic-watchtower-2275959_1920.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364240" y="1112460"/>
            <a:ext cx="2503153" cy="3336935"/>
          </a:xfrm>
          <a:prstGeom prst="rect">
            <a:avLst/>
          </a:prstGeom>
          <a:noFill/>
          <a:extLst>
            <a:ext uri="{909E8E84-426E-40DD-AFC4-6F175D3DCCD1}">
              <a14:hiddenFill xmlns:a14="http://schemas.microsoft.com/office/drawing/2010/main">
                <a:solidFill>
                  <a:srgbClr val="FFFFFF"/>
                </a:solidFill>
              </a14:hiddenFill>
            </a:ext>
          </a:extLst>
        </p:spPr>
      </p:pic>
      <p:sp>
        <p:nvSpPr>
          <p:cNvPr id="17" name="TextovéPole 16"/>
          <p:cNvSpPr txBox="1"/>
          <p:nvPr/>
        </p:nvSpPr>
        <p:spPr>
          <a:xfrm>
            <a:off x="4499992" y="4149080"/>
            <a:ext cx="1368152" cy="261610"/>
          </a:xfrm>
          <a:prstGeom prst="rect">
            <a:avLst/>
          </a:prstGeom>
          <a:noFill/>
        </p:spPr>
        <p:txBody>
          <a:bodyPr wrap="square" rtlCol="0">
            <a:spAutoFit/>
          </a:bodyPr>
          <a:lstStyle/>
          <a:p>
            <a:r>
              <a:rPr lang="en-US" sz="1100" dirty="0" smtClean="0">
                <a:solidFill>
                  <a:schemeClr val="bg1"/>
                </a:solidFill>
              </a:rPr>
              <a:t>Folk architecture</a:t>
            </a:r>
            <a:endParaRPr lang="en-US" sz="1100" dirty="0">
              <a:solidFill>
                <a:schemeClr val="bg1"/>
              </a:solidFill>
            </a:endParaRPr>
          </a:p>
        </p:txBody>
      </p:sp>
      <p:pic>
        <p:nvPicPr>
          <p:cNvPr id="4105" name="Picture 9" descr="C:\Users\pajurkovahe\Desktop\mountains-1357465_1920_Beskydy_m.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6729" y="4653136"/>
            <a:ext cx="7302637" cy="1614298"/>
          </a:xfrm>
          <a:prstGeom prst="rect">
            <a:avLst/>
          </a:prstGeom>
          <a:noFill/>
          <a:extLst>
            <a:ext uri="{909E8E84-426E-40DD-AFC4-6F175D3DCCD1}">
              <a14:hiddenFill xmlns:a14="http://schemas.microsoft.com/office/drawing/2010/main">
                <a:solidFill>
                  <a:srgbClr val="FFFFFF"/>
                </a:solidFill>
              </a14:hiddenFill>
            </a:ext>
          </a:extLst>
        </p:spPr>
      </p:pic>
      <p:sp>
        <p:nvSpPr>
          <p:cNvPr id="3" name="TextovéPole 2"/>
          <p:cNvSpPr txBox="1"/>
          <p:nvPr/>
        </p:nvSpPr>
        <p:spPr>
          <a:xfrm>
            <a:off x="5508104" y="5975702"/>
            <a:ext cx="2582794" cy="261610"/>
          </a:xfrm>
          <a:prstGeom prst="rect">
            <a:avLst/>
          </a:prstGeom>
          <a:noFill/>
        </p:spPr>
        <p:txBody>
          <a:bodyPr wrap="square" rtlCol="0">
            <a:spAutoFit/>
          </a:bodyPr>
          <a:lstStyle/>
          <a:p>
            <a:r>
              <a:rPr lang="en-US" sz="1100" dirty="0" smtClean="0">
                <a:solidFill>
                  <a:schemeClr val="bg1"/>
                </a:solidFill>
              </a:rPr>
              <a:t>Beskydy mountains within a reach</a:t>
            </a:r>
            <a:endParaRPr lang="en-US" sz="1100" dirty="0">
              <a:solidFill>
                <a:schemeClr val="bg1"/>
              </a:solidFill>
            </a:endParaRPr>
          </a:p>
        </p:txBody>
      </p:sp>
      <p:pic>
        <p:nvPicPr>
          <p:cNvPr id="4106" name="Picture 10" descr="C:\Users\pajurkovahe\Desktop\people-3184615_1920_m.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06729" y="2872806"/>
            <a:ext cx="2376046" cy="1594103"/>
          </a:xfrm>
          <a:prstGeom prst="rect">
            <a:avLst/>
          </a:prstGeom>
          <a:noFill/>
          <a:extLst>
            <a:ext uri="{909E8E84-426E-40DD-AFC4-6F175D3DCCD1}">
              <a14:hiddenFill xmlns:a14="http://schemas.microsoft.com/office/drawing/2010/main">
                <a:solidFill>
                  <a:srgbClr val="FFFFFF"/>
                </a:solidFill>
              </a14:hiddenFill>
            </a:ext>
          </a:extLst>
        </p:spPr>
      </p:pic>
      <p:sp>
        <p:nvSpPr>
          <p:cNvPr id="20" name="TextovéPole 19"/>
          <p:cNvSpPr txBox="1"/>
          <p:nvPr/>
        </p:nvSpPr>
        <p:spPr>
          <a:xfrm>
            <a:off x="2302429" y="4175502"/>
            <a:ext cx="829411" cy="261610"/>
          </a:xfrm>
          <a:prstGeom prst="rect">
            <a:avLst/>
          </a:prstGeom>
          <a:noFill/>
        </p:spPr>
        <p:txBody>
          <a:bodyPr wrap="square" rtlCol="0">
            <a:spAutoFit/>
          </a:bodyPr>
          <a:lstStyle/>
          <a:p>
            <a:r>
              <a:rPr lang="cs-CZ" sz="1100" dirty="0" smtClean="0">
                <a:solidFill>
                  <a:schemeClr val="bg1"/>
                </a:solidFill>
              </a:rPr>
              <a:t>Wellness     </a:t>
            </a:r>
            <a:endParaRPr lang="en-US" sz="1100" dirty="0">
              <a:solidFill>
                <a:schemeClr val="bg1"/>
              </a:solidFill>
            </a:endParaRPr>
          </a:p>
        </p:txBody>
      </p:sp>
    </p:spTree>
    <p:extLst>
      <p:ext uri="{BB962C8B-B14F-4D97-AF65-F5344CB8AC3E}">
        <p14:creationId xmlns:p14="http://schemas.microsoft.com/office/powerpoint/2010/main" val="3416353369"/>
      </p:ext>
    </p:extLst>
  </p:cSld>
  <p:clrMapOvr>
    <a:masterClrMapping/>
  </p:clrMapOvr>
  <p:transition spd="slow">
    <p:pull/>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9" name="Rectangle 3"/>
          <p:cNvSpPr>
            <a:spLocks noChangeArrowheads="1"/>
          </p:cNvSpPr>
          <p:nvPr/>
        </p:nvSpPr>
        <p:spPr bwMode="auto">
          <a:xfrm>
            <a:off x="503238" y="188913"/>
            <a:ext cx="6301010" cy="1287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a:spcBef>
                <a:spcPct val="0"/>
              </a:spcBef>
            </a:pPr>
            <a:r>
              <a:rPr lang="en-GB" sz="3600" dirty="0" smtClean="0"/>
              <a:t>Summary</a:t>
            </a:r>
            <a:endParaRPr lang="en-GB" sz="3600" b="0" dirty="0">
              <a:solidFill>
                <a:srgbClr val="FF0000"/>
              </a:solidFill>
            </a:endParaRPr>
          </a:p>
        </p:txBody>
      </p:sp>
      <p:sp>
        <p:nvSpPr>
          <p:cNvPr id="55300" name="Text Box 5"/>
          <p:cNvSpPr txBox="1">
            <a:spLocks noChangeArrowheads="1"/>
          </p:cNvSpPr>
          <p:nvPr/>
        </p:nvSpPr>
        <p:spPr bwMode="auto">
          <a:xfrm>
            <a:off x="-19736" y="1052736"/>
            <a:ext cx="7885113"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marL="342900" indent="-342900" eaLnBrk="0" hangingPunct="0">
              <a:defRPr b="1">
                <a:solidFill>
                  <a:srgbClr val="00ADD0"/>
                </a:solidFill>
                <a:latin typeface="Arial" charset="0"/>
              </a:defRPr>
            </a:lvl1pPr>
            <a:lvl2pPr marL="800100" indent="-342900" eaLnBrk="0" hangingPunct="0">
              <a:defRPr b="1">
                <a:solidFill>
                  <a:srgbClr val="00ADD0"/>
                </a:solidFill>
                <a:latin typeface="Arial" charset="0"/>
              </a:defRPr>
            </a:lvl2pPr>
            <a:lvl3pPr marL="1257300" indent="-3429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eaLnBrk="1" hangingPunct="1">
              <a:spcBef>
                <a:spcPct val="20000"/>
              </a:spcBef>
            </a:pPr>
            <a:endParaRPr lang="en-GB" sz="2000" b="0" dirty="0"/>
          </a:p>
          <a:p>
            <a:pPr lvl="1" eaLnBrk="1" hangingPunct="1">
              <a:spcBef>
                <a:spcPts val="600"/>
              </a:spcBef>
              <a:buClr>
                <a:srgbClr val="00ADD0"/>
              </a:buClr>
              <a:buFontTx/>
              <a:buChar char="•"/>
            </a:pPr>
            <a:r>
              <a:rPr lang="en-GB" sz="1600" dirty="0" smtClean="0"/>
              <a:t>3</a:t>
            </a:r>
            <a:r>
              <a:rPr lang="en-GB" sz="1600" baseline="30000" dirty="0" smtClean="0"/>
              <a:t>rd</a:t>
            </a:r>
            <a:r>
              <a:rPr lang="en-GB" sz="1600" dirty="0" smtClean="0"/>
              <a:t> largest city </a:t>
            </a:r>
            <a:r>
              <a:rPr lang="en-GB" sz="1600" dirty="0" smtClean="0">
                <a:solidFill>
                  <a:srgbClr val="003C69"/>
                </a:solidFill>
              </a:rPr>
              <a:t>in the Czech Republic</a:t>
            </a:r>
          </a:p>
          <a:p>
            <a:pPr lvl="1" eaLnBrk="1" hangingPunct="1">
              <a:spcBef>
                <a:spcPts val="600"/>
              </a:spcBef>
              <a:buClr>
                <a:srgbClr val="00ADD0"/>
              </a:buClr>
              <a:buFontTx/>
              <a:buChar char="•"/>
            </a:pPr>
            <a:r>
              <a:rPr lang="en-GB" sz="1600" dirty="0" smtClean="0">
                <a:solidFill>
                  <a:srgbClr val="003C69"/>
                </a:solidFill>
              </a:rPr>
              <a:t>Metropolis of the region with more than 1,2 mil inhabitants </a:t>
            </a:r>
          </a:p>
          <a:p>
            <a:pPr lvl="1" eaLnBrk="1" hangingPunct="1">
              <a:spcBef>
                <a:spcPts val="600"/>
              </a:spcBef>
              <a:buClr>
                <a:srgbClr val="00ADD0"/>
              </a:buClr>
              <a:buFontTx/>
              <a:buChar char="•"/>
            </a:pPr>
            <a:r>
              <a:rPr lang="en-GB" sz="1600" dirty="0" smtClean="0"/>
              <a:t>Strategic</a:t>
            </a:r>
            <a:r>
              <a:rPr lang="en-GB" sz="1600" dirty="0" smtClean="0">
                <a:solidFill>
                  <a:srgbClr val="003C69"/>
                </a:solidFill>
              </a:rPr>
              <a:t> </a:t>
            </a:r>
            <a:r>
              <a:rPr lang="en-GB" sz="1600" dirty="0" smtClean="0"/>
              <a:t>location</a:t>
            </a:r>
            <a:r>
              <a:rPr lang="en-GB" sz="1600" dirty="0" smtClean="0">
                <a:solidFill>
                  <a:srgbClr val="003C69"/>
                </a:solidFill>
              </a:rPr>
              <a:t> on the crossroad of 3 countries</a:t>
            </a:r>
          </a:p>
          <a:p>
            <a:pPr lvl="1" eaLnBrk="1" hangingPunct="1">
              <a:spcBef>
                <a:spcPts val="600"/>
              </a:spcBef>
              <a:buClr>
                <a:srgbClr val="00ADD0"/>
              </a:buClr>
              <a:buFontTx/>
              <a:buChar char="•"/>
            </a:pPr>
            <a:r>
              <a:rPr lang="en-GB" sz="1600" dirty="0" smtClean="0">
                <a:solidFill>
                  <a:srgbClr val="003C69"/>
                </a:solidFill>
              </a:rPr>
              <a:t>Investments in </a:t>
            </a:r>
            <a:r>
              <a:rPr lang="en-GB" sz="1600" dirty="0" smtClean="0"/>
              <a:t>education</a:t>
            </a:r>
          </a:p>
          <a:p>
            <a:pPr lvl="1" eaLnBrk="1" hangingPunct="1">
              <a:spcBef>
                <a:spcPts val="600"/>
              </a:spcBef>
              <a:buClr>
                <a:srgbClr val="00ADD0"/>
              </a:buClr>
              <a:buFontTx/>
              <a:buChar char="•"/>
            </a:pPr>
            <a:r>
              <a:rPr lang="en-GB" sz="1600" dirty="0" smtClean="0">
                <a:solidFill>
                  <a:srgbClr val="003C69"/>
                </a:solidFill>
              </a:rPr>
              <a:t>8 </a:t>
            </a:r>
            <a:r>
              <a:rPr lang="en-US" sz="1600" dirty="0" smtClean="0">
                <a:solidFill>
                  <a:srgbClr val="003C69"/>
                </a:solidFill>
              </a:rPr>
              <a:t>bilingual</a:t>
            </a:r>
            <a:r>
              <a:rPr lang="cs-CZ" sz="1600" dirty="0" smtClean="0">
                <a:solidFill>
                  <a:srgbClr val="003C69"/>
                </a:solidFill>
              </a:rPr>
              <a:t> </a:t>
            </a:r>
            <a:r>
              <a:rPr lang="en-GB" sz="1600" dirty="0" smtClean="0">
                <a:solidFill>
                  <a:srgbClr val="003C69"/>
                </a:solidFill>
              </a:rPr>
              <a:t>schools and </a:t>
            </a:r>
            <a:r>
              <a:rPr lang="en-GB" sz="1600" dirty="0" smtClean="0">
                <a:solidFill>
                  <a:srgbClr val="003C69"/>
                </a:solidFill>
              </a:rPr>
              <a:t>schools with an international approach</a:t>
            </a:r>
          </a:p>
          <a:p>
            <a:pPr lvl="1" eaLnBrk="1" hangingPunct="1">
              <a:spcBef>
                <a:spcPts val="600"/>
              </a:spcBef>
              <a:buClr>
                <a:srgbClr val="00ADD0"/>
              </a:buClr>
              <a:buFontTx/>
              <a:buChar char="•"/>
            </a:pPr>
            <a:r>
              <a:rPr lang="en-GB" sz="1600" dirty="0" smtClean="0"/>
              <a:t>Science, Research, Innovation Support</a:t>
            </a:r>
          </a:p>
          <a:p>
            <a:pPr lvl="1" eaLnBrk="1" hangingPunct="1">
              <a:spcBef>
                <a:spcPts val="600"/>
              </a:spcBef>
              <a:buClr>
                <a:srgbClr val="00ADD0"/>
              </a:buClr>
              <a:buFontTx/>
              <a:buChar char="•"/>
            </a:pPr>
            <a:r>
              <a:rPr lang="en-GB" sz="1600" dirty="0" smtClean="0"/>
              <a:t>Developed</a:t>
            </a:r>
            <a:r>
              <a:rPr lang="en-GB" sz="1600" dirty="0" smtClean="0">
                <a:solidFill>
                  <a:srgbClr val="003C69"/>
                </a:solidFill>
              </a:rPr>
              <a:t> infrastructure</a:t>
            </a:r>
          </a:p>
          <a:p>
            <a:pPr lvl="1" eaLnBrk="1" hangingPunct="1">
              <a:spcBef>
                <a:spcPts val="600"/>
              </a:spcBef>
              <a:buClr>
                <a:srgbClr val="00ADD0"/>
              </a:buClr>
              <a:buFontTx/>
              <a:buChar char="•"/>
            </a:pPr>
            <a:r>
              <a:rPr lang="en-GB" sz="1600" dirty="0" smtClean="0">
                <a:solidFill>
                  <a:srgbClr val="003C69"/>
                </a:solidFill>
              </a:rPr>
              <a:t>Highly developed public transport system </a:t>
            </a:r>
          </a:p>
          <a:p>
            <a:pPr lvl="1" eaLnBrk="1" hangingPunct="1">
              <a:spcBef>
                <a:spcPts val="600"/>
              </a:spcBef>
              <a:buClr>
                <a:srgbClr val="00ADD0"/>
              </a:buClr>
              <a:buFontTx/>
              <a:buChar char="•"/>
            </a:pPr>
            <a:r>
              <a:rPr lang="en-GB" sz="1600" dirty="0" smtClean="0">
                <a:solidFill>
                  <a:srgbClr val="003C69"/>
                </a:solidFill>
              </a:rPr>
              <a:t>MOODY´s </a:t>
            </a:r>
            <a:r>
              <a:rPr lang="en-GB" sz="1600" dirty="0" smtClean="0"/>
              <a:t>rating: A1 positive</a:t>
            </a:r>
          </a:p>
          <a:p>
            <a:pPr lvl="1" eaLnBrk="1" hangingPunct="1">
              <a:spcBef>
                <a:spcPts val="600"/>
              </a:spcBef>
              <a:buClr>
                <a:srgbClr val="00ADD0"/>
              </a:buClr>
              <a:buFontTx/>
              <a:buChar char="•"/>
            </a:pPr>
            <a:r>
              <a:rPr lang="en-US" sz="1600" dirty="0">
                <a:solidFill>
                  <a:srgbClr val="003C69"/>
                </a:solidFill>
              </a:rPr>
              <a:t>Ostrava ranks </a:t>
            </a:r>
            <a:r>
              <a:rPr lang="en-US" sz="1600" dirty="0"/>
              <a:t>among the TOP 10 </a:t>
            </a:r>
            <a:r>
              <a:rPr lang="en-US" sz="1600" dirty="0" smtClean="0"/>
              <a:t>most </a:t>
            </a:r>
            <a:r>
              <a:rPr lang="en-US" sz="1600" dirty="0"/>
              <a:t>attractive cities in Europe for investment</a:t>
            </a:r>
          </a:p>
          <a:p>
            <a:pPr lvl="1" eaLnBrk="1" hangingPunct="1">
              <a:spcBef>
                <a:spcPts val="600"/>
              </a:spcBef>
              <a:buClr>
                <a:srgbClr val="00ADD0"/>
              </a:buClr>
              <a:buFontTx/>
              <a:buChar char="•"/>
            </a:pPr>
            <a:r>
              <a:rPr lang="en-GB" sz="1600" dirty="0" smtClean="0">
                <a:solidFill>
                  <a:srgbClr val="003C69"/>
                </a:solidFill>
              </a:rPr>
              <a:t>Important international companies located in the city</a:t>
            </a:r>
          </a:p>
          <a:p>
            <a:pPr lvl="1" eaLnBrk="1" hangingPunct="1">
              <a:spcBef>
                <a:spcPts val="600"/>
              </a:spcBef>
              <a:buClr>
                <a:srgbClr val="00ADD0"/>
              </a:buClr>
              <a:buFontTx/>
              <a:buChar char="•"/>
            </a:pPr>
            <a:r>
              <a:rPr lang="en-GB" sz="1600" dirty="0" smtClean="0"/>
              <a:t>Leisure</a:t>
            </a:r>
            <a:r>
              <a:rPr lang="en-GB" sz="1600" dirty="0" smtClean="0">
                <a:solidFill>
                  <a:srgbClr val="003C69"/>
                </a:solidFill>
              </a:rPr>
              <a:t> activities</a:t>
            </a:r>
            <a:endParaRPr lang="en-GB" sz="1600" dirty="0">
              <a:solidFill>
                <a:srgbClr val="003C69"/>
              </a:solidFill>
            </a:endParaRPr>
          </a:p>
        </p:txBody>
      </p:sp>
      <p:sp>
        <p:nvSpPr>
          <p:cNvPr id="8" name="Text Box 5"/>
          <p:cNvSpPr txBox="1">
            <a:spLocks noChangeArrowheads="1"/>
          </p:cNvSpPr>
          <p:nvPr/>
        </p:nvSpPr>
        <p:spPr bwMode="auto">
          <a:xfrm>
            <a:off x="179512" y="6367603"/>
            <a:ext cx="223224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rgbClr val="00ADD0"/>
                </a:solidFill>
                <a:latin typeface="Arial" charset="0"/>
              </a:defRPr>
            </a:lvl1pPr>
            <a:lvl2pPr marL="742950" indent="-285750"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eaLnBrk="1" hangingPunct="1">
              <a:spcBef>
                <a:spcPct val="0"/>
              </a:spcBef>
            </a:pPr>
            <a:r>
              <a:rPr lang="cs-CZ" sz="1400" dirty="0"/>
              <a:t>www.ostrava.cz</a:t>
            </a:r>
          </a:p>
        </p:txBody>
      </p:sp>
      <p:pic>
        <p:nvPicPr>
          <p:cNvPr id="9" name="Picture 2" descr="Ostrava_l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32240" y="6390599"/>
            <a:ext cx="2160000" cy="261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87649134"/>
      </p:ext>
    </p:extLst>
  </p:cSld>
  <p:clrMapOvr>
    <a:masterClrMapping/>
  </p:clrMapOvr>
  <p:transition spd="slow">
    <p:push dir="u"/>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ChangeArrowheads="1"/>
          </p:cNvSpPr>
          <p:nvPr/>
        </p:nvSpPr>
        <p:spPr bwMode="auto">
          <a:xfrm>
            <a:off x="358775" y="274638"/>
            <a:ext cx="842645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p>
            <a:pPr>
              <a:spcBef>
                <a:spcPct val="0"/>
              </a:spcBef>
            </a:pPr>
            <a:endParaRPr lang="cs-CZ" sz="4000" b="0" dirty="0">
              <a:solidFill>
                <a:schemeClr val="tx2"/>
              </a:solidFill>
            </a:endParaRPr>
          </a:p>
        </p:txBody>
      </p:sp>
      <p:sp>
        <p:nvSpPr>
          <p:cNvPr id="7172" name="Text Box 5"/>
          <p:cNvSpPr txBox="1">
            <a:spLocks noChangeArrowheads="1"/>
          </p:cNvSpPr>
          <p:nvPr/>
        </p:nvSpPr>
        <p:spPr bwMode="auto">
          <a:xfrm>
            <a:off x="411163" y="1982788"/>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342900" indent="-342900" eaLnBrk="0" hangingPunct="0">
              <a:defRPr b="1">
                <a:solidFill>
                  <a:srgbClr val="00ADD0"/>
                </a:solidFill>
                <a:latin typeface="Arial" charset="0"/>
              </a:defRPr>
            </a:lvl1pPr>
            <a:lvl2pPr marL="742950" indent="-285750"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eaLnBrk="1" hangingPunct="1">
              <a:spcBef>
                <a:spcPct val="20000"/>
              </a:spcBef>
            </a:pPr>
            <a:endParaRPr lang="cs-CZ" sz="2000" b="0" dirty="0">
              <a:solidFill>
                <a:srgbClr val="003C69"/>
              </a:solidFill>
            </a:endParaRPr>
          </a:p>
        </p:txBody>
      </p:sp>
      <p:cxnSp>
        <p:nvCxnSpPr>
          <p:cNvPr id="3" name="Přímá spojnice 2"/>
          <p:cNvCxnSpPr/>
          <p:nvPr/>
        </p:nvCxnSpPr>
        <p:spPr bwMode="auto">
          <a:xfrm>
            <a:off x="210708" y="980728"/>
            <a:ext cx="200455" cy="2808312"/>
          </a:xfrm>
          <a:prstGeom prst="lin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029" name="Picture 5" descr="C:\Users\pajurkovahe\Desktop\OSTRAVA_slajd_EN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32656"/>
            <a:ext cx="9145016" cy="60392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9022313"/>
      </p:ext>
    </p:extLst>
  </p:cSld>
  <p:clrMapOvr>
    <a:masterClrMapping/>
  </p:clrMapOvr>
  <p:transition spd="slow">
    <p:pull/>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Text Box 5"/>
          <p:cNvSpPr txBox="1">
            <a:spLocks noChangeArrowheads="1"/>
          </p:cNvSpPr>
          <p:nvPr/>
        </p:nvSpPr>
        <p:spPr bwMode="auto">
          <a:xfrm>
            <a:off x="411163" y="1982788"/>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342900" indent="-342900" eaLnBrk="0" hangingPunct="0">
              <a:defRPr b="1">
                <a:solidFill>
                  <a:srgbClr val="00ADD0"/>
                </a:solidFill>
                <a:latin typeface="Arial" charset="0"/>
              </a:defRPr>
            </a:lvl1pPr>
            <a:lvl2pPr marL="742950" indent="-285750"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eaLnBrk="1" hangingPunct="1">
              <a:spcBef>
                <a:spcPct val="20000"/>
              </a:spcBef>
            </a:pPr>
            <a:endParaRPr lang="cs-CZ" sz="2000" b="0">
              <a:solidFill>
                <a:srgbClr val="003C69"/>
              </a:solidFill>
            </a:endParaRPr>
          </a:p>
        </p:txBody>
      </p:sp>
      <p:sp>
        <p:nvSpPr>
          <p:cNvPr id="10244" name="Text Box 7"/>
          <p:cNvSpPr txBox="1">
            <a:spLocks noChangeArrowheads="1"/>
          </p:cNvSpPr>
          <p:nvPr/>
        </p:nvSpPr>
        <p:spPr bwMode="auto">
          <a:xfrm>
            <a:off x="323850" y="188913"/>
            <a:ext cx="266382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rgbClr val="00ADD0"/>
                </a:solidFill>
                <a:latin typeface="Arial" charset="0"/>
              </a:defRPr>
            </a:lvl1pPr>
            <a:lvl2pPr marL="742950" indent="-285750"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eaLnBrk="1" hangingPunct="1"/>
            <a:r>
              <a:rPr lang="cs-CZ" sz="3600"/>
              <a:t>Transport</a:t>
            </a:r>
            <a:endParaRPr lang="cs-CZ" sz="3600" b="0">
              <a:solidFill>
                <a:schemeClr val="tx2"/>
              </a:solidFill>
            </a:endParaRPr>
          </a:p>
        </p:txBody>
      </p:sp>
      <p:sp>
        <p:nvSpPr>
          <p:cNvPr id="10245" name="Text Box 8"/>
          <p:cNvSpPr txBox="1">
            <a:spLocks noChangeArrowheads="1"/>
          </p:cNvSpPr>
          <p:nvPr/>
        </p:nvSpPr>
        <p:spPr bwMode="auto">
          <a:xfrm>
            <a:off x="827088" y="1125538"/>
            <a:ext cx="78486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rgbClr val="00ADD0"/>
                </a:solidFill>
                <a:latin typeface="Arial" charset="0"/>
              </a:defRPr>
            </a:lvl1pPr>
            <a:lvl2pPr marL="742950" indent="-285750"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eaLnBrk="1" hangingPunct="1"/>
            <a:endParaRPr lang="cs-CZ" b="0">
              <a:solidFill>
                <a:schemeClr val="tx1"/>
              </a:solidFill>
            </a:endParaRPr>
          </a:p>
        </p:txBody>
      </p:sp>
      <p:sp>
        <p:nvSpPr>
          <p:cNvPr id="10247" name="Rectangle 12"/>
          <p:cNvSpPr>
            <a:spLocks noChangeArrowheads="1"/>
          </p:cNvSpPr>
          <p:nvPr/>
        </p:nvSpPr>
        <p:spPr bwMode="auto">
          <a:xfrm>
            <a:off x="250825" y="1125538"/>
            <a:ext cx="8496300" cy="23754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spcBef>
                <a:spcPct val="65000"/>
              </a:spcBef>
              <a:buClr>
                <a:srgbClr val="00ADD0"/>
              </a:buClr>
              <a:buFontTx/>
              <a:buChar char="•"/>
            </a:pPr>
            <a:r>
              <a:rPr lang="en-US" dirty="0" smtClean="0"/>
              <a:t>The Czech Republic’s north-eastern hub for transportation and logistics</a:t>
            </a:r>
          </a:p>
          <a:p>
            <a:pPr marL="342900" indent="-342900">
              <a:lnSpc>
                <a:spcPct val="70000"/>
              </a:lnSpc>
              <a:spcBef>
                <a:spcPct val="65000"/>
              </a:spcBef>
              <a:spcAft>
                <a:spcPct val="10000"/>
              </a:spcAft>
              <a:buClr>
                <a:srgbClr val="00ADD0"/>
              </a:buClr>
              <a:buFontTx/>
              <a:buChar char="•"/>
            </a:pPr>
            <a:r>
              <a:rPr lang="en-US" dirty="0" smtClean="0"/>
              <a:t>Leoš Janáček Ostrava International Airport (25 km from the city centre)</a:t>
            </a:r>
            <a:endParaRPr lang="en-US" dirty="0" smtClean="0">
              <a:solidFill>
                <a:srgbClr val="003C69"/>
              </a:solidFill>
            </a:endParaRPr>
          </a:p>
          <a:p>
            <a:pPr marL="742950" lvl="1" indent="-285750">
              <a:spcBef>
                <a:spcPct val="40000"/>
              </a:spcBef>
              <a:buClr>
                <a:srgbClr val="00ADD0"/>
              </a:buClr>
              <a:buFont typeface="Arial" charset="0"/>
              <a:buChar char="~"/>
            </a:pPr>
            <a:r>
              <a:rPr lang="en-US" sz="1400" dirty="0" smtClean="0">
                <a:solidFill>
                  <a:srgbClr val="003C69"/>
                </a:solidFill>
              </a:rPr>
              <a:t>The largest regional airport in the Czech Republic</a:t>
            </a:r>
          </a:p>
          <a:p>
            <a:pPr marL="742950" lvl="1" indent="-285750">
              <a:spcBef>
                <a:spcPct val="40000"/>
              </a:spcBef>
              <a:buClr>
                <a:srgbClr val="00ADD0"/>
              </a:buClr>
              <a:buFont typeface="Arial" charset="0"/>
              <a:buChar char="~"/>
            </a:pPr>
            <a:r>
              <a:rPr lang="en-US" sz="1400" dirty="0" smtClean="0">
                <a:solidFill>
                  <a:srgbClr val="003C69"/>
                </a:solidFill>
              </a:rPr>
              <a:t>The country´s second longest runway (3,500 x 63m) </a:t>
            </a:r>
          </a:p>
          <a:p>
            <a:pPr marL="742950" lvl="1" indent="-285750">
              <a:spcBef>
                <a:spcPct val="40000"/>
              </a:spcBef>
              <a:buClr>
                <a:srgbClr val="00ADD0"/>
              </a:buClr>
              <a:buFont typeface="Arial" charset="0"/>
              <a:buChar char="~"/>
            </a:pPr>
            <a:r>
              <a:rPr lang="en-US" sz="1400" dirty="0" smtClean="0">
                <a:solidFill>
                  <a:srgbClr val="003C69"/>
                </a:solidFill>
              </a:rPr>
              <a:t>Regular travel links to Prague, London, Milan,</a:t>
            </a:r>
            <a:r>
              <a:rPr lang="cs-CZ" sz="1400" dirty="0" smtClean="0">
                <a:solidFill>
                  <a:srgbClr val="003C69"/>
                </a:solidFill>
              </a:rPr>
              <a:t> </a:t>
            </a:r>
            <a:r>
              <a:rPr lang="en-US" sz="1400" dirty="0" smtClean="0">
                <a:solidFill>
                  <a:srgbClr val="003C69"/>
                </a:solidFill>
              </a:rPr>
              <a:t>Dubai</a:t>
            </a:r>
            <a:r>
              <a:rPr lang="en-US" sz="1400" b="0" dirty="0" smtClean="0">
                <a:solidFill>
                  <a:srgbClr val="003C69"/>
                </a:solidFill>
              </a:rPr>
              <a:t> </a:t>
            </a:r>
            <a:r>
              <a:rPr lang="cs-CZ" sz="1400" b="0" dirty="0" smtClean="0">
                <a:solidFill>
                  <a:srgbClr val="003C69"/>
                </a:solidFill>
              </a:rPr>
              <a:t>                                                          </a:t>
            </a:r>
            <a:r>
              <a:rPr lang="en-US" sz="1400" b="0" dirty="0" smtClean="0">
                <a:solidFill>
                  <a:srgbClr val="003C69"/>
                </a:solidFill>
              </a:rPr>
              <a:t>and many charter flights</a:t>
            </a:r>
            <a:endParaRPr lang="en-US" sz="1400" dirty="0" smtClean="0">
              <a:solidFill>
                <a:srgbClr val="003C69"/>
              </a:solidFill>
            </a:endParaRPr>
          </a:p>
          <a:p>
            <a:pPr marL="742950" lvl="1" indent="-285750">
              <a:spcBef>
                <a:spcPct val="40000"/>
              </a:spcBef>
              <a:spcAft>
                <a:spcPct val="40000"/>
              </a:spcAft>
              <a:buClr>
                <a:srgbClr val="00ADD0"/>
              </a:buClr>
              <a:buFont typeface="Arial" charset="0"/>
              <a:buChar char="~"/>
            </a:pPr>
            <a:endParaRPr lang="en-US" sz="1600" dirty="0">
              <a:solidFill>
                <a:srgbClr val="003C69"/>
              </a:solidFill>
            </a:endParaRPr>
          </a:p>
        </p:txBody>
      </p:sp>
      <p:sp>
        <p:nvSpPr>
          <p:cNvPr id="9" name="Text Box 5"/>
          <p:cNvSpPr txBox="1">
            <a:spLocks noChangeArrowheads="1"/>
          </p:cNvSpPr>
          <p:nvPr/>
        </p:nvSpPr>
        <p:spPr bwMode="auto">
          <a:xfrm>
            <a:off x="235364" y="6514488"/>
            <a:ext cx="175756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rgbClr val="00ADD0"/>
                </a:solidFill>
                <a:latin typeface="Arial" charset="0"/>
              </a:defRPr>
            </a:lvl1pPr>
            <a:lvl2pPr marL="742950" indent="-285750"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eaLnBrk="1" hangingPunct="1">
              <a:spcBef>
                <a:spcPct val="0"/>
              </a:spcBef>
            </a:pPr>
            <a:r>
              <a:rPr lang="cs-CZ" sz="1400" dirty="0"/>
              <a:t>www.ostrava.cz</a:t>
            </a:r>
          </a:p>
        </p:txBody>
      </p:sp>
      <p:pic>
        <p:nvPicPr>
          <p:cNvPr id="13" name="Picture 3" descr="Ostrava_l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31153" y="6406594"/>
            <a:ext cx="2160000" cy="261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 descr="N:\!!!NOVA_FOTOBANKA!!!\2013\04_2013\letadlo Ostrava!!!\branding letadl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07410" y="2031977"/>
            <a:ext cx="2088000" cy="86650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4" name="Picture 3" descr="N:\!!!NOVA_FOTOBANKA!!!\tematicky řazené fotky výběrové\DOPRAVA\Svinovské nádraží\Svinov, 2007, špic, dvd 2, 1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32240" y="4721668"/>
            <a:ext cx="2088000" cy="14745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Obdélník 1"/>
          <p:cNvSpPr/>
          <p:nvPr/>
        </p:nvSpPr>
        <p:spPr>
          <a:xfrm>
            <a:off x="235364" y="3291981"/>
            <a:ext cx="6607176" cy="3054682"/>
          </a:xfrm>
          <a:prstGeom prst="rect">
            <a:avLst/>
          </a:prstGeom>
        </p:spPr>
        <p:txBody>
          <a:bodyPr wrap="square">
            <a:spAutoFit/>
          </a:bodyPr>
          <a:lstStyle/>
          <a:p>
            <a:pPr marL="342900" indent="-342900">
              <a:lnSpc>
                <a:spcPct val="70000"/>
              </a:lnSpc>
              <a:spcBef>
                <a:spcPct val="55000"/>
              </a:spcBef>
              <a:buClr>
                <a:srgbClr val="00ADD0"/>
              </a:buClr>
              <a:buFontTx/>
              <a:buChar char="•"/>
            </a:pPr>
            <a:r>
              <a:rPr lang="en-US" dirty="0" smtClean="0"/>
              <a:t>The D1 highway</a:t>
            </a:r>
            <a:r>
              <a:rPr lang="en-US" sz="2800" b="0" dirty="0" smtClean="0">
                <a:solidFill>
                  <a:schemeClr val="tx1"/>
                </a:solidFill>
              </a:rPr>
              <a:t> </a:t>
            </a:r>
            <a:endParaRPr lang="en-US" sz="1600" dirty="0" smtClean="0">
              <a:solidFill>
                <a:srgbClr val="003C69"/>
              </a:solidFill>
            </a:endParaRPr>
          </a:p>
          <a:p>
            <a:pPr marL="742950" lvl="1" indent="-285750">
              <a:spcBef>
                <a:spcPct val="40000"/>
              </a:spcBef>
              <a:buClr>
                <a:srgbClr val="00ADD0"/>
              </a:buClr>
              <a:buFont typeface="Arial" charset="0"/>
              <a:buChar char="~"/>
            </a:pPr>
            <a:r>
              <a:rPr lang="en-US" sz="1400" dirty="0" smtClean="0">
                <a:solidFill>
                  <a:srgbClr val="003C69"/>
                </a:solidFill>
              </a:rPr>
              <a:t>part of TEN’s Multiple Mode Corridor No. VI, </a:t>
            </a:r>
          </a:p>
          <a:p>
            <a:pPr marL="742950" lvl="1" indent="-285750">
              <a:spcBef>
                <a:spcPct val="40000"/>
              </a:spcBef>
              <a:buClr>
                <a:srgbClr val="00ADD0"/>
              </a:buClr>
              <a:buFont typeface="Arial" charset="0"/>
              <a:buChar char="~"/>
            </a:pPr>
            <a:r>
              <a:rPr lang="en-US" sz="1400" dirty="0" smtClean="0">
                <a:solidFill>
                  <a:srgbClr val="003C69"/>
                </a:solidFill>
              </a:rPr>
              <a:t>a north-south link from the Czech-Polish border, through Ostrava to the D1  highway to Brno</a:t>
            </a:r>
          </a:p>
          <a:p>
            <a:pPr marL="742950" lvl="1" indent="-285750">
              <a:spcBef>
                <a:spcPct val="40000"/>
              </a:spcBef>
              <a:buClr>
                <a:srgbClr val="00ADD0"/>
              </a:buClr>
              <a:buFont typeface="Arial" charset="0"/>
              <a:buChar char="~"/>
            </a:pPr>
            <a:r>
              <a:rPr lang="en-US" sz="1400" dirty="0" smtClean="0">
                <a:solidFill>
                  <a:srgbClr val="003C69"/>
                </a:solidFill>
              </a:rPr>
              <a:t>the D1 highway is joined up with the Polish A1 motorway through  Katowice – Gdaňsk and on to Helsinki</a:t>
            </a:r>
          </a:p>
          <a:p>
            <a:pPr marL="342900" indent="-342900">
              <a:spcBef>
                <a:spcPct val="65000"/>
              </a:spcBef>
              <a:buClr>
                <a:srgbClr val="00ADD0"/>
              </a:buClr>
              <a:buFontTx/>
              <a:buChar char="•"/>
            </a:pPr>
            <a:r>
              <a:rPr lang="en-US" dirty="0" smtClean="0"/>
              <a:t>Important railway hub for both regional and international trains</a:t>
            </a:r>
          </a:p>
          <a:p>
            <a:pPr marL="742950" lvl="1" indent="-285750">
              <a:spcBef>
                <a:spcPct val="40000"/>
              </a:spcBef>
              <a:spcAft>
                <a:spcPct val="40000"/>
              </a:spcAft>
              <a:buClr>
                <a:srgbClr val="00ADD0"/>
              </a:buClr>
              <a:buFont typeface="Arial" charset="0"/>
              <a:buChar char="~"/>
            </a:pPr>
            <a:r>
              <a:rPr lang="en-US" sz="1400" dirty="0" smtClean="0">
                <a:solidFill>
                  <a:srgbClr val="003C69"/>
                </a:solidFill>
              </a:rPr>
              <a:t>national Corridor II line (the basis of one of the most important north-south railway links in the EU)</a:t>
            </a:r>
            <a:endParaRPr lang="en-US" sz="1400" dirty="0">
              <a:solidFill>
                <a:srgbClr val="003C69"/>
              </a:solidFill>
            </a:endParaRPr>
          </a:p>
        </p:txBody>
      </p:sp>
      <p:pic>
        <p:nvPicPr>
          <p:cNvPr id="1026" name="Picture 2" descr="C:\Users\pajurkovahe\Desktop\Sýkorův most, 2007, JZ, 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32240" y="3140968"/>
            <a:ext cx="2063170" cy="1374909"/>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cSld>
  <p:clrMapOvr>
    <a:masterClrMapping/>
  </p:clrMapOvr>
  <p:transition spd="slow">
    <p:push dir="u"/>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3"/>
          <p:cNvSpPr>
            <a:spLocks noChangeArrowheads="1"/>
          </p:cNvSpPr>
          <p:nvPr/>
        </p:nvSpPr>
        <p:spPr bwMode="auto">
          <a:xfrm>
            <a:off x="358775" y="274638"/>
            <a:ext cx="84264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a:spcBef>
                <a:spcPct val="0"/>
              </a:spcBef>
            </a:pPr>
            <a:endParaRPr lang="cs-CZ" sz="4000" b="0">
              <a:solidFill>
                <a:srgbClr val="000000"/>
              </a:solidFill>
            </a:endParaRPr>
          </a:p>
        </p:txBody>
      </p:sp>
      <p:sp>
        <p:nvSpPr>
          <p:cNvPr id="13316" name="Text Box 5"/>
          <p:cNvSpPr txBox="1">
            <a:spLocks noChangeArrowheads="1"/>
          </p:cNvSpPr>
          <p:nvPr/>
        </p:nvSpPr>
        <p:spPr bwMode="auto">
          <a:xfrm>
            <a:off x="358775" y="260350"/>
            <a:ext cx="838993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marL="342900" indent="-342900" eaLnBrk="0" hangingPunct="0">
              <a:defRPr b="1">
                <a:solidFill>
                  <a:srgbClr val="00ADD0"/>
                </a:solidFill>
                <a:latin typeface="Arial" charset="0"/>
              </a:defRPr>
            </a:lvl1pPr>
            <a:lvl2pPr marL="742950" indent="-285750"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eaLnBrk="1" hangingPunct="1"/>
            <a:r>
              <a:rPr lang="en-GB" sz="3600" dirty="0" smtClean="0"/>
              <a:t>Universities and schools</a:t>
            </a:r>
            <a:endParaRPr lang="en-GB" sz="3600" dirty="0"/>
          </a:p>
        </p:txBody>
      </p:sp>
      <p:sp>
        <p:nvSpPr>
          <p:cNvPr id="13317" name="Text Box 6"/>
          <p:cNvSpPr txBox="1">
            <a:spLocks noChangeArrowheads="1"/>
          </p:cNvSpPr>
          <p:nvPr/>
        </p:nvSpPr>
        <p:spPr bwMode="auto">
          <a:xfrm>
            <a:off x="107504" y="1052513"/>
            <a:ext cx="6606659" cy="4785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marL="342900" indent="-342900" eaLnBrk="0" hangingPunct="0">
              <a:defRPr b="1">
                <a:solidFill>
                  <a:srgbClr val="00ADD0"/>
                </a:solidFill>
                <a:latin typeface="Arial" charset="0"/>
              </a:defRPr>
            </a:lvl1pPr>
            <a:lvl2pPr marL="777875" indent="-320675"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eaLnBrk="1" hangingPunct="1">
              <a:buClr>
                <a:srgbClr val="00ADD0"/>
              </a:buClr>
              <a:buFontTx/>
              <a:buChar char="•"/>
            </a:pPr>
            <a:r>
              <a:rPr lang="en-GB" dirty="0" smtClean="0"/>
              <a:t>Universities in Moravian-Silesian Region</a:t>
            </a:r>
          </a:p>
          <a:p>
            <a:pPr lvl="1" eaLnBrk="1" hangingPunct="1">
              <a:spcBef>
                <a:spcPct val="40000"/>
              </a:spcBef>
              <a:buClr>
                <a:srgbClr val="00ADD0"/>
              </a:buClr>
              <a:buSzPct val="60000"/>
              <a:buFont typeface="Arial" charset="0"/>
              <a:buChar char="~"/>
            </a:pPr>
            <a:r>
              <a:rPr lang="en-GB" sz="1400" dirty="0" smtClean="0">
                <a:solidFill>
                  <a:srgbClr val="003C69"/>
                </a:solidFill>
              </a:rPr>
              <a:t>VŠB – Technical University of Ostrava (13 482 students)</a:t>
            </a:r>
          </a:p>
          <a:p>
            <a:pPr lvl="1" eaLnBrk="1" hangingPunct="1">
              <a:spcBef>
                <a:spcPct val="40000"/>
              </a:spcBef>
              <a:buClr>
                <a:srgbClr val="00ADD0"/>
              </a:buClr>
              <a:buSzPct val="60000"/>
              <a:buFont typeface="Arial" charset="0"/>
              <a:buChar char="~"/>
            </a:pPr>
            <a:r>
              <a:rPr lang="en-GB" sz="1400" dirty="0" smtClean="0">
                <a:solidFill>
                  <a:srgbClr val="003C69"/>
                </a:solidFill>
              </a:rPr>
              <a:t>University of Ostrava (8 857students)</a:t>
            </a:r>
          </a:p>
          <a:p>
            <a:pPr lvl="1" eaLnBrk="1" hangingPunct="1">
              <a:spcBef>
                <a:spcPct val="40000"/>
              </a:spcBef>
              <a:buClr>
                <a:srgbClr val="00ADD0"/>
              </a:buClr>
              <a:buSzPct val="60000"/>
              <a:buFont typeface="Arial" charset="0"/>
              <a:buChar char="~"/>
            </a:pPr>
            <a:r>
              <a:rPr lang="en-GB" sz="1400" dirty="0" smtClean="0">
                <a:solidFill>
                  <a:srgbClr val="003C69"/>
                </a:solidFill>
              </a:rPr>
              <a:t>College of Business and Law (1 372 students)</a:t>
            </a:r>
          </a:p>
          <a:p>
            <a:pPr lvl="1" eaLnBrk="1" hangingPunct="1">
              <a:spcBef>
                <a:spcPct val="40000"/>
              </a:spcBef>
              <a:buClr>
                <a:srgbClr val="00ADD0"/>
              </a:buClr>
              <a:buSzPct val="60000"/>
              <a:buFont typeface="Arial" charset="0"/>
              <a:buChar char="~"/>
            </a:pPr>
            <a:r>
              <a:rPr lang="en-GB" sz="1400" dirty="0" smtClean="0">
                <a:solidFill>
                  <a:srgbClr val="003C69"/>
                </a:solidFill>
              </a:rPr>
              <a:t>University of Silesia, </a:t>
            </a:r>
            <a:r>
              <a:rPr lang="en-GB" sz="1400" dirty="0" err="1" smtClean="0">
                <a:solidFill>
                  <a:srgbClr val="003C69"/>
                </a:solidFill>
              </a:rPr>
              <a:t>Opava</a:t>
            </a:r>
            <a:r>
              <a:rPr lang="en-GB" sz="1400" dirty="0" smtClean="0">
                <a:solidFill>
                  <a:srgbClr val="003C69"/>
                </a:solidFill>
              </a:rPr>
              <a:t> (4 819</a:t>
            </a:r>
            <a:r>
              <a:rPr lang="en-GB" sz="1400" dirty="0" smtClean="0">
                <a:solidFill>
                  <a:srgbClr val="FF0000"/>
                </a:solidFill>
              </a:rPr>
              <a:t> </a:t>
            </a:r>
            <a:r>
              <a:rPr lang="en-GB" sz="1400" dirty="0" smtClean="0">
                <a:solidFill>
                  <a:srgbClr val="003C69"/>
                </a:solidFill>
              </a:rPr>
              <a:t>students)</a:t>
            </a:r>
          </a:p>
          <a:p>
            <a:pPr lvl="1" eaLnBrk="1" hangingPunct="1">
              <a:spcBef>
                <a:spcPct val="40000"/>
              </a:spcBef>
              <a:buClr>
                <a:srgbClr val="00ADD0"/>
              </a:buClr>
              <a:buSzPct val="60000"/>
              <a:buFont typeface="Arial" charset="0"/>
              <a:buChar char="~"/>
            </a:pPr>
            <a:r>
              <a:rPr lang="en-GB" sz="1400" dirty="0" smtClean="0">
                <a:solidFill>
                  <a:srgbClr val="003C69"/>
                </a:solidFill>
              </a:rPr>
              <a:t>College of Social and Administrative Affairs, </a:t>
            </a:r>
            <a:r>
              <a:rPr lang="en-GB" sz="1400" dirty="0" err="1" smtClean="0">
                <a:solidFill>
                  <a:srgbClr val="003C69"/>
                </a:solidFill>
              </a:rPr>
              <a:t>Havířov</a:t>
            </a:r>
            <a:r>
              <a:rPr lang="en-GB" sz="1400" dirty="0" smtClean="0">
                <a:solidFill>
                  <a:srgbClr val="003C69"/>
                </a:solidFill>
              </a:rPr>
              <a:t> (250 students)</a:t>
            </a:r>
          </a:p>
          <a:p>
            <a:pPr eaLnBrk="1" hangingPunct="1">
              <a:spcBef>
                <a:spcPts val="1800"/>
              </a:spcBef>
              <a:buClr>
                <a:srgbClr val="00ADD0"/>
              </a:buClr>
              <a:buFontTx/>
              <a:buChar char="•"/>
            </a:pPr>
            <a:r>
              <a:rPr lang="en-GB" dirty="0" smtClean="0"/>
              <a:t>139 secondary school </a:t>
            </a:r>
            <a:r>
              <a:rPr lang="en-GB" b="0" dirty="0" err="1" smtClean="0"/>
              <a:t>inc.</a:t>
            </a:r>
            <a:r>
              <a:rPr lang="en-GB" b="0" dirty="0" smtClean="0"/>
              <a:t> music school </a:t>
            </a:r>
            <a:r>
              <a:rPr lang="en-GB" dirty="0" smtClean="0"/>
              <a:t>in the region</a:t>
            </a:r>
          </a:p>
          <a:p>
            <a:pPr lvl="1" eaLnBrk="1" hangingPunct="1">
              <a:buClr>
                <a:srgbClr val="00ADD0"/>
              </a:buClr>
              <a:buFont typeface="Arial" charset="0"/>
              <a:buChar char="~"/>
            </a:pPr>
            <a:r>
              <a:rPr lang="en-GB" sz="1400" dirty="0" smtClean="0">
                <a:solidFill>
                  <a:srgbClr val="003C69"/>
                </a:solidFill>
              </a:rPr>
              <a:t>9 254 school leavers in the region in 2017</a:t>
            </a:r>
          </a:p>
          <a:p>
            <a:pPr lvl="1" eaLnBrk="1" hangingPunct="1">
              <a:buClr>
                <a:srgbClr val="00ADD0"/>
              </a:buClr>
              <a:buFont typeface="Arial" charset="0"/>
              <a:buChar char="~"/>
            </a:pPr>
            <a:r>
              <a:rPr lang="cs-CZ" sz="1400" dirty="0" err="1" smtClean="0">
                <a:solidFill>
                  <a:srgbClr val="003C69"/>
                </a:solidFill>
              </a:rPr>
              <a:t>of</a:t>
            </a:r>
            <a:r>
              <a:rPr lang="en-GB" sz="1400" dirty="0" smtClean="0">
                <a:solidFill>
                  <a:srgbClr val="003C69"/>
                </a:solidFill>
              </a:rPr>
              <a:t> which 3 014 school leavers in Ostrava</a:t>
            </a:r>
          </a:p>
          <a:p>
            <a:pPr eaLnBrk="1" hangingPunct="1">
              <a:spcBef>
                <a:spcPts val="1800"/>
              </a:spcBef>
              <a:buClr>
                <a:srgbClr val="00ADD0"/>
              </a:buClr>
              <a:buFontTx/>
              <a:buChar char="•"/>
            </a:pPr>
            <a:r>
              <a:rPr lang="en-GB" dirty="0" smtClean="0"/>
              <a:t>8 bilingual</a:t>
            </a:r>
            <a:r>
              <a:rPr lang="cs-CZ" dirty="0" smtClean="0"/>
              <a:t> </a:t>
            </a:r>
            <a:r>
              <a:rPr lang="en-GB" dirty="0" smtClean="0"/>
              <a:t>schools and schools with an international approach</a:t>
            </a:r>
          </a:p>
          <a:p>
            <a:pPr lvl="1" eaLnBrk="1" hangingPunct="1">
              <a:buClr>
                <a:srgbClr val="00ADD0"/>
              </a:buClr>
              <a:buFont typeface="Arial" charset="0"/>
              <a:buChar char="~"/>
            </a:pPr>
            <a:r>
              <a:rPr lang="en-GB" sz="1400" dirty="0"/>
              <a:t>The 1st International School of Ostrava and The Ostrava International School</a:t>
            </a:r>
            <a:r>
              <a:rPr lang="en-GB" sz="1400" dirty="0">
                <a:solidFill>
                  <a:srgbClr val="00A0C0"/>
                </a:solidFill>
              </a:rPr>
              <a:t>: </a:t>
            </a:r>
            <a:r>
              <a:rPr lang="en-GB" sz="1400" dirty="0">
                <a:solidFill>
                  <a:srgbClr val="003C69"/>
                </a:solidFill>
              </a:rPr>
              <a:t>education in English from 4 to 19, accredited in International </a:t>
            </a:r>
            <a:r>
              <a:rPr lang="en-GB" sz="1400" dirty="0" err="1">
                <a:solidFill>
                  <a:srgbClr val="003C69"/>
                </a:solidFill>
              </a:rPr>
              <a:t>Baccalauréate</a:t>
            </a:r>
            <a:r>
              <a:rPr lang="en-GB" sz="1400" dirty="0">
                <a:solidFill>
                  <a:srgbClr val="003C69"/>
                </a:solidFill>
              </a:rPr>
              <a:t> Diploma Programme</a:t>
            </a:r>
          </a:p>
        </p:txBody>
      </p:sp>
      <p:pic>
        <p:nvPicPr>
          <p:cNvPr id="36866" name="Picture 2" descr="C:\Documents and Settings\novotnaan\Plocha\oer34 - dokumenty\obrazky\OSTRAVAAAAAAAAAAAAA\tematicky řazené fotky\školy\1st International School\1st International School of Ostrava 0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14163" y="3681208"/>
            <a:ext cx="2160000" cy="162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6867" name="Picture 3" descr="C:\Documents and Settings\novotnaan\Plocha\oer34 - dokumenty\obrazky\OSTRAVAAAAAAAAAAAAA\tematicky řazené fotky\školy\OSU\117.Ostravská univerzit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14163" y="1412776"/>
            <a:ext cx="2160000" cy="144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8" name="Text Box 5"/>
          <p:cNvSpPr txBox="1">
            <a:spLocks noChangeArrowheads="1"/>
          </p:cNvSpPr>
          <p:nvPr/>
        </p:nvSpPr>
        <p:spPr bwMode="auto">
          <a:xfrm>
            <a:off x="179512" y="6367603"/>
            <a:ext cx="223224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rgbClr val="00ADD0"/>
                </a:solidFill>
                <a:latin typeface="Arial" charset="0"/>
              </a:defRPr>
            </a:lvl1pPr>
            <a:lvl2pPr marL="742950" indent="-285750"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eaLnBrk="1" hangingPunct="1">
              <a:spcBef>
                <a:spcPct val="0"/>
              </a:spcBef>
            </a:pPr>
            <a:r>
              <a:rPr lang="cs-CZ" sz="1400" dirty="0"/>
              <a:t>www.ostrava.cz</a:t>
            </a:r>
          </a:p>
        </p:txBody>
      </p:sp>
      <p:pic>
        <p:nvPicPr>
          <p:cNvPr id="10" name="Picture 2" descr="Ostrava_l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32240" y="6390599"/>
            <a:ext cx="2160000" cy="261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73162636"/>
      </p:ext>
    </p:extLst>
  </p:cSld>
  <p:clrMapOvr>
    <a:masterClrMapping/>
  </p:clrMapOvr>
  <p:transition spd="slow">
    <p:push dir="u"/>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3"/>
          <p:cNvSpPr>
            <a:spLocks noChangeArrowheads="1"/>
          </p:cNvSpPr>
          <p:nvPr/>
        </p:nvSpPr>
        <p:spPr bwMode="auto">
          <a:xfrm>
            <a:off x="358775" y="274638"/>
            <a:ext cx="84264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a:spcBef>
                <a:spcPct val="0"/>
              </a:spcBef>
            </a:pPr>
            <a:endParaRPr lang="cs-CZ" sz="4000" b="0" dirty="0">
              <a:solidFill>
                <a:schemeClr val="tx2"/>
              </a:solidFill>
            </a:endParaRPr>
          </a:p>
        </p:txBody>
      </p:sp>
      <p:sp>
        <p:nvSpPr>
          <p:cNvPr id="14340" name="Text Box 5"/>
          <p:cNvSpPr txBox="1">
            <a:spLocks noChangeArrowheads="1"/>
          </p:cNvSpPr>
          <p:nvPr/>
        </p:nvSpPr>
        <p:spPr bwMode="auto">
          <a:xfrm>
            <a:off x="395288" y="260350"/>
            <a:ext cx="8389937"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marL="342900" indent="-342900" eaLnBrk="0" hangingPunct="0">
              <a:defRPr b="1">
                <a:solidFill>
                  <a:srgbClr val="00ADD0"/>
                </a:solidFill>
                <a:latin typeface="Arial" charset="0"/>
              </a:defRPr>
            </a:lvl1pPr>
            <a:lvl2pPr marL="742950" indent="-285750"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eaLnBrk="1" hangingPunct="1"/>
            <a:r>
              <a:rPr lang="en-US" sz="3600" dirty="0"/>
              <a:t>University student </a:t>
            </a:r>
            <a:r>
              <a:rPr lang="en-US" sz="3600" dirty="0" smtClean="0"/>
              <a:t>numbers</a:t>
            </a:r>
            <a:r>
              <a:rPr lang="cs-CZ" sz="3600" dirty="0" smtClean="0"/>
              <a:t> - region</a:t>
            </a:r>
            <a:endParaRPr lang="en-US" sz="3600" dirty="0"/>
          </a:p>
        </p:txBody>
      </p:sp>
      <p:sp>
        <p:nvSpPr>
          <p:cNvPr id="7" name="Text Box 5"/>
          <p:cNvSpPr txBox="1">
            <a:spLocks noChangeArrowheads="1"/>
          </p:cNvSpPr>
          <p:nvPr/>
        </p:nvSpPr>
        <p:spPr bwMode="auto">
          <a:xfrm>
            <a:off x="210708" y="6383598"/>
            <a:ext cx="175756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rgbClr val="00ADD0"/>
                </a:solidFill>
                <a:latin typeface="Arial" charset="0"/>
              </a:defRPr>
            </a:lvl1pPr>
            <a:lvl2pPr marL="742950" indent="-285750"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eaLnBrk="1" hangingPunct="1">
              <a:spcBef>
                <a:spcPct val="0"/>
              </a:spcBef>
            </a:pPr>
            <a:r>
              <a:rPr lang="cs-CZ" sz="1400" dirty="0"/>
              <a:t>www.ostrava.cz</a:t>
            </a:r>
          </a:p>
        </p:txBody>
      </p:sp>
      <p:pic>
        <p:nvPicPr>
          <p:cNvPr id="10" name="Picture 3" descr="Ostrava_l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31153" y="6406594"/>
            <a:ext cx="2160000" cy="261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3604" y="1196752"/>
            <a:ext cx="8266113" cy="494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84391637"/>
      </p:ext>
    </p:extLst>
  </p:cSld>
  <p:clrMapOvr>
    <a:masterClrMapping/>
  </p:clrMapOvr>
  <p:transition spd="slow">
    <p:push dir="u"/>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3"/>
          <p:cNvSpPr>
            <a:spLocks noChangeArrowheads="1"/>
          </p:cNvSpPr>
          <p:nvPr/>
        </p:nvSpPr>
        <p:spPr bwMode="auto">
          <a:xfrm>
            <a:off x="358775" y="274638"/>
            <a:ext cx="84264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endParaRPr lang="cs-CZ" sz="4000" dirty="0">
              <a:solidFill>
                <a:schemeClr val="tx2"/>
              </a:solidFill>
              <a:latin typeface="Calibri" pitchFamily="34" charset="0"/>
            </a:endParaRPr>
          </a:p>
        </p:txBody>
      </p:sp>
      <p:sp>
        <p:nvSpPr>
          <p:cNvPr id="15364" name="Text Box 4"/>
          <p:cNvSpPr txBox="1">
            <a:spLocks noChangeArrowheads="1"/>
          </p:cNvSpPr>
          <p:nvPr/>
        </p:nvSpPr>
        <p:spPr bwMode="auto">
          <a:xfrm>
            <a:off x="395288" y="260350"/>
            <a:ext cx="8389937"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marL="342900" indent="-342900" eaLnBrk="0" hangingPunct="0">
              <a:defRPr b="1">
                <a:solidFill>
                  <a:srgbClr val="00ADD0"/>
                </a:solidFill>
                <a:latin typeface="Arial" charset="0"/>
              </a:defRPr>
            </a:lvl1pPr>
            <a:lvl2pPr marL="742950" indent="-285750"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eaLnBrk="1" hangingPunct="1"/>
            <a:r>
              <a:rPr lang="cs-CZ" sz="3000" dirty="0"/>
              <a:t>VŠB</a:t>
            </a:r>
            <a:r>
              <a:rPr lang="en-US" sz="3000" dirty="0"/>
              <a:t>-Technical University of Ostrava</a:t>
            </a:r>
            <a:endParaRPr lang="cs-CZ" sz="3000" dirty="0"/>
          </a:p>
        </p:txBody>
      </p:sp>
      <p:sp>
        <p:nvSpPr>
          <p:cNvPr id="9" name="Text Box 4"/>
          <p:cNvSpPr txBox="1">
            <a:spLocks noChangeArrowheads="1"/>
          </p:cNvSpPr>
          <p:nvPr/>
        </p:nvSpPr>
        <p:spPr bwMode="auto">
          <a:xfrm>
            <a:off x="467543" y="3501008"/>
            <a:ext cx="8389937"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marL="342900" indent="-342900" eaLnBrk="0" hangingPunct="0">
              <a:defRPr b="1">
                <a:solidFill>
                  <a:srgbClr val="00ADD0"/>
                </a:solidFill>
                <a:latin typeface="Arial" charset="0"/>
              </a:defRPr>
            </a:lvl1pPr>
            <a:lvl2pPr marL="742950" indent="-285750"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eaLnBrk="1" hangingPunct="1"/>
            <a:r>
              <a:rPr lang="cs-CZ" sz="3000" dirty="0" smtClean="0">
                <a:latin typeface="Arial" panose="020B0604020202020204" pitchFamily="34" charset="0"/>
                <a:cs typeface="Arial" panose="020B0604020202020204" pitchFamily="34" charset="0"/>
              </a:rPr>
              <a:t>University of </a:t>
            </a:r>
            <a:r>
              <a:rPr lang="cs-CZ" sz="3000" dirty="0">
                <a:latin typeface="Arial" panose="020B0604020202020204" pitchFamily="34" charset="0"/>
                <a:cs typeface="Arial" panose="020B0604020202020204" pitchFamily="34" charset="0"/>
              </a:rPr>
              <a:t>Ostrava</a:t>
            </a:r>
          </a:p>
        </p:txBody>
      </p:sp>
      <p:sp>
        <p:nvSpPr>
          <p:cNvPr id="11" name="Text Box 56"/>
          <p:cNvSpPr txBox="1">
            <a:spLocks noChangeArrowheads="1"/>
          </p:cNvSpPr>
          <p:nvPr/>
        </p:nvSpPr>
        <p:spPr bwMode="auto">
          <a:xfrm>
            <a:off x="395536" y="6237312"/>
            <a:ext cx="342138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rgbClr val="00ADD0"/>
                </a:solidFill>
                <a:latin typeface="Arial" charset="0"/>
              </a:defRPr>
            </a:lvl1pPr>
            <a:lvl2pPr marL="742950" indent="-285750" eaLnBrk="0" hangingPunct="0">
              <a:defRPr b="1">
                <a:solidFill>
                  <a:srgbClr val="00ADD0"/>
                </a:solidFill>
                <a:latin typeface="Arial" charset="0"/>
              </a:defRPr>
            </a:lvl2pPr>
            <a:lvl3pPr marL="1143000" indent="-228600" eaLnBrk="0" hangingPunct="0">
              <a:defRPr b="1">
                <a:solidFill>
                  <a:srgbClr val="00ADD0"/>
                </a:solidFill>
                <a:latin typeface="Arial" charset="0"/>
              </a:defRPr>
            </a:lvl3pPr>
            <a:lvl4pPr marL="1600200" indent="-228600" eaLnBrk="0" hangingPunct="0">
              <a:defRPr b="1">
                <a:solidFill>
                  <a:srgbClr val="00ADD0"/>
                </a:solidFill>
                <a:latin typeface="Arial" charset="0"/>
              </a:defRPr>
            </a:lvl4pPr>
            <a:lvl5pPr marL="2057400" indent="-228600" eaLnBrk="0" hangingPunct="0">
              <a:defRPr b="1">
                <a:solidFill>
                  <a:srgbClr val="00ADD0"/>
                </a:solidFill>
                <a:latin typeface="Arial" charset="0"/>
              </a:defRPr>
            </a:lvl5pPr>
            <a:lvl6pPr marL="2514600" indent="-228600" eaLnBrk="0" fontAlgn="base" hangingPunct="0">
              <a:spcBef>
                <a:spcPct val="50000"/>
              </a:spcBef>
              <a:spcAft>
                <a:spcPct val="0"/>
              </a:spcAft>
              <a:defRPr b="1">
                <a:solidFill>
                  <a:srgbClr val="00ADD0"/>
                </a:solidFill>
                <a:latin typeface="Arial" charset="0"/>
              </a:defRPr>
            </a:lvl6pPr>
            <a:lvl7pPr marL="2971800" indent="-228600" eaLnBrk="0" fontAlgn="base" hangingPunct="0">
              <a:spcBef>
                <a:spcPct val="50000"/>
              </a:spcBef>
              <a:spcAft>
                <a:spcPct val="0"/>
              </a:spcAft>
              <a:defRPr b="1">
                <a:solidFill>
                  <a:srgbClr val="00ADD0"/>
                </a:solidFill>
                <a:latin typeface="Arial" charset="0"/>
              </a:defRPr>
            </a:lvl7pPr>
            <a:lvl8pPr marL="3429000" indent="-228600" eaLnBrk="0" fontAlgn="base" hangingPunct="0">
              <a:spcBef>
                <a:spcPct val="50000"/>
              </a:spcBef>
              <a:spcAft>
                <a:spcPct val="0"/>
              </a:spcAft>
              <a:defRPr b="1">
                <a:solidFill>
                  <a:srgbClr val="00ADD0"/>
                </a:solidFill>
                <a:latin typeface="Arial" charset="0"/>
              </a:defRPr>
            </a:lvl8pPr>
            <a:lvl9pPr marL="3886200" indent="-228600" eaLnBrk="0" fontAlgn="base" hangingPunct="0">
              <a:spcBef>
                <a:spcPct val="50000"/>
              </a:spcBef>
              <a:spcAft>
                <a:spcPct val="0"/>
              </a:spcAft>
              <a:defRPr b="1">
                <a:solidFill>
                  <a:srgbClr val="00ADD0"/>
                </a:solidFill>
                <a:latin typeface="Arial" charset="0"/>
              </a:defRPr>
            </a:lvl9pPr>
          </a:lstStyle>
          <a:p>
            <a:pPr eaLnBrk="1" hangingPunct="1"/>
            <a:r>
              <a:rPr lang="en-US" sz="1200" dirty="0">
                <a:solidFill>
                  <a:srgbClr val="003C69"/>
                </a:solidFill>
              </a:rPr>
              <a:t> </a:t>
            </a:r>
            <a:r>
              <a:rPr lang="en-GB" sz="800" b="0" dirty="0" smtClean="0">
                <a:solidFill>
                  <a:srgbClr val="003C69"/>
                </a:solidFill>
              </a:rPr>
              <a:t>Source: Universities as of December 2017</a:t>
            </a:r>
            <a:endParaRPr lang="en-GB" sz="800" b="0" dirty="0">
              <a:solidFill>
                <a:srgbClr val="003C69"/>
              </a:solidFill>
            </a:endParaRPr>
          </a:p>
        </p:txBody>
      </p:sp>
      <p:pic>
        <p:nvPicPr>
          <p:cNvPr id="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9305" y="846138"/>
            <a:ext cx="4791075" cy="2524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1005" y="4077072"/>
            <a:ext cx="4791075" cy="2105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3" descr="Ostrava_l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31153" y="6406594"/>
            <a:ext cx="2160000" cy="261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sh dir="u"/>
  </p:transition>
  <p:timing>
    <p:tnLst>
      <p:par>
        <p:cTn id="1" dur="indefinite" restart="never" nodeType="tmRoot"/>
      </p:par>
    </p:tnLst>
  </p:timing>
</p:sld>
</file>

<file path=ppt/theme/theme1.xml><?xml version="1.0" encoding="utf-8"?>
<a:theme xmlns:a="http://schemas.openxmlformats.org/drawingml/2006/main" name="Výchozí návrh">
  <a:themeElements>
    <a:clrScheme name="Výchoz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Výchozí návrh">
      <a:majorFont>
        <a:latin typeface="Arial"/>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cs-CZ" sz="1800" b="1" i="0" u="none" strike="noStrike" cap="none" normalizeH="0" baseline="0" smtClean="0">
            <a:ln>
              <a:noFill/>
            </a:ln>
            <a:solidFill>
              <a:srgbClr val="00ADD0"/>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cs-CZ" sz="1800" b="1" i="0" u="none" strike="noStrike" cap="none" normalizeH="0" baseline="0" smtClean="0">
            <a:ln>
              <a:noFill/>
            </a:ln>
            <a:solidFill>
              <a:srgbClr val="00ADD0"/>
            </a:solidFill>
            <a:effectLst/>
            <a:latin typeface="Arial" charset="0"/>
          </a:defRPr>
        </a:defPPr>
      </a:lstStyle>
    </a:lnDef>
  </a:objectDefaults>
  <a:extraClrSchemeLst>
    <a:extraClrScheme>
      <a:clrScheme name="Výchoz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Výchozí návrh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Výchozí návrh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Výchozí návrh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Výchozí návrh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Výchozí návrh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Výchozí návrh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Výchozí návrh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Výchozí návrh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Výchozí návrh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Výchozí návrh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Výchozí návrh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Výchozí návrh">
  <a:themeElements>
    <a:clrScheme name="Výchoz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Výchozí návrh">
      <a:majorFont>
        <a:latin typeface="Arial"/>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cs-CZ" sz="1800" b="1" i="0" u="none" strike="noStrike" cap="none" normalizeH="0" baseline="0" smtClean="0">
            <a:ln>
              <a:noFill/>
            </a:ln>
            <a:solidFill>
              <a:srgbClr val="00ADD0"/>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cs-CZ" sz="1800" b="1" i="0" u="none" strike="noStrike" cap="none" normalizeH="0" baseline="0" smtClean="0">
            <a:ln>
              <a:noFill/>
            </a:ln>
            <a:solidFill>
              <a:srgbClr val="00ADD0"/>
            </a:solidFill>
            <a:effectLst/>
            <a:latin typeface="Arial" charset="0"/>
          </a:defRPr>
        </a:defPPr>
      </a:lstStyle>
    </a:lnDef>
  </a:objectDefaults>
  <a:extraClrSchemeLst>
    <a:extraClrScheme>
      <a:clrScheme name="Výchoz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Výchozí návrh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Výchozí návrh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Výchozí návrh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Výchozí návrh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Výchozí návrh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Výchozí návrh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Výchozí návrh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Výchozí návrh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Výchozí návrh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Výchozí návrh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Výchozí návrh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8893</TotalTime>
  <Words>2410</Words>
  <Application>Microsoft Office PowerPoint</Application>
  <PresentationFormat>Předvádění na obrazovce (4:3)</PresentationFormat>
  <Paragraphs>381</Paragraphs>
  <Slides>41</Slides>
  <Notes>16</Notes>
  <HiddenSlides>0</HiddenSlides>
  <MMClips>0</MMClips>
  <ScaleCrop>false</ScaleCrop>
  <HeadingPairs>
    <vt:vector size="4" baseType="variant">
      <vt:variant>
        <vt:lpstr>Motiv</vt:lpstr>
      </vt:variant>
      <vt:variant>
        <vt:i4>2</vt:i4>
      </vt:variant>
      <vt:variant>
        <vt:lpstr>Nadpisy snímků</vt:lpstr>
      </vt:variant>
      <vt:variant>
        <vt:i4>41</vt:i4>
      </vt:variant>
    </vt:vector>
  </HeadingPairs>
  <TitlesOfParts>
    <vt:vector size="43" baseType="lpstr">
      <vt:lpstr>Výchozí návrh</vt:lpstr>
      <vt:lpstr>1_Výchozí návrh</vt:lpstr>
      <vt:lpstr>  The  Centre of the Fastest Growing Region of  the Czech Republic</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Work force</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An automotive region on the move</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Company>MMO</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Activities provided by Department of Economic Development   Department of Economic Development Václav Palička November 2009</dc:title>
  <dc:creator>Ing. Staňková Kateřina</dc:creator>
  <cp:lastModifiedBy>Pajurková Helena</cp:lastModifiedBy>
  <cp:revision>1279</cp:revision>
  <cp:lastPrinted>2018-06-06T11:36:26Z</cp:lastPrinted>
  <dcterms:created xsi:type="dcterms:W3CDTF">2009-11-19T07:52:03Z</dcterms:created>
  <dcterms:modified xsi:type="dcterms:W3CDTF">2018-09-26T06:12:34Z</dcterms:modified>
</cp:coreProperties>
</file>