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90" r:id="rId4"/>
    <p:sldId id="291" r:id="rId5"/>
    <p:sldId id="292" r:id="rId6"/>
    <p:sldId id="298" r:id="rId7"/>
    <p:sldId id="293" r:id="rId8"/>
    <p:sldId id="294" r:id="rId9"/>
    <p:sldId id="295" r:id="rId10"/>
    <p:sldId id="296" r:id="rId11"/>
    <p:sldId id="297" r:id="rId12"/>
    <p:sldId id="299" r:id="rId13"/>
    <p:sldId id="271" r:id="rId14"/>
    <p:sldId id="281" r:id="rId15"/>
    <p:sldId id="288" r:id="rId16"/>
    <p:sldId id="287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8457" autoAdjust="0"/>
  </p:normalViewPr>
  <p:slideViewPr>
    <p:cSldViewPr>
      <p:cViewPr varScale="1">
        <p:scale>
          <a:sx n="100" d="100"/>
          <a:sy n="100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BFB4-3218-4D43-BDE8-25075FFB667B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9681E-42C1-4FF2-AD93-74732D924E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Dalším indikátorem vhodnosti lokalit pro rekondiční pobyty mohou být pole imisních koncentrací. V následujícím obrázku je mapa znázorňující velikost plochy nad inverzní hladinou 500 m.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překryta vrstvou znázorňující rozložení krátkodobých imisních koncentrací PM</a:t>
            </a:r>
            <a:r>
              <a:rPr lang="cs-CZ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velmi špatných rozptylových podmínkách. Pro vytvoření této vrstvy byl použit model rozložení imisních koncentrací zpracovaný ČHMÚ pro 13.11.2011 12:00 až 13:00.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zřejmé, že při těchto podmínkách se území s nadmořskou výškou nad 500 m.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již nachází v oblasti s výrazně lepší kvalitou ovzduší. Situaci v této „čisté“ oblasti však stále mohou nepříznivě ovlivnit místní zdroje s lokáním negativním účinkem na kvalitu ovzduší.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Vzhledem k charakteru našeho regionu a jeho topografii se jeví jako přijatelná inverzní výška 500 m. Nad touto výškou se smogová situace projevuje méně častěji a podle topografie se oblast nachází mimo imisně nejzatíženější oblast. Ta tvoří jakýsi trychtýř s širším koncem k polské hranici a zahrnuje v sobě oblast od Těšína po Bohumín, Opavu a Krnov. Třinec je součástí imisně zatížené lokality, nicméně se chová v regionu atypicky. Má své vlastní „klima“ a vítr proudí podél zaříznutého beskydského údolí.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Mapa uvedená v odst.8 je odrazem imisně nejhorší situace. Nadlimitní koncentrace mají plošný charakter a prach zamoří celou oblast popsaného klínu. V této situaci zůstává čistá právě oblast s inverzní výškou nad 500 m. </a:t>
            </a:r>
            <a:endParaRPr lang="cs-CZ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681E-42C1-4FF2-AD93-74732D924E4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44450" ty="-1333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82C7-8D63-4625-9201-CF4D4FBFA8EE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9710-C963-49E4-8E61-B4B89A8188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8143900" y="1357298"/>
            <a:ext cx="10001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154" descr="budov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854450" cy="26828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5076056" y="4509120"/>
            <a:ext cx="3810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Partyzánské náměstí 7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702 00 Ostrava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tel.:596200111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fax:596118661 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zuova.cz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157"/>
          <p:cNvSpPr>
            <a:spLocks noChangeArrowheads="1"/>
          </p:cNvSpPr>
          <p:nvPr/>
        </p:nvSpPr>
        <p:spPr bwMode="auto">
          <a:xfrm>
            <a:off x="683568" y="2996952"/>
            <a:ext cx="35369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cs-CZ" sz="2400" dirty="0"/>
          </a:p>
          <a:p>
            <a:pPr marL="342900" indent="-342900" algn="ctr">
              <a:spcBef>
                <a:spcPct val="20000"/>
              </a:spcBef>
            </a:pP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1844824"/>
            <a:ext cx="42484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Znečištění ovzduší suspendovanými částicemi PM</a:t>
            </a:r>
            <a:r>
              <a:rPr lang="cs-CZ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PM</a:t>
            </a:r>
            <a:r>
              <a:rPr lang="cs-CZ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2.5</a:t>
            </a:r>
            <a:br>
              <a:rPr lang="cs-CZ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území města Ostravy</a:t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 letech 2006–2011</a:t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zpětné trajektorie</a:t>
            </a:r>
            <a:endParaRPr lang="cs-CZ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J.Bílek</a:t>
            </a:r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Zdravotní ústav se sídlem v Ostravě</a:t>
            </a:r>
            <a:endParaRPr lang="cs-CZ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ek 3" descr="logozu_cz_barev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738188" cy="1077913"/>
          </a:xfrm>
          <a:prstGeom prst="rect">
            <a:avLst/>
          </a:prstGeom>
          <a:noFill/>
        </p:spPr>
      </p:pic>
      <p:pic>
        <p:nvPicPr>
          <p:cNvPr id="8" name="obráze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740" y="5301208"/>
            <a:ext cx="1101407" cy="554484"/>
          </a:xfrm>
          <a:prstGeom prst="rect">
            <a:avLst/>
          </a:prstGeom>
          <a:noFill/>
        </p:spPr>
      </p:pic>
      <p:pic>
        <p:nvPicPr>
          <p:cNvPr id="11" name="Obrázek 17" descr="oficialni_logo chmu2005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301208"/>
            <a:ext cx="864096" cy="57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68" y="1556792"/>
            <a:ext cx="904483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475656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Zpětné trajektorie – </a:t>
            </a:r>
            <a:r>
              <a:rPr lang="cs-CZ" dirty="0" err="1" smtClean="0"/>
              <a:t>Radvanice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67547" y="332654"/>
          <a:ext cx="7927363" cy="6264695"/>
        </p:xfrm>
        <a:graphic>
          <a:graphicData uri="http://schemas.openxmlformats.org/drawingml/2006/table">
            <a:tbl>
              <a:tblPr/>
              <a:tblGrid>
                <a:gridCol w="1373434"/>
                <a:gridCol w="892732"/>
                <a:gridCol w="1039714"/>
                <a:gridCol w="497568"/>
                <a:gridCol w="866227"/>
                <a:gridCol w="530098"/>
                <a:gridCol w="866227"/>
                <a:gridCol w="497568"/>
                <a:gridCol w="866227"/>
                <a:gridCol w="497568"/>
              </a:tblGrid>
              <a:tr h="131319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n-lt"/>
                          <a:ea typeface="Times New Roman"/>
                        </a:rPr>
                        <a:t>Datum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n-lt"/>
                          <a:ea typeface="Times New Roman"/>
                        </a:rPr>
                        <a:t>Možnost příspěvku polských zdrojů</a:t>
                      </a: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+mn-lt"/>
                          <a:ea typeface="Times New Roman"/>
                        </a:rPr>
                        <a:t>Českobratrská</a:t>
                      </a:r>
                      <a:endParaRPr lang="cs-CZ" sz="12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n-lt"/>
                          <a:ea typeface="Times New Roman"/>
                        </a:rPr>
                        <a:t>Zdrojová oblast</a:t>
                      </a: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+mn-lt"/>
                          <a:ea typeface="Times New Roman"/>
                        </a:rPr>
                        <a:t>Přívoz</a:t>
                      </a:r>
                      <a:endParaRPr lang="cs-CZ" sz="12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n-lt"/>
                          <a:ea typeface="Times New Roman"/>
                        </a:rPr>
                        <a:t>Zdrojová oblast</a:t>
                      </a: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latin typeface="+mn-lt"/>
                          <a:ea typeface="Times New Roman"/>
                        </a:rPr>
                        <a:t>Radvanice</a:t>
                      </a:r>
                      <a:endParaRPr lang="cs-CZ" sz="12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n-lt"/>
                          <a:ea typeface="Times New Roman"/>
                        </a:rPr>
                        <a:t>Zdrojová oblast</a:t>
                      </a: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+mn-lt"/>
                          <a:ea typeface="Times New Roman"/>
                        </a:rPr>
                        <a:t>Zábřeh</a:t>
                      </a:r>
                      <a:endParaRPr lang="cs-CZ" sz="12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n-lt"/>
                          <a:ea typeface="Times New Roman"/>
                        </a:rPr>
                        <a:t>Zdrojová oblast</a:t>
                      </a:r>
                    </a:p>
                  </a:txBody>
                  <a:tcPr marL="36702" marR="367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8.1.2006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225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303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182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9.1.2006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270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347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330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244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12.1.2006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VMM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148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245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187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173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23.1.2006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166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205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201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24.1.2006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137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211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165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29.1.2006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253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303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220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295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6.2.2006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134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214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162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172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01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Souhrn</a:t>
                      </a: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>
                        <a:latin typeface="+mn-lt"/>
                        <a:ea typeface="Times New Roman"/>
                      </a:endParaRPr>
                    </a:p>
                  </a:txBody>
                  <a:tcPr marL="36702" marR="367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8296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ANO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VMM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34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NE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P,S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22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36702" marR="36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Obrázek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89" y="2348880"/>
            <a:ext cx="4635511" cy="358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Obrázek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420888"/>
            <a:ext cx="4933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612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/>
          <a:srcRect l="15042" t="12122" r="23738" b="27078"/>
          <a:stretch>
            <a:fillRect/>
          </a:stretch>
        </p:blipFill>
        <p:spPr bwMode="auto">
          <a:xfrm>
            <a:off x="107504" y="4149080"/>
            <a:ext cx="29378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 cstate="print"/>
          <a:srcRect l="20833" t="13922" r="17961" b="25278"/>
          <a:stretch>
            <a:fillRect/>
          </a:stretch>
        </p:blipFill>
        <p:spPr bwMode="auto">
          <a:xfrm>
            <a:off x="3059832" y="4221088"/>
            <a:ext cx="29357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/>
          </p:cNvPicPr>
          <p:nvPr/>
        </p:nvPicPr>
        <p:blipFill>
          <a:blip r:embed="rId4" cstate="print"/>
          <a:srcRect l="18529" t="15215" r="20107" b="24583"/>
          <a:stretch>
            <a:fillRect/>
          </a:stretch>
        </p:blipFill>
        <p:spPr bwMode="auto">
          <a:xfrm>
            <a:off x="6012160" y="4221088"/>
            <a:ext cx="297277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611560" y="220486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BOX model umožňuje zjednodušeně popsat časovou závislost emise-imise v době epizody 2. Předpokládejme, že nastala situace kdy v důsledku nízké rychlosti větru a inverzního zvrstvení nedocházelo k horizontálnímu ani vertikálnímu rozptylu částic mimo okresy Ostrava a Karviná. Pro emise částic z plochy obou okresů 330 kg/h a výšku inverze 200m potom platí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5536" y="566124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Oba okresy:   </a:t>
            </a:r>
            <a:r>
              <a:rPr lang="cs-CZ" sz="1400" dirty="0" smtClean="0"/>
              <a:t>Výchozí: c</a:t>
            </a:r>
            <a:r>
              <a:rPr lang="cs-CZ" sz="1400" baseline="-25000" dirty="0" smtClean="0"/>
              <a:t>PM10</a:t>
            </a:r>
            <a:r>
              <a:rPr lang="cs-CZ" sz="1400" dirty="0" smtClean="0"/>
              <a:t> = 50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            + 24h: c</a:t>
            </a:r>
            <a:r>
              <a:rPr lang="cs-CZ" sz="1400" baseline="-25000" dirty="0" smtClean="0"/>
              <a:t>PM10</a:t>
            </a:r>
            <a:r>
              <a:rPr lang="cs-CZ" sz="1400" dirty="0" smtClean="0"/>
              <a:t> = 107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                         + 48h: c</a:t>
            </a:r>
            <a:r>
              <a:rPr lang="cs-CZ" sz="1400" baseline="-25000" dirty="0" smtClean="0"/>
              <a:t>PM10 </a:t>
            </a:r>
            <a:r>
              <a:rPr lang="cs-CZ" sz="1400" dirty="0" smtClean="0"/>
              <a:t>= 114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467544" y="6021288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OSTRAVA:    </a:t>
            </a:r>
            <a:r>
              <a:rPr lang="cs-CZ" sz="1400" dirty="0" smtClean="0"/>
              <a:t>Výchozí: c</a:t>
            </a:r>
            <a:r>
              <a:rPr lang="cs-CZ" sz="1400" baseline="-25000" dirty="0" smtClean="0"/>
              <a:t>PM10</a:t>
            </a:r>
            <a:r>
              <a:rPr lang="cs-CZ" sz="1400" dirty="0" smtClean="0"/>
              <a:t> = 50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              + 24h: c</a:t>
            </a:r>
            <a:r>
              <a:rPr lang="cs-CZ" sz="1400" baseline="-25000" dirty="0" smtClean="0"/>
              <a:t>PM10</a:t>
            </a:r>
            <a:r>
              <a:rPr lang="cs-CZ" sz="1400" dirty="0" smtClean="0"/>
              <a:t> = 149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                        + 48h: c</a:t>
            </a:r>
            <a:r>
              <a:rPr lang="cs-CZ" sz="1400" baseline="-25000" dirty="0" smtClean="0"/>
              <a:t>PM10 </a:t>
            </a:r>
            <a:r>
              <a:rPr lang="cs-CZ" sz="1400" dirty="0" smtClean="0"/>
              <a:t>= 249</a:t>
            </a:r>
            <a:r>
              <a:rPr lang="el-GR" sz="1400" dirty="0" smtClean="0"/>
              <a:t> μ</a:t>
            </a:r>
            <a:r>
              <a:rPr lang="cs-CZ" sz="1400" dirty="0" smtClean="0"/>
              <a:t>g/m</a:t>
            </a:r>
            <a:r>
              <a:rPr lang="cs-CZ" sz="1400" baseline="30000" dirty="0" smtClean="0"/>
              <a:t>3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19250"/>
            <a:ext cx="659288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11045"/>
            <a:ext cx="5898703" cy="48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okolska33.cz/wp-content/uploads/2012/07/319350_297826093648030_13396453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13104" cy="4916632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19168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Děkuji za pozornost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>
                <a:solidFill>
                  <a:schemeClr val="bg1"/>
                </a:solidFill>
              </a:rPr>
              <a:t>Jiri.bilek</a:t>
            </a:r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cs-CZ" dirty="0" err="1" smtClean="0">
                <a:solidFill>
                  <a:schemeClr val="bg1"/>
                </a:solidFill>
              </a:rPr>
              <a:t>zuova.cz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m10_varianta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344816" cy="51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1008112" cy="8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810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95736"/>
            <a:ext cx="7704856" cy="979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891480"/>
            <a:ext cx="6302883" cy="790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43608" y="2348878"/>
          <a:ext cx="6984775" cy="3600401"/>
        </p:xfrm>
        <a:graphic>
          <a:graphicData uri="http://schemas.openxmlformats.org/drawingml/2006/table">
            <a:tbl>
              <a:tblPr/>
              <a:tblGrid>
                <a:gridCol w="1396955"/>
                <a:gridCol w="1396955"/>
                <a:gridCol w="1396955"/>
                <a:gridCol w="1158820"/>
                <a:gridCol w="1635090"/>
              </a:tblGrid>
              <a:tr h="119933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Lokalita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 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 smtClean="0">
                          <a:latin typeface="Calibri"/>
                          <a:ea typeface="Times New Roman"/>
                        </a:rPr>
                        <a:t>PM10</a:t>
                      </a:r>
                      <a:endParaRPr lang="cs-CZ" sz="1400" dirty="0" smtClean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 smtClean="0">
                          <a:latin typeface="Calibri"/>
                          <a:ea typeface="Times New Roman"/>
                        </a:rPr>
                        <a:t>limit 40 </a:t>
                      </a:r>
                      <a:r>
                        <a:rPr lang="cs-CZ" sz="1400" dirty="0">
                          <a:latin typeface="Calibri"/>
                          <a:ea typeface="Times New Roman"/>
                        </a:rPr>
                        <a:t>µg/m</a:t>
                      </a:r>
                      <a:r>
                        <a:rPr lang="cs-CZ" sz="1400" baseline="30000" dirty="0">
                          <a:latin typeface="Calibri"/>
                          <a:ea typeface="Times New Roman"/>
                        </a:rPr>
                        <a:t>3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PM2,5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limit 25 µg/m</a:t>
                      </a:r>
                      <a:r>
                        <a:rPr lang="cs-CZ" sz="1400" baseline="30000" dirty="0">
                          <a:latin typeface="Calibri"/>
                          <a:ea typeface="Times New Roman"/>
                        </a:rPr>
                        <a:t>3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maximální koncentrace PM10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 dirty="0">
                          <a:latin typeface="Calibri"/>
                          <a:ea typeface="Times New Roman"/>
                        </a:rPr>
                        <a:t>benzo(a)</a:t>
                      </a:r>
                      <a:r>
                        <a:rPr lang="cs-CZ" sz="1400" dirty="0" err="1">
                          <a:latin typeface="Calibri"/>
                          <a:ea typeface="Times New Roman"/>
                        </a:rPr>
                        <a:t>pyren</a:t>
                      </a:r>
                      <a:r>
                        <a:rPr lang="cs-CZ" sz="1400" dirty="0">
                          <a:latin typeface="Calibri"/>
                          <a:ea typeface="Times New Roman"/>
                        </a:rPr>
                        <a:t>  průměr/maximum limit 1 </a:t>
                      </a:r>
                      <a:r>
                        <a:rPr lang="cs-CZ" sz="1400" dirty="0" err="1">
                          <a:latin typeface="Calibri"/>
                          <a:ea typeface="Times New Roman"/>
                        </a:rPr>
                        <a:t>ng</a:t>
                      </a:r>
                      <a:r>
                        <a:rPr lang="cs-CZ" sz="1400" dirty="0">
                          <a:latin typeface="Calibri"/>
                          <a:ea typeface="Times New Roman"/>
                        </a:rPr>
                        <a:t>/m</a:t>
                      </a:r>
                      <a:r>
                        <a:rPr lang="cs-CZ" sz="1400" baseline="30000" dirty="0">
                          <a:latin typeface="Calibri"/>
                          <a:ea typeface="Times New Roman"/>
                        </a:rPr>
                        <a:t>3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4300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Fifejdy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44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dirty="0">
                          <a:latin typeface="Calibri"/>
                          <a:ea typeface="Times New Roman"/>
                        </a:rPr>
                        <a:t>neměř.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700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endParaRPr lang="cs-CZ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0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Přívoz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49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38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735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5,5 / </a:t>
                      </a: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56,3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0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Zábřeh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42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33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890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17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Mariánské Hory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42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>
                          <a:latin typeface="Calibri"/>
                          <a:ea typeface="Times New Roman"/>
                        </a:rPr>
                        <a:t>neměř.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4,2 /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0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Přívoz/ZÚ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41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>
                          <a:latin typeface="Calibri"/>
                          <a:ea typeface="Times New Roman"/>
                        </a:rPr>
                        <a:t>neměř.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955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endParaRPr lang="cs-CZ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09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Radvanice</a:t>
                      </a:r>
                      <a:endParaRPr lang="cs-C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56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39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935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600"/>
                        </a:spcAft>
                        <a:tabLst>
                          <a:tab pos="2362200" algn="l"/>
                        </a:tabLs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9,4 / 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90356"/>
            <a:ext cx="87849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Koncentrace  prašného aerosolu  PM10 a PM2,5 -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Ostrava - průměr  za období  2006 – 2011  (µg/m</a:t>
            </a:r>
            <a:r>
              <a:rPr kumimoji="0" lang="cs-CZ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3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67835" cy="92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475656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Zpětné trajektorie – vliv Polska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782543" cy="97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475656" y="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Zpětné trajektorie – </a:t>
            </a:r>
            <a:r>
              <a:rPr lang="cs-CZ" dirty="0" err="1" smtClean="0"/>
              <a:t>Radvanice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3267744"/>
            <a:ext cx="6696744" cy="96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87624" y="64886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Zpětné trajektorie – </a:t>
            </a:r>
            <a:r>
              <a:rPr lang="cs-CZ" dirty="0" err="1" smtClean="0"/>
              <a:t>Radvanice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344</Words>
  <Application>Microsoft Office PowerPoint</Application>
  <PresentationFormat>Předvádění na obrazovce (4:3)</PresentationFormat>
  <Paragraphs>176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Zdravotní ústav se sídlem v Ostravě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jiri.bilek</dc:creator>
  <cp:lastModifiedBy>jiri.bilek</cp:lastModifiedBy>
  <cp:revision>103</cp:revision>
  <dcterms:created xsi:type="dcterms:W3CDTF">2010-05-20T08:52:44Z</dcterms:created>
  <dcterms:modified xsi:type="dcterms:W3CDTF">2012-09-10T10:42:34Z</dcterms:modified>
</cp:coreProperties>
</file>