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54" r:id="rId4"/>
    <p:sldId id="360" r:id="rId5"/>
    <p:sldId id="355" r:id="rId6"/>
    <p:sldId id="356" r:id="rId7"/>
    <p:sldId id="361" r:id="rId8"/>
    <p:sldId id="259" r:id="rId9"/>
    <p:sldId id="271" r:id="rId10"/>
    <p:sldId id="358" r:id="rId11"/>
    <p:sldId id="363" r:id="rId12"/>
    <p:sldId id="261" r:id="rId13"/>
    <p:sldId id="364" r:id="rId14"/>
    <p:sldId id="365" r:id="rId15"/>
    <p:sldId id="366" r:id="rId16"/>
    <p:sldId id="367" r:id="rId17"/>
    <p:sldId id="368" r:id="rId18"/>
    <p:sldId id="359" r:id="rId19"/>
    <p:sldId id="264" r:id="rId20"/>
    <p:sldId id="265" r:id="rId21"/>
    <p:sldId id="269" r:id="rId22"/>
    <p:sldId id="270" r:id="rId23"/>
    <p:sldId id="362" r:id="rId24"/>
    <p:sldId id="266" r:id="rId25"/>
    <p:sldId id="267" r:id="rId26"/>
    <p:sldId id="268" r:id="rId27"/>
    <p:sldId id="357" r:id="rId28"/>
    <p:sldId id="353" r:id="rId29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DAA06E-3C45-FA6E-60E2-D9D742B06759}" name="Klozíková Pavla" initials="PK" userId="S::pavla.klozikova@ostrava.cz::ff1af650-317b-4b9e-84ef-3ecc05339b6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80D0-B5B4-41CE-BA45-CB500A6F9A76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82B4-CA8D-4A26-AB70-D8794464E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19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4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286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949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284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18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6655F-F41C-7431-6337-CB31CAB9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1B7104-63A8-8F6D-978A-3BABB529E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AE11A-E0EA-E24A-2416-D3354451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DB91F-C262-EE41-F305-AA79B461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8191EC-29A4-4ED0-7CC0-ACC48E66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66A1-1637-A9E4-03A4-EF99041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025AE-AACE-3EE8-A4EB-10FD1C3B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13BC6-A4D6-7085-9F3B-9F9965FF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44BA-A135-3F0D-C46D-7734C122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4A52-95B1-5400-EB7E-7BB088EB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72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985F6C-A10C-4E3A-B007-7C87244D6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83B65-31CD-A369-4B43-9208A5DC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2EC7-BB65-33DE-1CF1-C73D50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3D00A-C48F-EAEA-F76E-4CC8A8A1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974F9-64A7-62C7-452B-986D1453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2F53-10CF-20FB-8CC7-092F7BE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EE73A-44C7-EAF8-8817-BE858C50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68944-18EC-5E48-7ED3-E2FD1A5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819BC-39A7-304D-68F2-6279E79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3EA6-E230-A9C3-95C6-4752BA1C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82D91-8E06-7055-A6BE-15500316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39B48-5542-2866-077F-F5E47B74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AC0FF-769B-102D-A11E-F09BF62D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073E0-90EA-A756-7650-8381C44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C4366-2C98-88B3-647F-BD23D1D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7E59-C17C-8787-D09F-39F0D4EF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153C7-0834-7B6B-182E-A4BE1A61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BB04DB-728E-8A0A-FFDC-CB8E8C46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4FB683-701E-50DE-4209-5B4F5CBD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7509D1-589E-E63F-93DE-FB237C93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78FC54-6543-DD2B-5AEA-7C76E26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EF47B-A829-AFE2-28FB-6E1F67A7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E1208-F964-46FA-A4E5-BC881D87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96A1D8-8E44-78CE-3835-1CF2FEF04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10109-5A6C-ADCF-493D-17442FE9E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5A6A46-9437-58A9-1F36-D3F725DDA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92BD3-AF46-5C17-EE5D-987975A5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D3FE26-A84E-9E01-40BA-22D8A6EE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9F4948-1D87-C569-983C-1D1B862C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F7F71-5B42-CDFE-B16F-AF36428C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A3258-541F-BFD5-1A95-70F9B59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B8ADE-820A-1A96-779B-850EE7FF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B4EE36-D678-A0C0-3DBB-56A564A0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8BB63-87F4-5AB5-9CB5-CCEBFB5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D2793-43D1-8F6E-AD0A-B3648F31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01BC62-63D3-474B-4ADD-145F47D9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5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477F1-6B3D-FFE3-B035-075B0344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C10C-89D5-05C9-2F9F-EE225511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CEBED2-D05A-1419-8B0D-53B5F804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5A78E-C1FF-926C-B623-EC2086BB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B525-565D-2FE1-B1CA-CE6071FC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F77F-53BB-2568-A607-35537567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A6C33-9F5F-44B7-97A5-F6CDB06C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06EEE-96FF-B751-E59C-F6636179A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012F20-BC55-2EDB-CBE3-A7798D51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F8275-3CEF-E054-378F-BA85C9B4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B17C0B-1A89-B454-5209-3E745B1A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0E3D73-D7EF-5F9F-E71F-EC4313F5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CE8DB2-B65C-07EB-6912-98CFDA12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BE257D-4CC6-EAE8-2CB3-6C0D7EC0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E199A-5CA3-41F2-9A45-C11F5867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BFF-AC13-43CD-97B2-8DC9E2EE6E1C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FE649-8FAA-1DB5-93C2-8660FC6C8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A6982-6500-314C-D3BE-F0EC502F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klozikova@ostrav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chaela.hudeckova@ostrava.cz" TargetMode="External"/><Relationship Id="rId5" Type="http://schemas.openxmlformats.org/officeDocument/2006/relationships/hyperlink" Target="mailto:lucie.brancikova@ostrava.cz" TargetMode="External"/><Relationship Id="rId4" Type="http://schemas.openxmlformats.org/officeDocument/2006/relationships/hyperlink" Target="mailto:petra.teichmannova@ostrava.cz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a.sterbova@ostrava.cz" TargetMode="External"/><Relationship Id="rId2" Type="http://schemas.openxmlformats.org/officeDocument/2006/relationships/hyperlink" Target="mailto:lschalkova@ostrava.cz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F9A3-CEEC-6B58-CA96-3D0A206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Vyúčtování dotací za rok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CE653-37CA-468F-AB99-CB49D5FE0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6088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sociální péče,  protidrogová prevence a podpora osob s handicapem </a:t>
            </a:r>
            <a:r>
              <a:rPr lang="cs-CZ" sz="3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oblast podpory C) Zaměstnávání osob se zdravotním postižením</a:t>
            </a:r>
            <a:endParaRPr lang="cs-C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AEB680A-16C4-EAA0-AE5D-00D5D8F6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5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489370"/>
          </a:xfrm>
        </p:spPr>
        <p:txBody>
          <a:bodyPr>
            <a:normAutofit lnSpcReduction="10000"/>
          </a:bodyPr>
          <a:lstStyle/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uvést nejprve </a:t>
            </a:r>
            <a:r>
              <a:rPr lang="cs-CZ" b="1" u="sng" dirty="0">
                <a:solidFill>
                  <a:schemeClr val="bg1"/>
                </a:solidFill>
                <a:cs typeface="Times New Roman" panose="02020603050405020304" pitchFamily="18" charset="0"/>
              </a:rPr>
              <a:t>celkové personální zajištění </a:t>
            </a: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projektu/služby, aktivity, tj. včetně personálního zajištění hrazeného mimo dotaci SMO. </a:t>
            </a:r>
          </a:p>
          <a:p>
            <a:pPr algn="just"/>
            <a:endParaRPr lang="cs-CZ" dirty="0">
              <a:solidFill>
                <a:schemeClr val="bg1"/>
              </a:solidFill>
              <a:highlight>
                <a:srgbClr val="800080"/>
              </a:highlight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 jednotlivých pracovních pozic zadáte počet osob, výši celkového úvazku v organizaci a výši úvazku pro projekt (službu/aktivitu) a dobu trvání.</a:t>
            </a:r>
          </a:p>
          <a:p>
            <a:pPr algn="just"/>
            <a:endParaRPr lang="cs-CZ" dirty="0">
              <a:solidFill>
                <a:schemeClr val="bg1"/>
              </a:solidFill>
              <a:highlight>
                <a:srgbClr val="800080"/>
              </a:highlight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tuto část je nezbytné vyplnit také v případě, že nejsou v rámci závěrečného vyúčtování uplatňovány osobní náklady, a to z důvodu obecného přehledu o personálním zajištění služby/aktivity. </a:t>
            </a:r>
          </a:p>
          <a:p>
            <a:pPr marL="0" indent="0" algn="just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66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203E47-2CA4-B7C1-20C7-AC29A4C8D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431" y="453265"/>
            <a:ext cx="8267137" cy="581403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F0BCC46-5095-EB58-5DA7-6262E36FA2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9203" y="453265"/>
            <a:ext cx="8173591" cy="575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4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791302"/>
          </a:xfrm>
        </p:spPr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V sekci </a:t>
            </a:r>
            <a:r>
              <a:rPr lang="cs-CZ" sz="2600" b="1" u="sng" dirty="0">
                <a:solidFill>
                  <a:schemeClr val="bg1"/>
                </a:solidFill>
                <a:cs typeface="Times New Roman" panose="02020603050405020304" pitchFamily="18" charset="0"/>
              </a:rPr>
              <a:t>„Seznam pracovníků hrazených z dotace SMO“</a:t>
            </a:r>
            <a:r>
              <a:rPr lang="cs-CZ" sz="26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uvedete konkrétní údaje k jednotlivým pracovníkům hrazeným z dotace SMO</a:t>
            </a:r>
          </a:p>
          <a:p>
            <a:pPr algn="just"/>
            <a:endParaRPr lang="cs-CZ" sz="2600" dirty="0">
              <a:solidFill>
                <a:schemeClr val="bg1"/>
              </a:solidFill>
              <a:highlight>
                <a:srgbClr val="800080"/>
              </a:highlight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22C428D-932F-3E9B-2995-DC3CD9AD5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494" y="2621493"/>
            <a:ext cx="8145012" cy="2715004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994F8043-BEDA-8A93-ED99-26B7ED288A9F}"/>
              </a:ext>
            </a:extLst>
          </p:cNvPr>
          <p:cNvSpPr/>
          <p:nvPr/>
        </p:nvSpPr>
        <p:spPr>
          <a:xfrm>
            <a:off x="1791283" y="3704734"/>
            <a:ext cx="8458859" cy="72586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D2C3B27-43CD-A628-7015-E0BECA5E45AF}"/>
              </a:ext>
            </a:extLst>
          </p:cNvPr>
          <p:cNvSpPr/>
          <p:nvPr/>
        </p:nvSpPr>
        <p:spPr>
          <a:xfrm>
            <a:off x="3750796" y="2879568"/>
            <a:ext cx="3648379" cy="53945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90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791302"/>
          </a:xfrm>
        </p:spPr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U daného funkčního místa vyplnit jmenovitě zaměstnance, zdravotní pojišťovnu, celkový úvazek v organizaci v desetinných číslech a v hodinách týdně a úvazek pro projekt v desetinných číslech (z plného úvazku)</a:t>
            </a:r>
          </a:p>
          <a:p>
            <a:pPr algn="just"/>
            <a:endParaRPr lang="cs-CZ" sz="2600" dirty="0">
              <a:solidFill>
                <a:schemeClr val="bg1"/>
              </a:solidFill>
              <a:highlight>
                <a:srgbClr val="800080"/>
              </a:highlight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0385E40-9867-F4D4-F66A-11EEE76ED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181" y="2801564"/>
            <a:ext cx="8135485" cy="2943636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B240E9E2-1282-8331-22A4-46B77D814C81}"/>
              </a:ext>
            </a:extLst>
          </p:cNvPr>
          <p:cNvSpPr/>
          <p:nvPr/>
        </p:nvSpPr>
        <p:spPr>
          <a:xfrm>
            <a:off x="1760912" y="3601924"/>
            <a:ext cx="1595032" cy="39504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1EE21AE-4FA9-C97E-EBA5-65530C3005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942" y="2672958"/>
            <a:ext cx="6554115" cy="3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86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3169"/>
            <a:ext cx="10515600" cy="1851661"/>
          </a:xfrm>
        </p:spPr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Po zadání těchto údajů se automaticky dopočte u úvazku pro projekt počet hodin týdně.</a:t>
            </a:r>
          </a:p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V sestavě (exportu) pak uvidíte také podíl z úvazku pro projekt z celkového úvazku v organizaci.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83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791302"/>
          </a:xfrm>
        </p:spPr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PŘÍKLAD ZADÁNÍ u </a:t>
            </a:r>
            <a:r>
              <a:rPr lang="cs-CZ" sz="2600" u="sng" dirty="0">
                <a:solidFill>
                  <a:schemeClr val="bg1"/>
                </a:solidFill>
                <a:cs typeface="Times New Roman" panose="02020603050405020304" pitchFamily="18" charset="0"/>
              </a:rPr>
              <a:t>plného úvazku </a:t>
            </a: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v organizaci a částečného podílu na projektu: </a:t>
            </a:r>
          </a:p>
          <a:p>
            <a:pPr marL="0" indent="0" algn="just">
              <a:buNone/>
            </a:pPr>
            <a:endParaRPr lang="cs-CZ" sz="2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F120AD0-38BD-FCF7-42A1-B955824636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5945" y="2366127"/>
            <a:ext cx="7531678" cy="366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1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791302"/>
          </a:xfrm>
        </p:spPr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PŘÍKLAD ZADÁNÍ u </a:t>
            </a:r>
            <a:r>
              <a:rPr lang="cs-CZ" sz="2600" u="sng" dirty="0">
                <a:solidFill>
                  <a:schemeClr val="bg1"/>
                </a:solidFill>
                <a:cs typeface="Times New Roman" panose="02020603050405020304" pitchFamily="18" charset="0"/>
              </a:rPr>
              <a:t>částečného úvazku </a:t>
            </a: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v organizaci a částečného podílu na projektu: </a:t>
            </a:r>
          </a:p>
          <a:p>
            <a:pPr marL="263525" indent="6350" algn="just">
              <a:buNone/>
            </a:pP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Zaměstnance je v organizaci zaměstnán na 0,8 úvazku (tj. 32 hodin týdně), na projektu pracuje 20 hodin týdně tj. 0,5 úvazku (z plného úvazku).</a:t>
            </a:r>
          </a:p>
          <a:p>
            <a:pPr marL="0" indent="0" algn="just">
              <a:buNone/>
            </a:pPr>
            <a:endParaRPr lang="cs-CZ" sz="2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4BE97C3-16CA-9ED3-7C3A-15780CA617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0919" y="3095035"/>
            <a:ext cx="6516009" cy="317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93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791302"/>
          </a:xfrm>
        </p:spPr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PŘÍKLAD ZADÁNÍ u </a:t>
            </a:r>
            <a:r>
              <a:rPr lang="cs-CZ" sz="2600" u="sng" dirty="0">
                <a:solidFill>
                  <a:schemeClr val="bg1"/>
                </a:solidFill>
                <a:cs typeface="Times New Roman" panose="02020603050405020304" pitchFamily="18" charset="0"/>
              </a:rPr>
              <a:t>částečného úvazku </a:t>
            </a: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v organizaci a částečného podílu na projektu: </a:t>
            </a:r>
          </a:p>
          <a:p>
            <a:pPr marL="263525" indent="6350" algn="just">
              <a:buNone/>
            </a:pP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Zaměstnance je v organizaci zaměstnán na 0,8 úvazku (tj. 32 hodin týdně), na projektu pracuje 20 hodin týdně tj. 0,5 úvazku (z plného úvazku).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1"/>
                </a:solidFill>
                <a:cs typeface="Times New Roman" panose="02020603050405020304" pitchFamily="18" charset="0"/>
              </a:rPr>
              <a:t>SESTAVA/EXPORT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ED1A071-4850-75EF-54DD-B337273BB6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095" y="3871652"/>
            <a:ext cx="11202963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62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489"/>
            <a:ext cx="10515600" cy="49483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Do tabulky uvádět jména konkrétních zaměstnanců, jejichž osobní náklady byly hrazeny z dotace SMO.</a:t>
            </a:r>
          </a:p>
          <a:p>
            <a:pPr marL="0" indent="0" algn="just">
              <a:buNone/>
            </a:pPr>
            <a:endParaRPr lang="cs-CZ" sz="1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V části A) Pracovní poměr vyplnit jmenovitě zaměstnance, pracovní pozici, kolonku „Celkový úvazek v organizaci“ v desetinných číslech a v hodinách týdně a „Úvazek pro projekt“ v desetinných číslech.</a:t>
            </a:r>
          </a:p>
          <a:p>
            <a:pPr algn="just"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Po zadání těchto údajů se automaticky dopočte „Podíl z celkového úvazku v organizaci“ v desetinných číslech a v hodinách týdně. Výše uvedené údaje jsou podkladem pro kontrolu uplatněné částky z dotace v rámci položky „Osobní náklady“. 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Části </a:t>
            </a:r>
            <a:r>
              <a:rPr lang="cs-CZ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D-F Celkové personální zajištění 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projektu je nezbytné vyplnit také v případě, že nejsou v rámci závěrečného vyúčtování uplatňovány osobní náklady, a to z důvodu obecného přehledu o personálním zajištění služby/aktivity. 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32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52AE7-E898-DB21-9C44-B8B106E1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2F1BB-4E49-2F8C-C187-0F63D96B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695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Spotřebované nákupy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DHM, DNM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v případě taxativního vymezení ve smlouvě není možné vyúčtovávat jiné DHM, DNM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nepatří zde kancelářský nábytek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- druh paliva musí korespondovat s informací v technickém průkazu vozidla, které je ve vlastnictví organizace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nelze vyúčtovat zálohové platby, které nebudou do termínu konečného čerpání dotace vyúčtovány</a:t>
            </a:r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1290EC-B3CC-1EA7-8A72-3D933CC0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04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82B0-B85E-31BA-EA47-7AF8E6A0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6473D-6C7E-BDEA-DE47-193D9AF5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09" y="1690688"/>
            <a:ext cx="10515600" cy="448599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cs-CZ" sz="2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termín pro předložení závěrečného vyúčtování dotace je </a:t>
            </a:r>
            <a:r>
              <a:rPr lang="cs-CZ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nejpozději do 31.1.2025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podrobné pokyny k závěrečnému vyúčtování dotací za r. 2024 včetně formulářů jsou zveřejněny na www.ostrava.cz v sekci </a:t>
            </a:r>
          </a:p>
          <a:p>
            <a:pPr marL="457200" indent="-457200" algn="just">
              <a:buAutoNum type="alphaLcParenR"/>
            </a:pPr>
            <a:r>
              <a:rPr lang="cs-CZ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politika/Sociální péče/Výzva na účelové dotace v oblasti sociální péče 2024/Informace pro příjemce</a:t>
            </a:r>
          </a:p>
          <a:p>
            <a:pPr marL="457200" indent="-457200" algn="just">
              <a:buAutoNum type="alphaLcParenR"/>
            </a:pPr>
            <a:r>
              <a:rPr lang="cs-CZ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politika/Protidrogová prevence/Výzva na účelové dotace v oblasti protidrogové prevence 2024/Informace pro příjemce</a:t>
            </a:r>
          </a:p>
          <a:p>
            <a:pPr marL="457200" indent="-457200" algn="just">
              <a:buFont typeface="Arial" panose="020B0604020202020204" pitchFamily="34" charset="0"/>
              <a:buAutoNum type="alphaLcParenR"/>
            </a:pPr>
            <a:r>
              <a:rPr lang="cs-CZ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politika/Podpora osob s handicapem/Výzva na účelové dotace v oblasti podpora osob s handicapem 2024/Informace pro příjemce</a:t>
            </a:r>
          </a:p>
          <a:p>
            <a:pPr marL="0" indent="0" algn="just">
              <a:buNone/>
            </a:pPr>
            <a:endParaRPr lang="cs-CZ" sz="2400" i="1" u="sng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endParaRPr lang="cs-CZ" b="1" u="sng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3836D4-1C5F-9B5D-FFDC-9B640A3D4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822" y="6268496"/>
            <a:ext cx="3269515" cy="4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4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77CBA-84E8-7E27-96AF-AA0CE0A0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4433-9B53-C3F0-18F8-B9078D82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41678"/>
          </a:xfrm>
        </p:spPr>
        <p:txBody>
          <a:bodyPr>
            <a:normAutofit fontScale="92500" lnSpcReduction="20000"/>
          </a:bodyPr>
          <a:lstStyle/>
          <a:p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endParaRPr lang="cs-CZ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000" b="1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</a:t>
            </a:r>
            <a:r>
              <a:rPr lang="cs-CZ" sz="3300" dirty="0">
                <a:solidFill>
                  <a:schemeClr val="bg1"/>
                </a:solidFill>
              </a:rPr>
              <a:t> – nelze zde řadit dálniční známky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</a:t>
            </a:r>
            <a:r>
              <a:rPr lang="cs-CZ" sz="3300" dirty="0">
                <a:solidFill>
                  <a:schemeClr val="bg1"/>
                </a:solidFill>
              </a:rPr>
              <a:t> – nelze uznat příspěvek na vlastní telefon zaměstnanci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</a:t>
            </a:r>
            <a:r>
              <a:rPr lang="cs-CZ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nelze vyúčtovat nájemné mimo sídlo a místo realizace projektu dle smlouvy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majetku</a:t>
            </a:r>
            <a:r>
              <a:rPr lang="cs-CZ" sz="3300" dirty="0">
                <a:solidFill>
                  <a:schemeClr val="bg1"/>
                </a:solidFill>
              </a:rPr>
              <a:t> – nezaměňovat se zákonným pojištěním (Kooperativa)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300" dirty="0">
                <a:solidFill>
                  <a:schemeClr val="bg1"/>
                </a:solidFill>
              </a:rPr>
              <a:t>- </a:t>
            </a: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služby</a:t>
            </a:r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pouze náklady blíže specifikované ve smlouvě</a:t>
            </a:r>
            <a:endParaRPr lang="cs-CZ" sz="3300" u="sng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849B1E-D669-E74F-8B43-48EA029F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9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7004-7AA2-7AF9-5AA4-164990FE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0DB1-EB21-548E-42D8-308AFBD9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0339" cy="466725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marL="0" indent="0">
              <a:buNone/>
            </a:pPr>
            <a:endParaRPr lang="cs-CZ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nejsou dodány veškeré doklady dle pokynů k vyúčtování – chybí pracovní smlouvy včetně dodatků, výkazy práce, dohody zaměstnanců o zasílání mzdy/odměny na osobní účty apod. (doložte prosím všechny pracovní smlouvy a dodatky vztahující se k aktuálně vykazovanému období tak, aby z doložených dokladů bylo patrné pracovní zařazení, výše úvazku i doba trvání pracovního poměru)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osobních nákladů nekoresponduje s formulářem Personální obsazení projektu (konkrétní jména zaměstnanců)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odměny u DPČ a DPP nekoresponduje s předloženými výkazy odpracované doby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dochází k záměně DPP a DPČ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8EB4C7-A009-B8A9-F66B-B53ECEA9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37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9387-3955-DB92-C8E4-29969F54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0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1BB6C-DF4D-AEB6-B354-F1D95341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969"/>
            <a:ext cx="11011678" cy="4064187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Ostatní chyby a nedostatky</a:t>
            </a:r>
          </a:p>
          <a:p>
            <a:endParaRPr lang="cs-CZ" sz="2000" b="1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paragony tištěné na </a:t>
            </a: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termonestabilním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papíře – </a:t>
            </a:r>
            <a:r>
              <a:rPr lang="cs-CZ" sz="26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nutno ihned zhotovovat kopie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fotokopie dokladů musí být čitelné, musí z nich být zřejmý obsah, částka, datum apod.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text „Financováno z rozpočtu SMO“ vč. uvedení ev. čísla smlouvy a výše použité dotace dávat na originály dokladů (ne psát na lístečky a ty pak lepit na doklad)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vyúčtování jsou zahrnuty náklady mimo období realizace projektu (např. pojištění s přesahem do následujícího roku)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419C9-5A6E-8622-00B1-83E83BB3C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3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957AC58-17B0-EF6C-F802-038B1879273B}"/>
              </a:ext>
            </a:extLst>
          </p:cNvPr>
          <p:cNvSpPr txBox="1"/>
          <p:nvPr/>
        </p:nvSpPr>
        <p:spPr>
          <a:xfrm>
            <a:off x="502023" y="412376"/>
            <a:ext cx="10560423" cy="3801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Upozornění na časté chyby při vyúčtování dotace</a:t>
            </a:r>
          </a:p>
          <a:p>
            <a:endParaRPr lang="cs-CZ" sz="1600" dirty="0">
              <a:solidFill>
                <a:srgbClr val="00B0F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doklady očíslovat a chronologicky seřadit dle formuláře Přehled o čerpání dotace</a:t>
            </a: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provázanost jmenného seznamu zaměstnanců hrazených z dotace SMO v tabulce Personálního obsazení projektu s vyúčtováním jednotlivých nákladových položek, např. osobních nákladů, cestovného, vzdělávání atd.</a:t>
            </a:r>
          </a:p>
        </p:txBody>
      </p:sp>
    </p:spTree>
    <p:extLst>
      <p:ext uri="{BB962C8B-B14F-4D97-AF65-F5344CB8AC3E}">
        <p14:creationId xmlns:p14="http://schemas.microsoft.com/office/powerpoint/2010/main" val="2689969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BBDE1-3C19-9136-EF54-C373FACB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Hospodárnost, efektivnost a účelnost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1727B-1333-76C9-93C6-EF424975A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2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Postupovat při čerpání dotace v souladu se smlouvou </a:t>
            </a:r>
            <a:b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zákonem č. 320/2001 Sb., o finanční kontrole.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43544F-1721-3CBF-008E-0907F8544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1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EE131-011C-00C1-A968-48BAB6D8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CF20-7307-A47C-A6EB-627A6084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2" y="14670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zpracovávání závěrečného vyúčtování dotace je nutné pracovat s </a:t>
            </a:r>
            <a:r>
              <a:rPr lang="cs-CZ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dokumenty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1. Smlouva</a:t>
            </a:r>
          </a:p>
          <a:p>
            <a:pPr marL="358775" indent="-358775">
              <a:buNone/>
            </a:pPr>
            <a:r>
              <a:rPr lang="cs-CZ" dirty="0">
                <a:solidFill>
                  <a:schemeClr val="bg1"/>
                </a:solidFill>
              </a:rPr>
              <a:t>2. Podmínky pro oblast sociální péče, protidrogové prevence a podpory osob s handicapem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3. Pokyny příjemcům veřejné finanční podpory poskytnuté z rozpočtu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SMO k podání závěrečného vyúčtování dotací za rok 2024 v oblasti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sociální péče/protidrogová prevence/podpora osob s handicapem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1E0342-A009-A425-D0E4-B6E1619E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530" y="6311900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07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247B5-2D4E-50DF-331F-0F03D123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23" y="1690688"/>
            <a:ext cx="10663517" cy="16216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případě jakýchkoliv nejasností nebo dotazů nás kontaktujte: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sociální péče:</a:t>
            </a:r>
          </a:p>
          <a:p>
            <a:pPr marL="0" indent="0">
              <a:buNone/>
            </a:pPr>
            <a:endParaRPr lang="cs-CZ" sz="2400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D59F7B0-A9F0-849A-2177-2BCDE2355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07801"/>
              </p:ext>
            </p:extLst>
          </p:nvPr>
        </p:nvGraphicFramePr>
        <p:xfrm>
          <a:off x="923365" y="3536302"/>
          <a:ext cx="10786553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8680">
                  <a:extLst>
                    <a:ext uri="{9D8B030D-6E8A-4147-A177-3AD203B41FA5}">
                      <a16:colId xmlns:a16="http://schemas.microsoft.com/office/drawing/2014/main" val="1443348353"/>
                    </a:ext>
                  </a:extLst>
                </a:gridCol>
                <a:gridCol w="2378794">
                  <a:extLst>
                    <a:ext uri="{9D8B030D-6E8A-4147-A177-3AD203B41FA5}">
                      <a16:colId xmlns:a16="http://schemas.microsoft.com/office/drawing/2014/main" val="4141716287"/>
                    </a:ext>
                  </a:extLst>
                </a:gridCol>
                <a:gridCol w="4479079">
                  <a:extLst>
                    <a:ext uri="{9D8B030D-6E8A-4147-A177-3AD203B41FA5}">
                      <a16:colId xmlns:a16="http://schemas.microsoft.com/office/drawing/2014/main" val="3399225034"/>
                    </a:ext>
                  </a:extLst>
                </a:gridCol>
              </a:tblGrid>
              <a:tr h="454867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Mgr. Pavla Klozíková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599 443 820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pavla.klozikova@ostrava.cz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53936"/>
                  </a:ext>
                </a:extLst>
              </a:tr>
              <a:tr h="454867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Bc. Pavlína Neuwirthová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599 443 819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pavlina.neuwirthova1</a:t>
                      </a:r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922596"/>
                  </a:ext>
                </a:extLst>
              </a:tr>
              <a:tr h="454867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Ing. Lucie Brančíková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599 443 802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lucie.brancikova@ostrava.cz</a:t>
                      </a:r>
                      <a:endParaRPr lang="cs-CZ" sz="2400" dirty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59780"/>
                  </a:ext>
                </a:extLst>
              </a:tr>
              <a:tr h="454867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Bc. Michaela Hudečková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 DiS.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599 443 856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michaela.hudeckova@ostrava.cz</a:t>
                      </a:r>
                      <a:endParaRPr lang="cs-CZ" sz="2400" dirty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6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505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22E9688-D2FA-E75F-B4A1-78EBE40AFD56}"/>
              </a:ext>
            </a:extLst>
          </p:cNvPr>
          <p:cNvSpPr txBox="1"/>
          <p:nvPr/>
        </p:nvSpPr>
        <p:spPr>
          <a:xfrm>
            <a:off x="726142" y="1281953"/>
            <a:ext cx="104707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protidrogové prevence:</a:t>
            </a:r>
          </a:p>
          <a:p>
            <a:pPr marL="0" indent="0">
              <a:buNone/>
            </a:pPr>
            <a:endParaRPr lang="cs-CZ" sz="2400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podpora osob s handicapem: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1062088-A7EC-ABF0-5F79-98196B1CC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70613"/>
              </p:ext>
            </p:extLst>
          </p:nvPr>
        </p:nvGraphicFramePr>
        <p:xfrm>
          <a:off x="726142" y="1844880"/>
          <a:ext cx="10739715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1760">
                  <a:extLst>
                    <a:ext uri="{9D8B030D-6E8A-4147-A177-3AD203B41FA5}">
                      <a16:colId xmlns:a16="http://schemas.microsoft.com/office/drawing/2014/main" val="3538499179"/>
                    </a:ext>
                  </a:extLst>
                </a:gridCol>
                <a:gridCol w="2276669">
                  <a:extLst>
                    <a:ext uri="{9D8B030D-6E8A-4147-A177-3AD203B41FA5}">
                      <a16:colId xmlns:a16="http://schemas.microsoft.com/office/drawing/2014/main" val="2074154143"/>
                    </a:ext>
                  </a:extLst>
                </a:gridCol>
                <a:gridCol w="4281286">
                  <a:extLst>
                    <a:ext uri="{9D8B030D-6E8A-4147-A177-3AD203B41FA5}">
                      <a16:colId xmlns:a16="http://schemas.microsoft.com/office/drawing/2014/main" val="594892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Mgr. Markéta Héglová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599 443 860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marketa.heglova</a:t>
                      </a:r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28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Ing. Daniela Štěrbová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599 443 811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daniela.sterbova@ostrava.cz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674013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2E11281-DA64-4F5E-CB3B-00D353D36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81547"/>
              </p:ext>
            </p:extLst>
          </p:nvPr>
        </p:nvGraphicFramePr>
        <p:xfrm>
          <a:off x="810118" y="3731037"/>
          <a:ext cx="10655739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0463">
                  <a:extLst>
                    <a:ext uri="{9D8B030D-6E8A-4147-A177-3AD203B41FA5}">
                      <a16:colId xmlns:a16="http://schemas.microsoft.com/office/drawing/2014/main" val="2667271042"/>
                    </a:ext>
                  </a:extLst>
                </a:gridCol>
                <a:gridCol w="2323322">
                  <a:extLst>
                    <a:ext uri="{9D8B030D-6E8A-4147-A177-3AD203B41FA5}">
                      <a16:colId xmlns:a16="http://schemas.microsoft.com/office/drawing/2014/main" val="2657225126"/>
                    </a:ext>
                  </a:extLst>
                </a:gridCol>
                <a:gridCol w="4271954">
                  <a:extLst>
                    <a:ext uri="{9D8B030D-6E8A-4147-A177-3AD203B41FA5}">
                      <a16:colId xmlns:a16="http://schemas.microsoft.com/office/drawing/2014/main" val="2543071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Bc. Kamila Káňová DiS.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599 443 871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kamila.kanova</a:t>
                      </a:r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65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Ing. Ludmila Hulvová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599 443 837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ludmila.hulvova</a:t>
                      </a:r>
                      <a:r>
                        <a:rPr lang="cs-CZ" sz="24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835580"/>
                  </a:ext>
                </a:extLst>
              </a:tr>
            </a:tbl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36C51D1A-6FCC-7913-896B-26181B8FC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544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9729"/>
            <a:ext cx="10515600" cy="537320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přejeme hezký den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2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794392" y="323939"/>
            <a:ext cx="1121410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Vyplnění a forma podání vyúčtová</a:t>
            </a:r>
            <a:r>
              <a:rPr lang="cs-CZ" sz="4400" b="1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600" u="sng" dirty="0">
                <a:solidFill>
                  <a:schemeClr val="bg1"/>
                </a:solidFill>
              </a:rPr>
              <a:t>Vyplnit v </a:t>
            </a:r>
            <a:r>
              <a:rPr lang="cs-CZ" sz="2600" b="1" u="sng" dirty="0" err="1">
                <a:solidFill>
                  <a:schemeClr val="bg1"/>
                </a:solidFill>
              </a:rPr>
              <a:t>PorteXu</a:t>
            </a:r>
            <a:r>
              <a:rPr lang="cs-CZ" sz="2600" u="sng" dirty="0">
                <a:solidFill>
                  <a:schemeClr val="bg1"/>
                </a:solidFill>
              </a:rPr>
              <a:t> – následně odeslat datovou zprávou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Závěrečná zpráva o realizaci projektu včetně vyhodnocení ukazatelů (PODPIS)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Personální obsazení projektu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Nákladový rozpočet projektu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Finanční zdroje projektu</a:t>
            </a:r>
            <a:endParaRPr lang="cs-CZ" sz="2600" dirty="0">
              <a:solidFill>
                <a:srgbClr val="00B0F0"/>
              </a:solidFill>
            </a:endParaRPr>
          </a:p>
          <a:p>
            <a:pPr>
              <a:spcBef>
                <a:spcPts val="600"/>
              </a:spcBef>
            </a:pPr>
            <a:endParaRPr lang="cs-CZ" sz="2600" u="sng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600" u="sng" dirty="0">
                <a:solidFill>
                  <a:schemeClr val="bg1"/>
                </a:solidFill>
              </a:rPr>
              <a:t>Stáhnout na webu – následně odeslat datovou zprávou + </a:t>
            </a:r>
            <a:r>
              <a:rPr lang="cs-CZ" sz="2600" b="1" u="sng" dirty="0">
                <a:solidFill>
                  <a:schemeClr val="bg1"/>
                </a:solidFill>
              </a:rPr>
              <a:t>nahrát do systému </a:t>
            </a:r>
            <a:r>
              <a:rPr lang="cs-CZ" sz="2600" b="1" u="sng" dirty="0" err="1">
                <a:solidFill>
                  <a:schemeClr val="bg1"/>
                </a:solidFill>
              </a:rPr>
              <a:t>PorteX</a:t>
            </a:r>
            <a:r>
              <a:rPr lang="cs-CZ" sz="2600" b="1" u="sng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Přehled o čerpání dotace (PODPIS)</a:t>
            </a: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popř. Oznámení o vrácení peněžních prostředků na účet poskytovatele (PODPIS)</a:t>
            </a:r>
          </a:p>
        </p:txBody>
      </p:sp>
    </p:spTree>
    <p:extLst>
      <p:ext uri="{BB962C8B-B14F-4D97-AF65-F5344CB8AC3E}">
        <p14:creationId xmlns:p14="http://schemas.microsoft.com/office/powerpoint/2010/main" val="412867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1C63B86-1611-E025-A943-40D31401FAC4}"/>
              </a:ext>
            </a:extLst>
          </p:cNvPr>
          <p:cNvSpPr txBox="1"/>
          <p:nvPr/>
        </p:nvSpPr>
        <p:spPr>
          <a:xfrm>
            <a:off x="578498" y="372979"/>
            <a:ext cx="10791344" cy="6140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Vyplnění a forma podání vyúčtová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ní</a:t>
            </a:r>
          </a:p>
          <a:p>
            <a:pPr>
              <a:spcBef>
                <a:spcPts val="600"/>
              </a:spcBef>
            </a:pPr>
            <a:endParaRPr lang="cs-CZ" sz="2600" u="sng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800" u="sng" dirty="0">
                <a:solidFill>
                  <a:schemeClr val="bg1"/>
                </a:solidFill>
              </a:rPr>
              <a:t>Odeslat datovou zprávou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600" b="1" dirty="0">
                <a:solidFill>
                  <a:schemeClr val="bg1"/>
                </a:solidFill>
              </a:rPr>
              <a:t>Výstup z účetního programu </a:t>
            </a:r>
            <a:r>
              <a:rPr lang="cs-CZ" sz="2600" dirty="0">
                <a:solidFill>
                  <a:schemeClr val="bg1"/>
                </a:solidFill>
              </a:rPr>
              <a:t>jako doklad o vedení oddělené a analytické      evidence čerpání dotace (např. výsledovka po zakázkách dokladově)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Pracovní smlouvy, DPČ a DPP včetně dodatků a mzdových výměrů</a:t>
            </a:r>
          </a:p>
          <a:p>
            <a:pPr>
              <a:spcBef>
                <a:spcPts val="600"/>
              </a:spcBef>
            </a:pPr>
            <a:endParaRPr lang="cs-CZ" sz="26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600" u="sng" dirty="0">
                <a:solidFill>
                  <a:schemeClr val="bg1"/>
                </a:solidFill>
              </a:rPr>
              <a:t>Ve fyzické podobě – zaslat poštou </a:t>
            </a:r>
            <a:r>
              <a:rPr lang="cs-CZ" sz="2600" dirty="0">
                <a:solidFill>
                  <a:schemeClr val="bg1"/>
                </a:solidFill>
              </a:rPr>
              <a:t>(rozhodující je datum podání poštovní zásilky), popř. </a:t>
            </a:r>
            <a:r>
              <a:rPr lang="cs-CZ" sz="2600" u="sng" dirty="0">
                <a:solidFill>
                  <a:schemeClr val="bg1"/>
                </a:solidFill>
              </a:rPr>
              <a:t>doručit na podatelnu poskytovatele</a:t>
            </a:r>
          </a:p>
          <a:p>
            <a:pPr marL="447675" indent="-447675">
              <a:buFontTx/>
              <a:buChar char="-"/>
            </a:pPr>
            <a:r>
              <a:rPr lang="cs-CZ" sz="2600" dirty="0">
                <a:solidFill>
                  <a:schemeClr val="bg1"/>
                </a:solidFill>
              </a:rPr>
              <a:t>Kopie všech účetních dokladů, které se vztahují k čerpání dotace včetně dokladů o úhradě</a:t>
            </a:r>
          </a:p>
          <a:p>
            <a:endParaRPr lang="cs-CZ" sz="2600" dirty="0">
              <a:solidFill>
                <a:schemeClr val="bg1"/>
              </a:solidFill>
            </a:endParaRPr>
          </a:p>
          <a:p>
            <a:pPr algn="ctr"/>
            <a:r>
              <a:rPr lang="cs-CZ" sz="2600" dirty="0">
                <a:solidFill>
                  <a:schemeClr val="bg1"/>
                </a:solidFill>
              </a:rPr>
              <a:t>OD ROKU 2025 – VYÚČTOVÁNÍ VČETNĚ DOKLADŮ ČISTĚ ELEKTRONICKY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166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6DC753-ABCF-8C5C-90C3-D379A5EE66ED}"/>
              </a:ext>
            </a:extLst>
          </p:cNvPr>
          <p:cNvSpPr txBox="1"/>
          <p:nvPr/>
        </p:nvSpPr>
        <p:spPr>
          <a:xfrm>
            <a:off x="502022" y="649941"/>
            <a:ext cx="11241743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Doklady o bezdlužnosti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finanční úřad, okresní správa sociálního zabezpečení, zdravotní pojišťovny (zdrav. poj. pouze v případě čerpání peněžních prostředků z dotace SMO na úhradu osobních nákladů)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datovou zprávou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    </a:t>
            </a: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termín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15.2.2025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zaslat v samostatném podání jednou za příjemce v rámci oblastí podpor spravovaných oddělením sociálních služeb OSVZ (SP, PP, PK, HAND, ZDRAV)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doklady musí být vydány nejdříve ke dni 1.1.2025 (doklady vydané před tímto datem nebudou akceptovány)</a:t>
            </a:r>
          </a:p>
          <a:p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6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0395072-EBCE-94AB-45EF-F48F4A472493}"/>
              </a:ext>
            </a:extLst>
          </p:cNvPr>
          <p:cNvSpPr txBox="1"/>
          <p:nvPr/>
        </p:nvSpPr>
        <p:spPr>
          <a:xfrm>
            <a:off x="5638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6B4B181-EC23-E04E-6A53-202E44E081DE}"/>
              </a:ext>
            </a:extLst>
          </p:cNvPr>
          <p:cNvSpPr txBox="1"/>
          <p:nvPr/>
        </p:nvSpPr>
        <p:spPr>
          <a:xfrm flipV="1">
            <a:off x="1541929" y="3030071"/>
            <a:ext cx="9583271" cy="2886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1C2E0F-D1CB-C946-49FB-2925C4C1193A}"/>
              </a:ext>
            </a:extLst>
          </p:cNvPr>
          <p:cNvSpPr txBox="1"/>
          <p:nvPr/>
        </p:nvSpPr>
        <p:spPr>
          <a:xfrm>
            <a:off x="156883" y="579402"/>
            <a:ext cx="114793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Dokládání pracovních smluv a dohod o pracích konaných mimo pracovní poměr – DPČ a DPP</a:t>
            </a:r>
          </a:p>
          <a:p>
            <a:endParaRPr lang="cs-CZ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Elektronicky jedenkrát za celou organizaci</a:t>
            </a: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napříč službami/projekty hrazenými z dotace SMO v rámci oblastí podpor spravovaných oddělením sociálních služeb OSVZ, tj. naskenované s členěním či označením v názvu dle jednotlivých projektů. </a:t>
            </a:r>
          </a:p>
          <a:p>
            <a:pPr lvl="1" algn="just">
              <a:lnSpc>
                <a:spcPct val="115000"/>
              </a:lnSpc>
            </a:pPr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podání:</a:t>
            </a: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datovou zprávou  </a:t>
            </a:r>
          </a:p>
          <a:p>
            <a:endParaRPr lang="cs-CZ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55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FE5EB4A-D1CD-8923-A752-9A4C50C15CD6}"/>
              </a:ext>
            </a:extLst>
          </p:cNvPr>
          <p:cNvSpPr txBox="1"/>
          <p:nvPr/>
        </p:nvSpPr>
        <p:spPr>
          <a:xfrm>
            <a:off x="869280" y="424635"/>
            <a:ext cx="10512594" cy="42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Výstup z účetního programu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6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600" dirty="0">
              <a:solidFill>
                <a:srgbClr val="00B0F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6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doložit výstup z účetního programu jako doklad o vedení oddělené </a:t>
            </a:r>
            <a:b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a analytické evidence čerpání dotace (např. výsledovka po zakázkách dokladově)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600" u="sng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způsob podání:</a:t>
            </a:r>
            <a: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 datovou zprávou</a:t>
            </a:r>
          </a:p>
        </p:txBody>
      </p:sp>
    </p:spTree>
    <p:extLst>
      <p:ext uri="{BB962C8B-B14F-4D97-AF65-F5344CB8AC3E}">
        <p14:creationId xmlns:p14="http://schemas.microsoft.com/office/powerpoint/2010/main" val="355944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8A155-9EC3-D2CB-56FE-E2CBF2CAA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916" y="125398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Paušální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EE4D-EB86-3111-3CF2-1477A345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90688"/>
            <a:ext cx="10515600" cy="433688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9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případě, že uplatňujete do vyúčtování paušální náklady (umožňuje-li to smlouva dle čl. III. Účel dotace), je nutné je uvést </a:t>
            </a:r>
            <a:r>
              <a:rPr lang="cs-CZ" sz="96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v součtu dle jednotlivých nákladových položek do formuláře Přehled čerpání dotace – tabulka Náklady vykazované paušálem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cs-CZ" sz="96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POZOR ve smlouvě je uveden výčet položek určených pro vyúčtování paušálem </a:t>
            </a:r>
            <a:br>
              <a:rPr lang="cs-CZ" sz="96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</a:br>
            <a:r>
              <a:rPr lang="cs-CZ" sz="96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a částka, která je určena pro součet těchto položek, nikoli pro každou položku zvlášť.  </a:t>
            </a:r>
          </a:p>
          <a:p>
            <a:pPr marL="0" indent="0" algn="just">
              <a:buNone/>
            </a:pPr>
            <a:endParaRPr lang="cs-CZ" sz="96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9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paušální náklady </a:t>
            </a:r>
            <a:r>
              <a:rPr lang="cs-CZ" sz="96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není nutné dokládat (kopírovat) </a:t>
            </a:r>
            <a:r>
              <a:rPr lang="cs-CZ" sz="9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závěrečného vyúčtování, doklady však je nutné mít uchovány pro případ kontroly na místě ze strany poskytovatele dotace</a:t>
            </a:r>
          </a:p>
          <a:p>
            <a:pPr marL="0" indent="0" algn="just">
              <a:buNone/>
            </a:pPr>
            <a:endParaRPr lang="cs-CZ" sz="96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9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 vyúčtování vyšších nákladů než je limit paušálu, je nezbytné doložit kopie dokladů, které uvedený paušál přesahují a tyto doklady uvést do první části tabulky formuláře Přehled o </a:t>
            </a:r>
            <a:r>
              <a:rPr lang="cs-CZ" sz="960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čerpání dotace</a:t>
            </a:r>
            <a:endParaRPr lang="cs-CZ" sz="96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endParaRPr lang="cs-CZ" sz="37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E0E8A9-84A6-3CD8-3243-B2A74BC0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8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7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A42A-5886-DFE4-1F6C-C228256B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1" y="375562"/>
            <a:ext cx="111610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Nákladový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DEFF8-094A-F197-1532-6339A778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74" y="2163262"/>
            <a:ext cx="10449920" cy="3183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Uvádíte celkové náklady na provoz služby/aktivity, nikoli pouze dotaci ze SMO.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7F143-35DA-A6FA-4072-28B2C4CA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56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1700</Words>
  <Application>Microsoft Office PowerPoint</Application>
  <PresentationFormat>Širokoúhlá obrazovka</PresentationFormat>
  <Paragraphs>189</Paragraphs>
  <Slides>28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Vyúčtování dotací za rok 2024</vt:lpstr>
      <vt:lpstr>Závěrečné vyúčtování – pokyny           k vyúčtování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Paušální náklady</vt:lpstr>
      <vt:lpstr>Nákladový rozpočet projektu</vt:lpstr>
      <vt:lpstr>Personální obsazení projektu - PorteX</vt:lpstr>
      <vt:lpstr>Prezentace aplikace PowerPoint</vt:lpstr>
      <vt:lpstr>Personální obsazení projektu - PorteX</vt:lpstr>
      <vt:lpstr>Personální obsazení projektu - PorteX</vt:lpstr>
      <vt:lpstr>Personální obsazení projektu - PorteX</vt:lpstr>
      <vt:lpstr>Personální obsazení projektu - PorteX</vt:lpstr>
      <vt:lpstr>Personální obsazení projektu - PorteX</vt:lpstr>
      <vt:lpstr>Personální obsazení projektu - PorteX</vt:lpstr>
      <vt:lpstr>Personální obsazení projektu - aktivity</vt:lpstr>
      <vt:lpstr>Upozornění na časté chyby při vyúčtování dotace</vt:lpstr>
      <vt:lpstr>Upozornění na časté chyby  při vyúčtování dotace</vt:lpstr>
      <vt:lpstr>Upozornění na časté chyby  při vyúčtování dotace</vt:lpstr>
      <vt:lpstr>Upozornění na časté chyby  při vyúčtování dotace</vt:lpstr>
      <vt:lpstr>Prezentace aplikace PowerPoint</vt:lpstr>
      <vt:lpstr>Hospodárnost, efektivnost a účelnost</vt:lpstr>
      <vt:lpstr>Závěr</vt:lpstr>
      <vt:lpstr>Kontakty</vt:lpstr>
      <vt:lpstr>Prezentace aplikace PowerPoint</vt:lpstr>
      <vt:lpstr>Děkujeme za pozornost  a  přejeme hezký 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dotací v oblasti prevence kriminality za rok 2022</dc:title>
  <dc:creator>Štěrbová Daniela</dc:creator>
  <cp:lastModifiedBy>Štěrbová Daniela</cp:lastModifiedBy>
  <cp:revision>182</cp:revision>
  <cp:lastPrinted>2024-09-24T07:19:31Z</cp:lastPrinted>
  <dcterms:created xsi:type="dcterms:W3CDTF">2022-09-18T07:05:02Z</dcterms:created>
  <dcterms:modified xsi:type="dcterms:W3CDTF">2024-10-07T12:02:08Z</dcterms:modified>
</cp:coreProperties>
</file>