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52" r:id="rId3"/>
    <p:sldId id="257" r:id="rId4"/>
    <p:sldId id="258" r:id="rId5"/>
    <p:sldId id="259" r:id="rId6"/>
    <p:sldId id="271" r:id="rId7"/>
    <p:sldId id="261" r:id="rId8"/>
    <p:sldId id="354" r:id="rId9"/>
    <p:sldId id="264" r:id="rId10"/>
    <p:sldId id="265" r:id="rId11"/>
    <p:sldId id="269" r:id="rId12"/>
    <p:sldId id="270" r:id="rId13"/>
    <p:sldId id="266" r:id="rId14"/>
    <p:sldId id="267" r:id="rId15"/>
    <p:sldId id="268" r:id="rId16"/>
    <p:sldId id="35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59" d="100"/>
          <a:sy n="59" d="100"/>
        </p:scale>
        <p:origin x="8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180D0-B5B4-41CE-BA45-CB500A6F9A76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182B4-CA8D-4A26-AB70-D8794464E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21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>
            <a:extLst>
              <a:ext uri="{FF2B5EF4-FFF2-40B4-BE49-F238E27FC236}">
                <a16:creationId xmlns:a16="http://schemas.microsoft.com/office/drawing/2014/main" id="{E09D75AA-3080-A206-40D8-2E14966092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>
            <a:extLst>
              <a:ext uri="{FF2B5EF4-FFF2-40B4-BE49-F238E27FC236}">
                <a16:creationId xmlns:a16="http://schemas.microsoft.com/office/drawing/2014/main" id="{8EB41CD6-51F8-37A3-B980-279D4F449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>
              <a:solidFill>
                <a:srgbClr val="00B05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14340" name="Zástupný symbol pro číslo snímku 3">
            <a:extLst>
              <a:ext uri="{FF2B5EF4-FFF2-40B4-BE49-F238E27FC236}">
                <a16:creationId xmlns:a16="http://schemas.microsoft.com/office/drawing/2014/main" id="{101566E7-5201-4F2D-0CD3-4ACFF92344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A10919-861D-4D23-BAF2-BA99E54A9D00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719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6655F-F41C-7431-6337-CB31CAB90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1B7104-63A8-8F6D-978A-3BABB529E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AAE11A-E0EA-E24A-2416-D33544519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0DB91F-C262-EE41-F305-AA79B461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8191EC-29A4-4ED0-7CC0-ACC48E66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166A1-1637-A9E4-03A4-EF99041B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A025AE-AACE-3EE8-A4EB-10FD1C3BB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F13BC6-A4D6-7085-9F3B-9F9965FF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DC44BA-A135-3F0D-C46D-7734C122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244A52-95B1-5400-EB7E-7BB088EBB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72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6985F6C-A10C-4E3A-B007-7C87244D6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F83B65-31CD-A369-4B43-9208A5DCC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802EC7-BB65-33DE-1CF1-C73D5016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23D00A-C48F-EAEA-F76E-4CC8A8A1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6974F9-64A7-62C7-452B-986D1453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01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C2F53-10CF-20FB-8CC7-092F7BEA2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7EE73A-44C7-EAF8-8817-BE858C502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368944-18EC-5E48-7ED3-E2FD1A540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2819BC-39A7-304D-68F2-6279E79C5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653EA6-E230-A9C3-95C6-4752BA1C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51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82D91-8E06-7055-A6BE-15500316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E39B48-5542-2866-077F-F5E47B743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3AC0FF-769B-102D-A11E-F09BF62D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073E0-90EA-A756-7650-8381C444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3C4366-2C98-88B3-647F-BD23D1D8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81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E7E59-C17C-8787-D09F-39F0D4EF1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153C7-0834-7B6B-182E-A4BE1A616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BB04DB-728E-8A0A-FFDC-CB8E8C460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4FB683-701E-50DE-4209-5B4F5CBD7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7509D1-589E-E63F-93DE-FB237C93E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78FC54-6543-DD2B-5AEA-7C76E26FD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07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EF47B-A829-AFE2-28FB-6E1F67A76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1E1208-F964-46FA-A4E5-BC881D875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96A1D8-8E44-78CE-3835-1CF2FEF04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B710109-5A6C-ADCF-493D-17442FE9E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5A6A46-9437-58A9-1F36-D3F725DDA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1F92BD3-AF46-5C17-EE5D-987975A5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FD3FE26-A84E-9E01-40BA-22D8A6EE6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79F4948-1D87-C569-983C-1D1B862C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45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F7F71-5B42-CDFE-B16F-AF36428CB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5A3258-541F-BFD5-1A95-70F9B5920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7B8ADE-820A-1A96-779B-850EE7FF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B4EE36-D678-A0C0-3DBB-56A564A0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7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B8BB63-87F4-5AB5-9CB5-CCEBFB51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67D2793-43D1-8F6E-AD0A-B3648F314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01BC62-63D3-474B-4ADD-145F47D9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25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477F1-6B3D-FFE3-B035-075B0344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50C10C-89D5-05C9-2F9F-EE225511F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CEBED2-D05A-1419-8B0D-53B5F804D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95A78E-C1FF-926C-B623-EC2086BB9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B525-565D-2FE1-B1CA-CE6071FC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96F77F-53BB-2568-A607-35537567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89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FA6C33-9F5F-44B7-97A5-F6CDB06CB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F06EEE-96FF-B751-E59C-F6636179A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012F20-BC55-2EDB-CBE3-A7798D514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AF8275-3CEF-E054-378F-BA85C9B4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B17C0B-1A89-B454-5209-3E745B1A2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0E3D73-D7EF-5F9F-E71F-EC4313F5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7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DCE8DB2-B65C-07EB-6912-98CFDA124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BE257D-4CC6-EAE8-2CB3-6C0D7EC0A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6E199A-5CA3-41F2-9A45-C11F5867D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0FE649-8FAA-1DB5-93C2-8660FC6C8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EA6982-6500-314C-D3BE-F0EC502F4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58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mailto:pavla.klozikova@ostrava.cz" TargetMode="External"/><Relationship Id="rId7" Type="http://schemas.openxmlformats.org/officeDocument/2006/relationships/hyperlink" Target="mailto:dsterbova@ostrava.cz" TargetMode="External"/><Relationship Id="rId2" Type="http://schemas.openxmlformats.org/officeDocument/2006/relationships/hyperlink" Target="mailto:petra.teichmannova@ostrava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schalkova@ostrava.cz" TargetMode="External"/><Relationship Id="rId5" Type="http://schemas.openxmlformats.org/officeDocument/2006/relationships/hyperlink" Target="mailto:michaela.hudeckova@ostrava.cz" TargetMode="External"/><Relationship Id="rId4" Type="http://schemas.openxmlformats.org/officeDocument/2006/relationships/hyperlink" Target="mailto:lbrancikova@ostrava.cz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CF9A3-CEEC-6B58-CA96-3D0A2068FF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Vyúčtování dotací za rok 2022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9CE653-37CA-468F-AB99-CB49D5FE01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 sociální péče a protidrogové prevence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AEB680A-16C4-EAA0-AE5D-00D5D8F6F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15569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651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77CBA-84E8-7E27-96AF-AA0CE0A0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 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vyúčtování dotace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FB4433-9B53-C3F0-18F8-B9078D826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81799"/>
          </a:xfrm>
        </p:spPr>
        <p:txBody>
          <a:bodyPr>
            <a:normAutofit fontScale="85000" lnSpcReduction="20000"/>
          </a:bodyPr>
          <a:lstStyle/>
          <a:p>
            <a:r>
              <a:rPr lang="cs-CZ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  <a:endParaRPr lang="cs-CZ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3000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cestovné</a:t>
            </a:r>
            <a:r>
              <a:rPr lang="cs-CZ" sz="3300" dirty="0">
                <a:solidFill>
                  <a:schemeClr val="bg1"/>
                </a:solidFill>
              </a:rPr>
              <a:t> – nelze zde řadit dálniční známky</a:t>
            </a:r>
          </a:p>
          <a:p>
            <a:pPr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spoje</a:t>
            </a:r>
            <a:r>
              <a:rPr lang="cs-CZ" sz="3300" dirty="0">
                <a:solidFill>
                  <a:schemeClr val="bg1"/>
                </a:solidFill>
              </a:rPr>
              <a:t> – nelze uznat příspěvek na vlastní telefon zaměstnanci</a:t>
            </a:r>
          </a:p>
          <a:p>
            <a:pPr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nájemné</a:t>
            </a:r>
            <a:r>
              <a:rPr lang="cs-CZ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300" dirty="0">
                <a:solidFill>
                  <a:schemeClr val="bg1"/>
                </a:solidFill>
              </a:rPr>
              <a:t>– nelze vyúčtovat nájemné mimo sídlo a místo realizace</a:t>
            </a:r>
          </a:p>
          <a:p>
            <a:pPr marL="0" indent="0">
              <a:buNone/>
            </a:pPr>
            <a:r>
              <a:rPr lang="cs-CZ" sz="3300" dirty="0">
                <a:solidFill>
                  <a:schemeClr val="bg1"/>
                </a:solidFill>
              </a:rPr>
              <a:t>   projektu dle smlouvy</a:t>
            </a:r>
          </a:p>
          <a:p>
            <a:pPr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pojištění majetku</a:t>
            </a:r>
            <a:r>
              <a:rPr lang="cs-CZ" sz="3300" dirty="0">
                <a:solidFill>
                  <a:schemeClr val="bg1"/>
                </a:solidFill>
              </a:rPr>
              <a:t> – nezaměňovat se zákonným pojištěním</a:t>
            </a:r>
          </a:p>
          <a:p>
            <a:pPr marL="0" indent="0">
              <a:buNone/>
            </a:pPr>
            <a:r>
              <a:rPr lang="cs-CZ" sz="3300" dirty="0">
                <a:solidFill>
                  <a:schemeClr val="bg1"/>
                </a:solidFill>
              </a:rPr>
              <a:t>   (Kooperativa)</a:t>
            </a:r>
          </a:p>
          <a:p>
            <a:pPr marL="0" indent="0">
              <a:buNone/>
            </a:pPr>
            <a:r>
              <a:rPr lang="cs-CZ" sz="3300" dirty="0">
                <a:solidFill>
                  <a:schemeClr val="bg1"/>
                </a:solidFill>
              </a:rPr>
              <a:t>- </a:t>
            </a: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jiné služby</a:t>
            </a:r>
            <a:r>
              <a:rPr lang="cs-CZ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300" dirty="0">
                <a:solidFill>
                  <a:schemeClr val="bg1"/>
                </a:solidFill>
              </a:rPr>
              <a:t>– pouze náklady specifikované ve smlouvě</a:t>
            </a:r>
            <a:endParaRPr lang="cs-CZ" sz="3300" u="sng" dirty="0">
              <a:solidFill>
                <a:schemeClr val="bg1"/>
              </a:solidFill>
            </a:endParaRP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D849B1E-D669-E74F-8B43-48EA029F0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629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B7004-7AA2-7AF9-5AA4-164990FE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při vyúčtování dotace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90DB1-EB21-548E-42D8-308AFBD9D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0339" cy="402384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Osobní náklady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Arial" panose="020B0604020202020204" pitchFamily="34" charset="0"/>
              </a:rPr>
              <a:t>nejsou dodány veškeré doklady dle pokynů k vyúčtování – chybí pracovní smlouvy včetně dodatků, výkazy práce, dohody zaměstnanců o zasílání mzdy/odměny na osobní účty apod.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Arial" panose="020B0604020202020204" pitchFamily="34" charset="0"/>
              </a:rPr>
              <a:t>vyúčtování osobních nákladů nekoresponduje s formulářem Personální obsazení projektu (konkrétní jména zaměstnanců)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Arial" panose="020B0604020202020204" pitchFamily="34" charset="0"/>
              </a:rPr>
              <a:t>vyúčtování odměny u DPČ a DPP nekoresponduje s předloženými výkazy odpracované doby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Arial" panose="020B0604020202020204" pitchFamily="34" charset="0"/>
              </a:rPr>
              <a:t>dochází k záměně DPP a DPČ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38EB4C7-A009-B8A9-F66B-B53ECEA98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37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49387-3955-DB92-C8E4-29969F54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5406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01BB6C-DF4D-AEB6-B354-F1D953416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969"/>
            <a:ext cx="11011678" cy="4064187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Ostatní chyby a nedostatky</a:t>
            </a:r>
          </a:p>
          <a:p>
            <a:endParaRPr lang="cs-CZ" sz="2000" b="1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paragony tištěné na </a:t>
            </a:r>
            <a:r>
              <a:rPr lang="cs-CZ" sz="2600" dirty="0" err="1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termonestabilním</a:t>
            </a: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 papíře – nutno ihned zhotovovat kopie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fotokopie dokladů musí být čitelné, musí z nich být zřejmý obsah, částka, datum apod.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text „Financováno z rozpočtu SMO“ vč. uvedení ev. čísla smlouvy a výše použité dotace dávat na originály dokladů</a:t>
            </a:r>
          </a:p>
          <a:p>
            <a:pPr>
              <a:buFontTx/>
              <a:buChar char="-"/>
            </a:pPr>
            <a:r>
              <a:rPr lang="cs-CZ" sz="2600" dirty="0" err="1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refakturace</a:t>
            </a: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 nákladů – např. zaměstnanec učiní nákup vlastní kartou a organizace částku proplatí zaměstnanci na jeho účet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do vyúčtování jsou zahrnuty náklady mimo období realizace projektu (např. pojištění s přesahem do následujícího roku)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41419C9-5A6E-8622-00B1-83E83BB3C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61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63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BBDE1-3C19-9136-EF54-C373FACB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Hospodárnost, efektivnost a účelnost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D1727B-1333-76C9-93C6-EF424975A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5224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Postupovat při čerpání dotace v souladu se smlouvou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 zákonem č. 320/2001 Sb., o finanční kontrole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543544F-1721-3CBF-008E-0907F8544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51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EE131-011C-00C1-A968-48BAB6D8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5CCF20-7307-A47C-A6EB-627A60846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882" y="14670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zpracovávání závěrečného vyúčtování dotace je nutné pracovat se</a:t>
            </a:r>
          </a:p>
          <a:p>
            <a:pPr marL="0" indent="0">
              <a:buNone/>
            </a:pPr>
            <a:r>
              <a:rPr lang="cs-CZ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dokumenty</a:t>
            </a: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1. Smlouva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2. Podmínky pro oblast sociální péče a protidrogové prevence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3. Pokyny příjemcům veřejné finanční podpory poskytnuté z rozpočtu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SMO k podání závěrečného vyúčtování dotací za rok 2022 v oblasti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sociální péče a protidrogové prevence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1E0342-A009-A425-D0E4-B6E1619EC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530" y="6311900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07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DED5E-F48B-2484-DCF0-262749F0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6247B5-2D4E-50DF-331F-0F03D1232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470" y="1690687"/>
            <a:ext cx="10663517" cy="439634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5000" dirty="0">
                <a:solidFill>
                  <a:schemeClr val="bg1"/>
                </a:solidFill>
                <a:cs typeface="Times New Roman" panose="02020603050405020304" pitchFamily="18" charset="0"/>
              </a:rPr>
              <a:t>V případě jakýchkoliv nejasností nebo dotazů nás kontaktujte:</a:t>
            </a:r>
          </a:p>
          <a:p>
            <a:pPr marL="0" indent="0">
              <a:buNone/>
            </a:pPr>
            <a:endParaRPr lang="cs-CZ" sz="35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5000" u="sng" dirty="0">
                <a:solidFill>
                  <a:schemeClr val="bg1"/>
                </a:solidFill>
                <a:cs typeface="Times New Roman" panose="02020603050405020304" pitchFamily="18" charset="0"/>
              </a:rPr>
              <a:t>Za oblast sociální péče: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sz="4900" b="1" dirty="0">
                <a:solidFill>
                  <a:schemeClr val="bg1"/>
                </a:solidFill>
                <a:cs typeface="Arial" panose="020B0604020202020204" pitchFamily="34" charset="0"/>
              </a:rPr>
              <a:t>Ing. Petra Teichmannová</a:t>
            </a:r>
            <a:r>
              <a:rPr lang="cs-CZ" sz="49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599 443 820, </a:t>
            </a:r>
            <a:r>
              <a:rPr lang="cs-CZ" sz="4900" dirty="0">
                <a:solidFill>
                  <a:schemeClr val="bg1"/>
                </a:solidFill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petra.teichmannova@ostrava.cz</a:t>
            </a:r>
            <a:endParaRPr lang="cs-CZ" sz="49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sz="4900" b="1" dirty="0">
                <a:solidFill>
                  <a:schemeClr val="bg1"/>
                </a:solidFill>
                <a:cs typeface="Arial" panose="020B0604020202020204" pitchFamily="34" charset="0"/>
              </a:rPr>
              <a:t>Mgr. Pavla Klozíková</a:t>
            </a:r>
            <a:r>
              <a:rPr lang="cs-CZ" sz="49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599 443 820, </a:t>
            </a:r>
            <a:r>
              <a:rPr lang="cs-CZ" sz="4900" dirty="0">
                <a:solidFill>
                  <a:schemeClr val="bg1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pavla.klozikova@ostrava.cz</a:t>
            </a:r>
            <a:endParaRPr lang="cs-CZ" sz="49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sz="4900" b="1" dirty="0">
                <a:solidFill>
                  <a:schemeClr val="bg1"/>
                </a:solidFill>
                <a:cs typeface="Arial" panose="020B0604020202020204" pitchFamily="34" charset="0"/>
              </a:rPr>
              <a:t>Ing. Lucie Brančíková</a:t>
            </a:r>
            <a:r>
              <a:rPr lang="cs-CZ" sz="49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599 443 802, </a:t>
            </a:r>
            <a:r>
              <a:rPr lang="cs-CZ" sz="4900" dirty="0">
                <a:solidFill>
                  <a:schemeClr val="bg1"/>
                </a:solidFill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lbrancikova@ostrava.cz</a:t>
            </a:r>
            <a:endParaRPr lang="cs-CZ" sz="49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sz="4900" b="1" dirty="0">
                <a:solidFill>
                  <a:schemeClr val="bg1"/>
                </a:solidFill>
                <a:cs typeface="Arial" panose="020B0604020202020204" pitchFamily="34" charset="0"/>
              </a:rPr>
              <a:t>Bc. Michaela Hudečková</a:t>
            </a:r>
            <a:r>
              <a:rPr lang="cs-CZ" sz="49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599 443 856, </a:t>
            </a:r>
            <a:r>
              <a:rPr lang="cs-CZ" sz="4900" dirty="0">
                <a:solidFill>
                  <a:schemeClr val="bg1"/>
                </a:solidFill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michaela.hudeckova@ostrava.cz</a:t>
            </a:r>
            <a:endParaRPr lang="cs-CZ" sz="49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5000" u="sng" dirty="0">
                <a:solidFill>
                  <a:schemeClr val="bg1"/>
                </a:solidFill>
                <a:cs typeface="Times New Roman" panose="02020603050405020304" pitchFamily="18" charset="0"/>
              </a:rPr>
              <a:t>Za oblast protidrogové prevence:</a:t>
            </a:r>
          </a:p>
          <a:p>
            <a:pPr marL="0" indent="0">
              <a:buNone/>
            </a:pPr>
            <a:endParaRPr lang="cs-CZ" sz="3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sz="4900" b="1" dirty="0">
                <a:solidFill>
                  <a:schemeClr val="bg1"/>
                </a:solidFill>
                <a:cs typeface="Arial" panose="020B0604020202020204" pitchFamily="34" charset="0"/>
              </a:rPr>
              <a:t>Mgr. Štěpán Vozárik</a:t>
            </a:r>
            <a:r>
              <a:rPr lang="cs-CZ" sz="49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599 443 818, </a:t>
            </a:r>
            <a:r>
              <a:rPr lang="cs-CZ" sz="4900" u="sng" dirty="0">
                <a:solidFill>
                  <a:schemeClr val="bg1"/>
                </a:solidFill>
                <a:cs typeface="Times New Roman" panose="02020603050405020304" pitchFamily="18" charset="0"/>
              </a:rPr>
              <a:t>svozarik</a:t>
            </a:r>
            <a:r>
              <a:rPr lang="cs-CZ" sz="4900" dirty="0">
                <a:solidFill>
                  <a:schemeClr val="bg1"/>
                </a:solidFill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@ostrava.cz</a:t>
            </a:r>
            <a:endParaRPr lang="cs-CZ" sz="49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sz="4900" b="1" dirty="0">
                <a:solidFill>
                  <a:schemeClr val="bg1"/>
                </a:solidFill>
                <a:cs typeface="Arial" panose="020B0604020202020204" pitchFamily="34" charset="0"/>
              </a:rPr>
              <a:t>Ing. Daniela Štěrbová</a:t>
            </a:r>
            <a:r>
              <a:rPr lang="cs-CZ" sz="49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599 443 811, </a:t>
            </a:r>
            <a:r>
              <a:rPr lang="cs-CZ" sz="4900" dirty="0">
                <a:solidFill>
                  <a:schemeClr val="bg1"/>
                </a:solidFill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dsterbova@ostrava.cz</a:t>
            </a:r>
            <a:endParaRPr lang="cs-CZ" sz="49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endParaRPr lang="cs-CZ" sz="4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FE30BB-E350-D31F-628F-FC4AC04DC5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92083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05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DED5E-F48B-2484-DCF0-262749F05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3202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Děkujeme za pozornost </a:t>
            </a:r>
            <a:r>
              <a:rPr lang="cs-CZ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br>
              <a:rPr lang="cs-CZ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přejeme </a:t>
            </a: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hezký den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FE30BB-E350-D31F-628F-FC4AC04DC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72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0779AF5-10C6-6D2A-D60D-678451899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062064"/>
            <a:ext cx="10210800" cy="3275045"/>
          </a:xfrm>
        </p:spPr>
        <p:txBody>
          <a:bodyPr>
            <a:normAutofit fontScale="25000" lnSpcReduction="20000"/>
          </a:bodyPr>
          <a:lstStyle/>
          <a:p>
            <a:pPr marL="342900" lvl="1" indent="-342900">
              <a:defRPr/>
            </a:pPr>
            <a:endParaRPr lang="cs-CZ" sz="1000" dirty="0">
              <a:solidFill>
                <a:schemeClr val="bg1"/>
              </a:solidFill>
              <a:cs typeface="Times New Roman"/>
            </a:endParaRPr>
          </a:p>
          <a:p>
            <a:pPr marL="342900" lvl="1" indent="-342900">
              <a:defRPr/>
            </a:pPr>
            <a:endParaRPr lang="cs-CZ" sz="1000" dirty="0">
              <a:solidFill>
                <a:schemeClr val="bg1"/>
              </a:solidFill>
              <a:cs typeface="Times New Roman"/>
            </a:endParaRPr>
          </a:p>
          <a:p>
            <a:pPr marL="342900" lvl="1" indent="-342900">
              <a:defRPr/>
            </a:pPr>
            <a:r>
              <a:rPr lang="cs-CZ" sz="9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vykázání </a:t>
            </a:r>
            <a:r>
              <a:rPr lang="cs-CZ" sz="9600" b="1" dirty="0">
                <a:solidFill>
                  <a:schemeClr val="bg1"/>
                </a:solidFill>
                <a:cs typeface="Times New Roman"/>
              </a:rPr>
              <a:t>skutečných hodnot ukazatelů</a:t>
            </a:r>
          </a:p>
          <a:p>
            <a:pPr marL="742950" lvl="2" indent="-342900">
              <a:defRPr/>
            </a:pPr>
            <a:r>
              <a:rPr lang="cs-CZ" sz="9600" b="1" dirty="0">
                <a:solidFill>
                  <a:srgbClr val="00B0F0"/>
                </a:solidFill>
                <a:ea typeface="+mj-ea"/>
                <a:cs typeface="Arial" panose="020B0604020202020204" pitchFamily="34" charset="0"/>
              </a:rPr>
              <a:t>POZOR! </a:t>
            </a:r>
            <a:r>
              <a:rPr lang="cs-CZ" sz="9600" dirty="0">
                <a:solidFill>
                  <a:schemeClr val="bg1"/>
                </a:solidFill>
                <a:cs typeface="Times New Roman" panose="02020603050405020304" pitchFamily="18" charset="0"/>
              </a:rPr>
              <a:t>u azylových domů pro matky s dětmi vykázat nejen obsazenost lůžek, ale skutečný počet uzavřených smluv (počet lůžek neodpovídá počtu uzavřených smluv)</a:t>
            </a:r>
          </a:p>
          <a:p>
            <a:pPr marL="400050" lvl="2" indent="0">
              <a:buNone/>
              <a:defRPr/>
            </a:pPr>
            <a:endParaRPr lang="cs-CZ" sz="96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lvl="1" indent="-342900">
              <a:defRPr/>
            </a:pPr>
            <a:r>
              <a:rPr lang="cs-CZ" sz="9600" b="1" dirty="0">
                <a:solidFill>
                  <a:schemeClr val="bg1"/>
                </a:solidFill>
                <a:cs typeface="Times New Roman"/>
              </a:rPr>
              <a:t>pracovní smlouvy</a:t>
            </a:r>
            <a:r>
              <a:rPr lang="cs-CZ" sz="9600" dirty="0">
                <a:solidFill>
                  <a:schemeClr val="bg1"/>
                </a:solidFill>
                <a:cs typeface="Times New Roman"/>
              </a:rPr>
              <a:t> </a:t>
            </a:r>
            <a:r>
              <a:rPr lang="cs-CZ" sz="9600" dirty="0">
                <a:solidFill>
                  <a:schemeClr val="bg1"/>
                </a:solidFill>
                <a:cs typeface="Times New Roman" panose="02020603050405020304" pitchFamily="18" charset="0"/>
              </a:rPr>
              <a:t>– stačí doložit 1x za celou organizaci </a:t>
            </a:r>
          </a:p>
          <a:p>
            <a:pPr marL="714375" lvl="1" indent="-342900">
              <a:buFont typeface="+mj-lt"/>
              <a:buAutoNum type="alphaLcParenR"/>
              <a:defRPr/>
            </a:pPr>
            <a:r>
              <a:rPr lang="cs-CZ" sz="9600" dirty="0">
                <a:solidFill>
                  <a:schemeClr val="bg1"/>
                </a:solidFill>
                <a:cs typeface="Times New Roman" panose="02020603050405020304" pitchFamily="18" charset="0"/>
              </a:rPr>
              <a:t>elektronicky naskenované s členěním dle jednotlivých projektů, a to datovou zprávou nebo jinou variantou bezpečného odesílání dokumentů (zaheslované soubory) </a:t>
            </a:r>
            <a:r>
              <a:rPr lang="cs-CZ" sz="9600" b="1" dirty="0">
                <a:solidFill>
                  <a:schemeClr val="bg1"/>
                </a:solidFill>
                <a:cs typeface="Times New Roman" panose="02020603050405020304" pitchFamily="18" charset="0"/>
              </a:rPr>
              <a:t>či</a:t>
            </a:r>
          </a:p>
          <a:p>
            <a:pPr marL="714375" lvl="1" indent="-342900">
              <a:buFont typeface="+mj-lt"/>
              <a:buAutoNum type="alphaLcParenR"/>
              <a:defRPr/>
            </a:pPr>
            <a:r>
              <a:rPr lang="cs-CZ" sz="9600" dirty="0">
                <a:solidFill>
                  <a:schemeClr val="bg1"/>
                </a:solidFill>
                <a:cs typeface="Times New Roman" panose="02020603050405020304" pitchFamily="18" charset="0"/>
              </a:rPr>
              <a:t>v tištěné podobě souhrnně v oddělené složce s abecedním řazením</a:t>
            </a:r>
          </a:p>
          <a:p>
            <a:pPr marL="371475" lvl="1" indent="0">
              <a:buNone/>
              <a:defRPr/>
            </a:pPr>
            <a:r>
              <a:rPr lang="cs-CZ" sz="9600" b="1" dirty="0">
                <a:solidFill>
                  <a:srgbClr val="00B0F0"/>
                </a:solidFill>
                <a:ea typeface="+mj-ea"/>
                <a:cs typeface="Arial" panose="020B0604020202020204" pitchFamily="34" charset="0"/>
              </a:rPr>
              <a:t>!!! Vyberte vždy jen jednu variantu odeslání !!!</a:t>
            </a:r>
          </a:p>
          <a:p>
            <a:pPr marL="371475" lvl="1" indent="0">
              <a:buNone/>
              <a:defRPr/>
            </a:pP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defRPr/>
            </a:pPr>
            <a:endParaRPr lang="cs-CZ" sz="1800" dirty="0">
              <a:solidFill>
                <a:schemeClr val="bg1"/>
              </a:solidFill>
              <a:cs typeface="Times New Roman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F4108900-46E8-12B6-27F1-5D48C91C39FD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Závěrečné vyúčtování – pokyny           k vyúčtování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7ED16BE-F86C-DE9D-3138-731F8C5F3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2083" y="6215569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9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D82B0-B85E-31BA-EA47-7AF8E6A0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Závěrečné vyúčtování – pokyny           k vyúčtování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96473D-6C7E-BDEA-DE47-193D9AF57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309" y="1690688"/>
            <a:ext cx="10515600" cy="411162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cs-CZ" sz="2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termín pro předložení závěrečného vyúčtování dotace je </a:t>
            </a:r>
            <a:r>
              <a:rPr lang="cs-CZ" sz="2400" b="1" u="sng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nejpozději do 31.1.2023</a:t>
            </a:r>
          </a:p>
          <a:p>
            <a:pPr marL="0" indent="0" algn="just">
              <a:buNone/>
            </a:pPr>
            <a:endParaRPr lang="cs-CZ" sz="2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podrobné pokyny k závěrečnému vyúčtování dotací za r. 2022 včetně formulářů jsou zveřejněny na www stránkách města Ostravy v sekci </a:t>
            </a:r>
          </a:p>
          <a:p>
            <a:pPr marL="457200" indent="-457200" algn="just">
              <a:buAutoNum type="alphaLcParenR"/>
            </a:pPr>
            <a:r>
              <a:rPr lang="cs-CZ" sz="2400" i="1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ÚŘAD/Dotace/Sociální služby a zdravotnictví/sociální péče/Výzva na účelové dotace v oblasti sociální péče/Informace pro příjemce</a:t>
            </a:r>
          </a:p>
          <a:p>
            <a:pPr marL="457200" indent="-457200" algn="just">
              <a:buAutoNum type="alphaLcParenR"/>
            </a:pPr>
            <a:r>
              <a:rPr lang="cs-CZ" sz="2400" i="1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ÚŘAD/Dotace/Sociální služby a zdravotnictví/protidrogová prevence/Výzva na účelové dotace v oblasti protidrogové prevence/Informace pro příjemce</a:t>
            </a:r>
          </a:p>
          <a:p>
            <a:endParaRPr lang="cs-CZ" sz="2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vyúčtování se pokládá za předložené dnem jeho podání na podatelně magistrátu nebo k přepravě provozovateli poštovních služeb</a:t>
            </a:r>
          </a:p>
          <a:p>
            <a:endParaRPr lang="cs-CZ" b="1" u="sng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23836D4-1C5F-9B5D-FFDC-9B640A3D4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7822" y="6268496"/>
            <a:ext cx="3269515" cy="4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8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4C4AA9-F68D-BFE6-AE58-838BD159E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28B6B0-E6AC-77D8-E5F3-7418C3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69068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</a:t>
            </a:r>
          </a:p>
          <a:p>
            <a:pPr marL="0" indent="0" algn="ctr">
              <a:buNone/>
            </a:pPr>
            <a:r>
              <a:rPr lang="cs-CZ" sz="6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změny v předkládání vyúčtování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4346E27-6DCC-7392-755B-C787FFE1E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29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38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8A155-9EC3-D2CB-56FE-E2CBF2CAA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Paušální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5EE4D-EB86-3111-3CF2-1477A345E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690688"/>
            <a:ext cx="10515600" cy="43368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 případě, že uplatňujete do vyúčtování paušální náklady (umožňuje-li to smlouva dle čl. III. Účel dotace), je nutné je uvést </a:t>
            </a:r>
            <a:r>
              <a:rPr lang="cs-CZ" sz="2600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v součtu dle jednotlivých nákladových položek do formuláře Přehled čerpání dotace – tabulka Náklady vykazované paušálem</a:t>
            </a:r>
          </a:p>
          <a:p>
            <a:pPr algn="just"/>
            <a:endParaRPr lang="cs-CZ" u="sng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b="1" dirty="0">
                <a:solidFill>
                  <a:schemeClr val="bg1">
                    <a:lumMod val="9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doložit výstup z účetního programu jako doklad o vedení oddělené a analytické evidence čerpání dotace (např. peněžní deník).</a:t>
            </a:r>
          </a:p>
          <a:p>
            <a:pPr algn="just"/>
            <a:endParaRPr lang="cs-CZ" u="sng" dirty="0"/>
          </a:p>
          <a:p>
            <a:pPr algn="just"/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paušální náklady 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není nutné dokládat (kopírovat)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do závěrečného vyúčtování, doklady však je nutné mít uchovány pro případ kontroly na místě ze strany poskytovatele dotace</a:t>
            </a:r>
          </a:p>
          <a:p>
            <a:pPr marL="0" indent="0" algn="just">
              <a:buNone/>
            </a:pPr>
            <a:endParaRPr lang="cs-CZ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 případě vyúčtování vyšších nákladů než je limit paušálu, je nezbytné doložit kopie dokladů, které uvedený paušál přesahují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FE0E8A9-84A6-3CD8-3243-B2A74BC0D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18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7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8A42A-5886-DFE4-1F6C-C228256BF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471" y="375562"/>
            <a:ext cx="111610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Nákladový rozpočet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4DEFF8-094A-F197-1532-6339A778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38" y="2136368"/>
            <a:ext cx="9246637" cy="1710951"/>
          </a:xfrm>
        </p:spPr>
        <p:txBody>
          <a:bodyPr/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Zjednodušení – vyplnění pouze celkových nákladů na projekt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107F143-35DA-A6FA-4072-28B2C4CA0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5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obsazení projektu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B60B-EB3E-49C3-1AC8-84FC891A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001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u HPP byla doplněna kolonka „Celkový úvazek v organizaci“ v desetinných číslech a v hodinách týdně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 kolonce „Úvazek pro projekt“ je pak po zadání úvazku v desetinném čísle dopočten pro kontrolu počet hodin, které zaměstnanec odpracuje za týden</a:t>
            </a:r>
          </a:p>
          <a:p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výše uvedené údaje jsou podkladem pro kontrolu uplatněné částky v rámci položky „Osobní náklady“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0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obsazení projektu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Zadání v </a:t>
            </a:r>
            <a:r>
              <a:rPr lang="cs-CZ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PorteXu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6F84726-492F-F233-16B8-E2F1A97D19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49" y="1587539"/>
            <a:ext cx="7855762" cy="513090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411D8711-E892-D92E-EBDC-B5E52D414C64}"/>
              </a:ext>
            </a:extLst>
          </p:cNvPr>
          <p:cNvSpPr txBox="1"/>
          <p:nvPr/>
        </p:nvSpPr>
        <p:spPr>
          <a:xfrm>
            <a:off x="6879772" y="3837046"/>
            <a:ext cx="4906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Zde zadáváte celkové úvazky pro organizaci a projekt v daných pozicích (</a:t>
            </a:r>
            <a:r>
              <a:rPr lang="cs-CZ" b="1" dirty="0" err="1">
                <a:solidFill>
                  <a:srgbClr val="FF0000"/>
                </a:solidFill>
              </a:rPr>
              <a:t>SPr</a:t>
            </a:r>
            <a:r>
              <a:rPr lang="cs-CZ" b="1" dirty="0">
                <a:solidFill>
                  <a:srgbClr val="FF0000"/>
                </a:solidFill>
              </a:rPr>
              <a:t>, PSS, vedoucí apod.).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6B4098EB-EB95-0F1D-1FDC-9D7E2211F5A4}"/>
              </a:ext>
            </a:extLst>
          </p:cNvPr>
          <p:cNvCxnSpPr/>
          <p:nvPr/>
        </p:nvCxnSpPr>
        <p:spPr>
          <a:xfrm flipH="1" flipV="1">
            <a:off x="1382486" y="2351314"/>
            <a:ext cx="5497286" cy="18016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BA4ED21-4E98-A3F0-5627-41067C49884A}"/>
              </a:ext>
            </a:extLst>
          </p:cNvPr>
          <p:cNvSpPr txBox="1"/>
          <p:nvPr/>
        </p:nvSpPr>
        <p:spPr>
          <a:xfrm>
            <a:off x="919876" y="5190674"/>
            <a:ext cx="114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Zde bude vložena další sekce pro vložení konkrétních </a:t>
            </a:r>
            <a:r>
              <a:rPr lang="cs-CZ" b="1" u="sng" dirty="0">
                <a:solidFill>
                  <a:srgbClr val="FF0000"/>
                </a:solidFill>
              </a:rPr>
              <a:t>jmen pracovníků hrazených z dotace SMO </a:t>
            </a:r>
            <a:r>
              <a:rPr lang="cs-CZ" b="1" dirty="0">
                <a:solidFill>
                  <a:srgbClr val="FF0000"/>
                </a:solidFill>
              </a:rPr>
              <a:t>k jednotlivým pozicím.</a:t>
            </a: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E593237C-866A-C064-B7DF-8CE612A33E53}"/>
              </a:ext>
            </a:extLst>
          </p:cNvPr>
          <p:cNvCxnSpPr/>
          <p:nvPr/>
        </p:nvCxnSpPr>
        <p:spPr>
          <a:xfrm>
            <a:off x="4612570" y="5638724"/>
            <a:ext cx="797630" cy="6606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64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52AE7-E898-DB21-9C44-B8B106E1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 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32F1BB-4E49-2F8C-C187-0F63D96B4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6951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</a:pP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Spotřebované nákupy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DHM, DNM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v případě taxativního vymezení ve smlouvě není možné vyúčtovávat jiné DHM, DNM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kancelářské potřeby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nepatří zde kancelářský nábytek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PHM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- druh paliva musí korespondovat s informací v technickém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   průkazu vozidla, které je ve vlastnictví organizace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nelze vyúčtovat zálohové platby, které nebudou do termínu konečného čerpání dotace vyúčtovány</a:t>
            </a:r>
          </a:p>
          <a:p>
            <a:pPr marL="0" indent="0" algn="just">
              <a:buNone/>
            </a:pPr>
            <a:endParaRPr lang="cs-CZ" sz="3800" b="1" dirty="0"/>
          </a:p>
          <a:p>
            <a:pPr marL="0" indent="0" algn="just">
              <a:buNone/>
            </a:pPr>
            <a:endParaRPr lang="cs-CZ" sz="3800" b="1" dirty="0"/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1290EC-B3CC-1EA7-8A72-3D933CC0F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04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27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944</Words>
  <Application>Microsoft Office PowerPoint</Application>
  <PresentationFormat>Širokoúhlá obrazovka</PresentationFormat>
  <Paragraphs>111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Vyúčtování dotací za rok 2022</vt:lpstr>
      <vt:lpstr>Prezentace aplikace PowerPoint</vt:lpstr>
      <vt:lpstr>Závěrečné vyúčtování – pokyny           k vyúčtování</vt:lpstr>
      <vt:lpstr> </vt:lpstr>
      <vt:lpstr>Paušální náklady</vt:lpstr>
      <vt:lpstr>Nákladový rozpočet projektu</vt:lpstr>
      <vt:lpstr>Personální obsazení projektu</vt:lpstr>
      <vt:lpstr>Personální obsazení projektu Zadání v PorteXu</vt:lpstr>
      <vt:lpstr>Upozornění na časté chyby při vyúčtování dotace</vt:lpstr>
      <vt:lpstr>Upozornění na časté chyby  při vyúčtování dotace</vt:lpstr>
      <vt:lpstr>Upozornění na časté chyby  při vyúčtování dotace</vt:lpstr>
      <vt:lpstr>Upozornění na časté chyby  při vyúčtování dotace</vt:lpstr>
      <vt:lpstr>Hospodárnost, efektivnost a účelnost</vt:lpstr>
      <vt:lpstr>Závěr</vt:lpstr>
      <vt:lpstr>Kontakty</vt:lpstr>
      <vt:lpstr>Děkujeme za pozornost a  přejeme hezký 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Vyúčtování dotací v oblasti prevence kriminality za rok 2022</dc:title>
  <dc:creator>Štěrbová Daniela</dc:creator>
  <cp:lastModifiedBy>Klozíková Pavla</cp:lastModifiedBy>
  <cp:revision>73</cp:revision>
  <dcterms:created xsi:type="dcterms:W3CDTF">2022-09-18T07:05:02Z</dcterms:created>
  <dcterms:modified xsi:type="dcterms:W3CDTF">2022-10-10T13:38:54Z</dcterms:modified>
</cp:coreProperties>
</file>