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54" r:id="rId4"/>
    <p:sldId id="355" r:id="rId5"/>
    <p:sldId id="356" r:id="rId6"/>
    <p:sldId id="259" r:id="rId7"/>
    <p:sldId id="271" r:id="rId8"/>
    <p:sldId id="358" r:id="rId9"/>
    <p:sldId id="261" r:id="rId10"/>
    <p:sldId id="359" r:id="rId11"/>
    <p:sldId id="264" r:id="rId12"/>
    <p:sldId id="265" r:id="rId13"/>
    <p:sldId id="269" r:id="rId14"/>
    <p:sldId id="270" r:id="rId15"/>
    <p:sldId id="266" r:id="rId16"/>
    <p:sldId id="267" r:id="rId17"/>
    <p:sldId id="268" r:id="rId18"/>
    <p:sldId id="357" r:id="rId19"/>
    <p:sldId id="35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3" d="100"/>
          <a:sy n="103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4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teichmannova@ostrava.cz" TargetMode="External"/><Relationship Id="rId2" Type="http://schemas.openxmlformats.org/officeDocument/2006/relationships/hyperlink" Target="mailto:pavla.klozikova@ostrava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michaela.hudeckova@ostrava.cz" TargetMode="External"/><Relationship Id="rId4" Type="http://schemas.openxmlformats.org/officeDocument/2006/relationships/hyperlink" Target="mailto:lucie.brancikova@ostrava.cz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a.sterbova@ostrava.cz" TargetMode="External"/><Relationship Id="rId2" Type="http://schemas.openxmlformats.org/officeDocument/2006/relationships/hyperlink" Target="mailto:lschalkova@ostrava.cz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6088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sociální péče,  protidrogová prevence a podpora osob s handicapem </a:t>
            </a:r>
            <a:r>
              <a:rPr lang="cs-CZ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oblast podpory C) Zaměstnávání osob se zdravotním postižením</a:t>
            </a:r>
            <a:endParaRPr lang="cs-C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aktivity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4113"/>
            <a:ext cx="10515600" cy="39533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uvedete konkrétní údaje k jednotlivým pracovníkům </a:t>
            </a:r>
            <a:r>
              <a:rPr lang="cs-CZ" b="1" dirty="0">
                <a:solidFill>
                  <a:schemeClr val="bg1"/>
                </a:solidFill>
                <a:cs typeface="Times New Roman" panose="02020603050405020304" pitchFamily="18" charset="0"/>
              </a:rPr>
              <a:t>hrazeným z dotace SMO</a:t>
            </a:r>
          </a:p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pracovního poměru vyplnit kolonku „Celkový úvazek v organizaci“ v desetinných číslech a v hodinách týdně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kolonce „Úvazek pro projekt“ je pak po zadání úvazku v desetinném čísle dopočten pro kontrolu počet hodin, které zaměstnanec odpracoval za týden pro projekt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výše uvedené údaje jsou podkladem pro kontrolu uplatněné částky v rámci položky „Osobní náklady“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3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 průkazu vozidla, které je ve vlastnictví organizace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1799"/>
          </a:xfrm>
        </p:spPr>
        <p:txBody>
          <a:bodyPr>
            <a:normAutofit fontScale="85000" lnSpcReduction="20000"/>
          </a:bodyPr>
          <a:lstStyle/>
          <a:p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endParaRPr lang="cs-CZ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33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33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nelze vyúčtovat nájemné mimo sídlo a místo realizace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projektu dle smlouvy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3300" dirty="0">
                <a:solidFill>
                  <a:schemeClr val="bg1"/>
                </a:solidFill>
              </a:rPr>
              <a:t> – nezaměňovat se zákonným pojištěním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(Kooperativa)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- </a:t>
            </a: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pouze náklady specifikované ve smlouvě</a:t>
            </a:r>
            <a:endParaRPr lang="cs-CZ" sz="3300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30339" cy="430458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sz="1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– chybí pracovní smlouvy včetně dodatků, výkazy práce, dohody zaměstnanců o zasílání mzdy/odměny na osobní účty apod. nejsou dodány veškeré doklady dle pokynů k vyúčtování – chybí pracovní smlouvy včetně dodatků, výkazy práce, dohody zaměstnanců o zasílání mzdy/odměny na osobní účty apod. (doložte prosím všechny pracovní smlouvy a dodatky vztahující se k aktuálně vykazovanému období tak, aby z doložených dokladů bylo patrné pracovní zařazení, výše úvazku i doba trvání pracovního poměru)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</a:t>
            </a:r>
            <a:r>
              <a:rPr lang="cs-CZ" sz="26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zákonem č. 320/2001 Sb., o finanční kontrole.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 </a:t>
            </a:r>
            <a:r>
              <a:rPr lang="cs-CZ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358775" indent="-358775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sociální péče, protidrogové prevence a podpory osob s handicapem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2023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sociální péče/protidrogová prevence/podpora osob s handicapem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3" y="1690688"/>
            <a:ext cx="10663517" cy="346401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sociální péče:</a:t>
            </a:r>
          </a:p>
          <a:p>
            <a:pPr marL="0" indent="0">
              <a:buNone/>
            </a:pP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400" b="1" dirty="0">
                <a:solidFill>
                  <a:schemeClr val="bg1"/>
                </a:solidFill>
                <a:cs typeface="Arial" panose="020B0604020202020204" pitchFamily="34" charset="0"/>
              </a:rPr>
              <a:t>Mgr. Pavla Klozíková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599 443 820, 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pavla.klozikova@ostrava.cz</a:t>
            </a: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400" b="1" dirty="0">
                <a:solidFill>
                  <a:schemeClr val="bg1"/>
                </a:solidFill>
                <a:cs typeface="Arial" panose="020B0604020202020204" pitchFamily="34" charset="0"/>
              </a:rPr>
              <a:t>Ing. Petra Teichmannová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599 443 820, 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petra.teichmannova@ostrava.cz</a:t>
            </a: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400" b="1" dirty="0">
                <a:solidFill>
                  <a:schemeClr val="bg1"/>
                </a:solidFill>
                <a:cs typeface="Arial" panose="020B0604020202020204" pitchFamily="34" charset="0"/>
              </a:rPr>
              <a:t>Ing. Lucie Brančíková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599 443 802, 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lucie.brancikova@ostrava.cz</a:t>
            </a: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400" b="1" dirty="0">
                <a:solidFill>
                  <a:schemeClr val="bg1"/>
                </a:solidFill>
                <a:cs typeface="Arial" panose="020B0604020202020204" pitchFamily="34" charset="0"/>
              </a:rPr>
              <a:t>Bc. Michaela Hudečková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599 443 856, </a:t>
            </a: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michaela.hudeckova@ostrava.cz</a:t>
            </a:r>
            <a:endParaRPr lang="cs-CZ" sz="4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22E9688-D2FA-E75F-B4A1-78EBE40AFD56}"/>
              </a:ext>
            </a:extLst>
          </p:cNvPr>
          <p:cNvSpPr txBox="1"/>
          <p:nvPr/>
        </p:nvSpPr>
        <p:spPr>
          <a:xfrm>
            <a:off x="726142" y="1281953"/>
            <a:ext cx="10470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protidrogové prevence: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Mgr. Markéta Héglová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599 443 860, </a:t>
            </a: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marketa.heglova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@ostrava.cz</a:t>
            </a: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Ing. Daniela Štěrbová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599 443 811, 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daniela.sterbova@ostrava.cz</a:t>
            </a: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podpora osob s handicapem: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Mgr. Jitka Metznerová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599 443 819, </a:t>
            </a: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jitka.metznerova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@ostrava.cz</a:t>
            </a: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Ing. Ludmila Hulvová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599 443 837, </a:t>
            </a:r>
            <a:r>
              <a:rPr lang="cs-CZ" sz="2400" u="sng" dirty="0">
                <a:solidFill>
                  <a:schemeClr val="bg1"/>
                </a:solidFill>
                <a:cs typeface="Times New Roman" panose="02020603050405020304" pitchFamily="18" charset="0"/>
              </a:rPr>
              <a:t>ludmila.hulvova</a:t>
            </a:r>
            <a:r>
              <a:rPr lang="cs-CZ" sz="2400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@ostrava.cz</a:t>
            </a:r>
            <a:endParaRPr lang="cs-CZ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54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48599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31.1.2024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2023 včetně formulářů jsou zveřejněny na www stránkách města Ostravy v sekci </a:t>
            </a:r>
          </a:p>
          <a:p>
            <a:pPr marL="457200" indent="-457200" algn="just"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politika/Sociální péče/Výzva na účelové dotace v oblasti sociální péče/Informace pro příjemce</a:t>
            </a:r>
          </a:p>
          <a:p>
            <a:pPr marL="457200" indent="-457200" algn="just"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politika/Protidrogová prevence/Výzva na účelové dotace v oblasti protidrogové prevence/Informace pro příjemce</a:t>
            </a:r>
          </a:p>
          <a:p>
            <a:pPr marL="457200" indent="-457200" algn="just">
              <a:buFont typeface="Arial" panose="020B0604020202020204" pitchFamily="34" charset="0"/>
              <a:buAutoNum type="alphaLcParenR"/>
            </a:pPr>
            <a:r>
              <a:rPr lang="cs-CZ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politika/Podpora osob s handicapem/Výzva na účelové dotace v oblasti podpora osob s handicapem/Informace pro příjemce</a:t>
            </a:r>
          </a:p>
          <a:p>
            <a:pPr marL="0" indent="0" algn="just">
              <a:buNone/>
            </a:pPr>
            <a:endParaRPr lang="cs-CZ" sz="2400" i="1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690283" y="215154"/>
            <a:ext cx="997771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Vyplnění a forma podání vyúčtová</a:t>
            </a:r>
            <a:r>
              <a:rPr lang="cs-CZ" sz="4400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Vyplnění skrze </a:t>
            </a:r>
            <a:r>
              <a:rPr lang="cs-CZ" sz="2400" u="sng" dirty="0" err="1">
                <a:solidFill>
                  <a:schemeClr val="bg1"/>
                </a:solidFill>
              </a:rPr>
              <a:t>PorteX</a:t>
            </a:r>
            <a:r>
              <a:rPr lang="cs-CZ" sz="2400" u="sng" dirty="0">
                <a:solidFill>
                  <a:schemeClr val="bg1"/>
                </a:solidFill>
              </a:rPr>
              <a:t> – Podání elektronicky  - datovou zprávou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Závěrečná zpráva o realizaci projektu včetně vyhodnocení ukazatelů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Personální obsazení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Nákladový rozpočet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Finanční zdroje projektu</a:t>
            </a:r>
            <a:endParaRPr lang="cs-CZ" sz="2400" dirty="0">
              <a:solidFill>
                <a:srgbClr val="00B0F0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400" u="sng" dirty="0">
                <a:solidFill>
                  <a:schemeClr val="bg1"/>
                </a:solidFill>
              </a:rPr>
              <a:t>Ke stažení na webu – Podání elektronicky – datovou zprávou + </a:t>
            </a:r>
            <a:r>
              <a:rPr lang="cs-CZ" sz="2400" b="1" u="sng" dirty="0">
                <a:solidFill>
                  <a:schemeClr val="bg1"/>
                </a:solidFill>
              </a:rPr>
              <a:t>nahrát do systému </a:t>
            </a:r>
            <a:r>
              <a:rPr lang="cs-CZ" sz="2400" b="1" u="sng" dirty="0" err="1">
                <a:solidFill>
                  <a:schemeClr val="bg1"/>
                </a:solidFill>
              </a:rPr>
              <a:t>Portex</a:t>
            </a:r>
            <a:endParaRPr lang="cs-CZ" sz="2400" b="1" u="sng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Přehled o čerpání dotace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Oznámení o vrácení peněžních prostředků na účet poskytovatele</a:t>
            </a:r>
          </a:p>
          <a:p>
            <a:pPr>
              <a:spcBef>
                <a:spcPts val="600"/>
              </a:spcBef>
            </a:pPr>
            <a:r>
              <a:rPr lang="cs-CZ" sz="2400" u="sng" dirty="0">
                <a:solidFill>
                  <a:schemeClr val="bg1"/>
                </a:solidFill>
              </a:rPr>
              <a:t>Ve fyzické podobě – zaslat poštou </a:t>
            </a:r>
            <a:r>
              <a:rPr lang="cs-CZ" sz="2400" dirty="0">
                <a:solidFill>
                  <a:schemeClr val="bg1"/>
                </a:solidFill>
              </a:rPr>
              <a:t>(rozhodující je datum podání poštovní zásilky), popř. </a:t>
            </a:r>
            <a:r>
              <a:rPr lang="cs-CZ" sz="2400" u="sng" dirty="0">
                <a:solidFill>
                  <a:schemeClr val="bg1"/>
                </a:solidFill>
              </a:rPr>
              <a:t>doručit na podatelnu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kopie všech účetních dokladů, které se vztahují k čerpání dotace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výstup z účetního programu jako doklad o vedení oddělené a analytické evidence čerpání dotace (např. výsledovka po zakázkách dokladově)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7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6DC753-ABCF-8C5C-90C3-D379A5EE66ED}"/>
              </a:ext>
            </a:extLst>
          </p:cNvPr>
          <p:cNvSpPr txBox="1"/>
          <p:nvPr/>
        </p:nvSpPr>
        <p:spPr>
          <a:xfrm>
            <a:off x="502022" y="649941"/>
            <a:ext cx="1124174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Doklady o bezdlužnosti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finanční úřad, okresní správa sociálního zabezpečení, zdravotní pojišťovny (zdrav. poj. pouze v případě čerpání peněžních prostředků na úhradu osobních nákladů)</a:t>
            </a:r>
          </a:p>
          <a:p>
            <a:pPr marL="342900" indent="-342900">
              <a:buFontTx/>
              <a:buChar char="-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datovou zprávou (u fyzických osob nepodnikajících případně e-mailem či fyzicky v  prosté kopii)</a:t>
            </a:r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termín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15.2.2024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zaslat v samostatném podání jednou za žadatele v rámci oblastí podpor spravovaných odborem sociálních věcí a zdravotnictví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doklady musí být vydány nejdříve ke dni 1.1.2024 (doklady vydané před tímto datem nebudou akceptovány)</a:t>
            </a:r>
          </a:p>
          <a:p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6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0395072-EBCE-94AB-45EF-F48F4A472493}"/>
              </a:ext>
            </a:extLst>
          </p:cNvPr>
          <p:cNvSpPr txBox="1"/>
          <p:nvPr/>
        </p:nvSpPr>
        <p:spPr>
          <a:xfrm>
            <a:off x="5638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6B4B181-EC23-E04E-6A53-202E44E081DE}"/>
              </a:ext>
            </a:extLst>
          </p:cNvPr>
          <p:cNvSpPr txBox="1"/>
          <p:nvPr/>
        </p:nvSpPr>
        <p:spPr>
          <a:xfrm flipV="1">
            <a:off x="1541929" y="3030071"/>
            <a:ext cx="9583271" cy="2886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1C2E0F-D1CB-C946-49FB-2925C4C1193A}"/>
              </a:ext>
            </a:extLst>
          </p:cNvPr>
          <p:cNvSpPr txBox="1"/>
          <p:nvPr/>
        </p:nvSpPr>
        <p:spPr>
          <a:xfrm>
            <a:off x="179293" y="663388"/>
            <a:ext cx="11878235" cy="543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Dokládání pracovních smluv a dohod o pracích </a:t>
            </a:r>
          </a:p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konaných mimo pracovní poměr – DPČ a DPP</a:t>
            </a:r>
          </a:p>
          <a:p>
            <a:endParaRPr lang="cs-CZ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Napříč službami/projekty hrazenými z dotace SMO 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jedenkrát za celou organizaci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a to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elektronicky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, tj. naskenované s členěním či označením v názvu dle jednotlivých projektů. 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Tyto dokumenty zašlete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datovou zprávou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(i ve více podáních), popř. doneste/zašlete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na flashdisku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společně s doklady. Pokud si organizace datový nosič vyžádá zpět, bude ji navrácen.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5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v součtu dle jednotlivých nákladových položek do formuláře Přehled čerpání dotace – tabulka Náklady vykazované paušálem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31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POZOR</a:t>
            </a:r>
            <a:r>
              <a:rPr lang="cs-CZ" sz="31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 ve smlouvě je uveden výčet položek určených pro vyúčtování paušálem a částka, která je určena pro součet těchto položek nikoli pro každou položku zvlášť.  </a:t>
            </a:r>
          </a:p>
          <a:p>
            <a:pPr marL="0" indent="0" algn="just">
              <a:buNone/>
            </a:pPr>
            <a:endParaRPr lang="cs-CZ" sz="1400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chemeClr val="bg1">
                    <a:lumMod val="9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doložit výstup z účetního programu jako doklad o vedení oddělené a analytické evidence čerpání dotace (např. výsledovka po zakázkách dokladově)</a:t>
            </a:r>
          </a:p>
          <a:p>
            <a:pPr algn="just"/>
            <a:endParaRPr lang="cs-CZ" u="sng" dirty="0"/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není nutné dokládat (kopírovat)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závěrečného vyúčtování, doklady však je nutné mít uchovány pro případ kontroly na místě ze strany poskytovatele dotace</a:t>
            </a:r>
          </a:p>
          <a:p>
            <a:pPr marL="0" indent="0" algn="just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74" y="2163262"/>
            <a:ext cx="10449920" cy="171095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Vyplnit pouze celkové náklady na projekt v jednotlivých položkách rozpočtu.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489370"/>
          </a:xfrm>
        </p:spPr>
        <p:txBody>
          <a:bodyPr>
            <a:normAutofit lnSpcReduction="10000"/>
          </a:bodyPr>
          <a:lstStyle/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uvádíte nejprve </a:t>
            </a:r>
            <a:r>
              <a:rPr lang="cs-CZ" b="1" u="sng" dirty="0">
                <a:solidFill>
                  <a:schemeClr val="bg1"/>
                </a:solidFill>
                <a:cs typeface="Times New Roman" panose="02020603050405020304" pitchFamily="18" charset="0"/>
              </a:rPr>
              <a:t>celkové personální zajištění </a:t>
            </a: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projektu/služby, aktivity, tj. včetně personálního zajištění hrazeného mimo dotaci SMO. </a:t>
            </a:r>
          </a:p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jednotlivých pracovních pozic zadáte počet osob, výši celkového úvazku v organizaci a výši úvazku pro projekt (službu/aktivitu) a dobu trvání.</a:t>
            </a:r>
          </a:p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tuto část je nezbytné vyplnit také v případě, že nejsou v rámci závěrečného vyúčtování uplatňovány osobní náklady, a to z důvodu obecného přehledu o personálním zajištění služby/aktivity. </a:t>
            </a:r>
          </a:p>
          <a:p>
            <a:pPr marL="0" indent="0" algn="just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6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 -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791302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sekci </a:t>
            </a:r>
            <a:r>
              <a:rPr lang="cs-CZ" b="1" u="sng" dirty="0">
                <a:solidFill>
                  <a:schemeClr val="bg1"/>
                </a:solidFill>
                <a:cs typeface="Times New Roman" panose="02020603050405020304" pitchFamily="18" charset="0"/>
              </a:rPr>
              <a:t>„Seznam pracovníků hrazených z dotace SMO“</a:t>
            </a:r>
            <a:r>
              <a:rPr lang="cs-CZ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uvedete konkrétní údaje k jednotlivým pracovníkům hrazeným z dotace SMO</a:t>
            </a:r>
          </a:p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pracovního poměru vyplnit kolonku „Celkový úvazek v organizaci“ v desetinných číslech a v hodinách týdně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kolonce „Úvazek pro projekt“ je pak po zadání úvazku v desetinném čísle dopočten pro kontrolu počet hodin, které zaměstnanec odpracoval za týden pro projekt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výše uvedené údaje jsou podkladem pro kontrolu uplatněné částky v rámci položky „Osobní náklady“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1451</Words>
  <Application>Microsoft Office PowerPoint</Application>
  <PresentationFormat>Širokoúhlá obrazovka</PresentationFormat>
  <Paragraphs>139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Vyúčtování dotací za rok 2023</vt:lpstr>
      <vt:lpstr>Závěrečné vyúčtování – pokyny           k vyúčtování</vt:lpstr>
      <vt:lpstr>Prezentace aplikace PowerPoint</vt:lpstr>
      <vt:lpstr>Prezentace aplikace PowerPoint</vt:lpstr>
      <vt:lpstr>Prezentace aplikace PowerPoint</vt:lpstr>
      <vt:lpstr>Paušální náklady</vt:lpstr>
      <vt:lpstr>Nákladový rozpočet projektu</vt:lpstr>
      <vt:lpstr>Personální obsazení projektu - PorteX</vt:lpstr>
      <vt:lpstr>Personální obsazení projektu - PorteX</vt:lpstr>
      <vt:lpstr>Personální obsazení projektu - aktivity</vt:lpstr>
      <vt:lpstr>Upozornění na časté chyby při vyúčtování dotace</vt:lpstr>
      <vt:lpstr>Upozornění na časté chyby  při vyúčtování dotace</vt:lpstr>
      <vt:lpstr>Upozornění na časté chyby  při vyúčtování dotace</vt:lpstr>
      <vt:lpstr>Upozornění na časté chyby  při vyúčtování dotace</vt:lpstr>
      <vt:lpstr>Hospodárnost, efektivnost a účelnost</vt:lpstr>
      <vt:lpstr>Závěr</vt:lpstr>
      <vt:lpstr>Kontakty</vt:lpstr>
      <vt:lpstr>Prezentace aplikace PowerPoint</vt:lpstr>
      <vt:lpstr>Děkujeme za pozornost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Klozíková Pavla</cp:lastModifiedBy>
  <cp:revision>106</cp:revision>
  <dcterms:created xsi:type="dcterms:W3CDTF">2022-09-18T07:05:02Z</dcterms:created>
  <dcterms:modified xsi:type="dcterms:W3CDTF">2023-10-06T05:25:02Z</dcterms:modified>
</cp:coreProperties>
</file>