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52" r:id="rId3"/>
    <p:sldId id="257" r:id="rId4"/>
    <p:sldId id="258" r:id="rId5"/>
    <p:sldId id="259" r:id="rId6"/>
    <p:sldId id="271" r:id="rId7"/>
    <p:sldId id="261" r:id="rId8"/>
    <p:sldId id="354" r:id="rId9"/>
    <p:sldId id="264" r:id="rId10"/>
    <p:sldId id="265" r:id="rId11"/>
    <p:sldId id="269" r:id="rId12"/>
    <p:sldId id="270" r:id="rId13"/>
    <p:sldId id="266" r:id="rId14"/>
    <p:sldId id="267" r:id="rId15"/>
    <p:sldId id="268" r:id="rId16"/>
    <p:sldId id="35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>
            <a:extLst>
              <a:ext uri="{FF2B5EF4-FFF2-40B4-BE49-F238E27FC236}">
                <a16:creationId xmlns:a16="http://schemas.microsoft.com/office/drawing/2014/main" id="{E09D75AA-3080-A206-40D8-2E1496609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8EB41CD6-51F8-37A3-B980-279D4F449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solidFill>
                <a:srgbClr val="00B05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101566E7-5201-4F2D-0CD3-4ACFF9234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A10919-861D-4D23-BAF2-BA99E54A9D00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719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pavla.klozikova@ostrava.cz" TargetMode="External"/><Relationship Id="rId7" Type="http://schemas.openxmlformats.org/officeDocument/2006/relationships/hyperlink" Target="mailto:dsterbova@ostrava.cz" TargetMode="External"/><Relationship Id="rId2" Type="http://schemas.openxmlformats.org/officeDocument/2006/relationships/hyperlink" Target="mailto:petra.teichmannova@ostrava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schalkova@ostrava.cz" TargetMode="External"/><Relationship Id="rId5" Type="http://schemas.openxmlformats.org/officeDocument/2006/relationships/hyperlink" Target="mailto:michaela.hudeckova@ostrava.cz" TargetMode="External"/><Relationship Id="rId4" Type="http://schemas.openxmlformats.org/officeDocument/2006/relationships/hyperlink" Target="mailto:lbrancikova@ostrava.cz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sociální péče a protidrogové prevence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1799"/>
          </a:xfrm>
        </p:spPr>
        <p:txBody>
          <a:bodyPr>
            <a:normAutofit fontScale="85000" lnSpcReduction="20000"/>
          </a:bodyPr>
          <a:lstStyle/>
          <a:p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endParaRPr lang="cs-CZ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33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33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nelze vyúčtovat nájemné mimo sídlo a místo realizace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projektu dle smlouvy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3300" dirty="0">
                <a:solidFill>
                  <a:schemeClr val="bg1"/>
                </a:solidFill>
              </a:rPr>
              <a:t> – nezaměňovat se zákonným pojištěním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(Kooperativa)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- </a:t>
            </a: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pouze náklady specifikované ve smlouvě</a:t>
            </a:r>
            <a:endParaRPr lang="cs-CZ" sz="3300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339" cy="402384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– chybí pracovní smlouvy včetně dodatků, výkazy práce, dohody zaměstnanců o zasílání mzdy/odměny na osobní účty apod.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</a:t>
            </a:r>
          </a:p>
          <a:p>
            <a:pPr>
              <a:buFontTx/>
              <a:buChar char="-"/>
            </a:pP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refakturace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nákladů – např. zaměstnanec učiní nákup vlastní kartou a organizace částku proplatí zaměstnanci na jeho účet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 zákonem č. 320/2001 Sb., o finanční kontrole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se</a:t>
            </a:r>
          </a:p>
          <a:p>
            <a:pPr marL="0" indent="0">
              <a:buNone/>
            </a:pPr>
            <a:r>
              <a:rPr lang="cs-CZ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sociální péče a protidrogové prevence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2022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sociální péče a protidrogové prevence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70" y="1690687"/>
            <a:ext cx="10663517" cy="43963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000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endParaRPr lang="cs-CZ" sz="35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50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sociální péče: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Ing. Petra Teichmannová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599 443 820, 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petra.teichmannova@ostrava.cz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Mgr. Pavla Klozíková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599 443 820, 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pavla.klozikova@ostrava.cz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Ing. Lucie Brančíková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599 443 802, 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lbrancikova@ostrava.cz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Bc. Michaela Hudečková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599 443 856, 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michaela.hudeckova@ostrava.cz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5000" u="sng" dirty="0">
                <a:solidFill>
                  <a:schemeClr val="bg1"/>
                </a:solidFill>
                <a:cs typeface="Times New Roman" panose="02020603050405020304" pitchFamily="18" charset="0"/>
              </a:rPr>
              <a:t>Za oblast protidrogové prevence:</a:t>
            </a:r>
          </a:p>
          <a:p>
            <a:pPr marL="0" indent="0">
              <a:buNone/>
            </a:pPr>
            <a:endParaRPr lang="cs-CZ" sz="3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Mgr. Štěpán Vozárik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599 443 818, </a:t>
            </a:r>
            <a:r>
              <a:rPr lang="cs-CZ" sz="4900" u="sng" dirty="0">
                <a:solidFill>
                  <a:schemeClr val="bg1"/>
                </a:solidFill>
                <a:cs typeface="Times New Roman" panose="02020603050405020304" pitchFamily="18" charset="0"/>
              </a:rPr>
              <a:t>svozarik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4900" b="1" dirty="0">
                <a:solidFill>
                  <a:schemeClr val="bg1"/>
                </a:solidFill>
                <a:cs typeface="Arial" panose="020B0604020202020204" pitchFamily="34" charset="0"/>
              </a:rPr>
              <a:t>Ing. Daniela Štěrbová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</a:rPr>
              <a:t>, tel. 599 443 811, </a:t>
            </a:r>
            <a:r>
              <a:rPr lang="cs-CZ" sz="4900" dirty="0">
                <a:solidFill>
                  <a:schemeClr val="bg1"/>
                </a:solidFill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dsterbova@ostrava.cz</a:t>
            </a:r>
            <a:endParaRPr lang="cs-CZ" sz="49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779AF5-10C6-6D2A-D60D-678451899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62064"/>
            <a:ext cx="10210800" cy="3275045"/>
          </a:xfrm>
        </p:spPr>
        <p:txBody>
          <a:bodyPr>
            <a:normAutofit fontScale="25000" lnSpcReduction="20000"/>
          </a:bodyPr>
          <a:lstStyle/>
          <a:p>
            <a:pPr marL="342900" lvl="1" indent="-342900">
              <a:defRPr/>
            </a:pPr>
            <a:endParaRPr lang="cs-CZ" sz="1000" dirty="0">
              <a:solidFill>
                <a:schemeClr val="bg1"/>
              </a:solidFill>
              <a:cs typeface="Times New Roman"/>
            </a:endParaRPr>
          </a:p>
          <a:p>
            <a:pPr marL="342900" lvl="1" indent="-342900">
              <a:defRPr/>
            </a:pPr>
            <a:endParaRPr lang="cs-CZ" sz="1000" dirty="0">
              <a:solidFill>
                <a:schemeClr val="bg1"/>
              </a:solidFill>
              <a:cs typeface="Times New Roman"/>
            </a:endParaRPr>
          </a:p>
          <a:p>
            <a:pPr marL="342900" lvl="1" indent="-342900">
              <a:defRPr/>
            </a:pPr>
            <a:r>
              <a:rPr lang="cs-CZ" sz="9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vykázání </a:t>
            </a:r>
            <a:r>
              <a:rPr lang="cs-CZ" sz="9600" b="1" dirty="0">
                <a:solidFill>
                  <a:schemeClr val="bg1"/>
                </a:solidFill>
                <a:cs typeface="Times New Roman"/>
              </a:rPr>
              <a:t>skutečných hodnot ukazatelů</a:t>
            </a:r>
          </a:p>
          <a:p>
            <a:pPr marL="742950" lvl="2" indent="-342900">
              <a:defRPr/>
            </a:pPr>
            <a:r>
              <a:rPr lang="cs-CZ" sz="9600" b="1" dirty="0">
                <a:solidFill>
                  <a:srgbClr val="00B0F0"/>
                </a:solidFill>
                <a:ea typeface="+mj-ea"/>
                <a:cs typeface="Arial" panose="020B0604020202020204" pitchFamily="34" charset="0"/>
              </a:rPr>
              <a:t>POZOR! </a:t>
            </a:r>
            <a:r>
              <a:rPr lang="cs-CZ" sz="9600" dirty="0">
                <a:solidFill>
                  <a:schemeClr val="bg1"/>
                </a:solidFill>
                <a:cs typeface="Times New Roman" panose="02020603050405020304" pitchFamily="18" charset="0"/>
              </a:rPr>
              <a:t>u azylových domů pro matky s dětmi vykázat nejen obsazenost lůžek, ale skutečný počet uzavřených smluv (počet lůžek neodpovídá počtu uzavřených smluv)</a:t>
            </a:r>
          </a:p>
          <a:p>
            <a:pPr marL="400050" lvl="2" indent="0">
              <a:buNone/>
              <a:defRPr/>
            </a:pPr>
            <a:endParaRPr lang="cs-CZ" sz="96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1" indent="-342900">
              <a:defRPr/>
            </a:pPr>
            <a:r>
              <a:rPr lang="cs-CZ" sz="9600" b="1" dirty="0">
                <a:solidFill>
                  <a:schemeClr val="bg1"/>
                </a:solidFill>
                <a:cs typeface="Times New Roman"/>
              </a:rPr>
              <a:t>pracovní smlouvy</a:t>
            </a:r>
            <a:r>
              <a:rPr lang="cs-CZ" sz="960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cs-CZ" sz="9600" dirty="0">
                <a:solidFill>
                  <a:schemeClr val="bg1"/>
                </a:solidFill>
                <a:cs typeface="Times New Roman" panose="02020603050405020304" pitchFamily="18" charset="0"/>
              </a:rPr>
              <a:t>– stačí doložit 1x za celou organizaci </a:t>
            </a:r>
          </a:p>
          <a:p>
            <a:pPr marL="714375" lvl="1" indent="-342900">
              <a:buFont typeface="+mj-lt"/>
              <a:buAutoNum type="alphaLcParenR"/>
              <a:defRPr/>
            </a:pPr>
            <a:r>
              <a:rPr lang="cs-CZ" sz="9600" dirty="0">
                <a:solidFill>
                  <a:schemeClr val="bg1"/>
                </a:solidFill>
                <a:cs typeface="Times New Roman" panose="02020603050405020304" pitchFamily="18" charset="0"/>
              </a:rPr>
              <a:t>elektronicky naskenované s členěním dle jednotlivých projektů, a to datovou zprávou nebo jinou variantou bezpečného odesílání dokumentů (zaheslované soubory) </a:t>
            </a:r>
            <a:r>
              <a:rPr lang="cs-CZ" sz="9600" b="1" dirty="0">
                <a:solidFill>
                  <a:schemeClr val="bg1"/>
                </a:solidFill>
                <a:cs typeface="Times New Roman" panose="02020603050405020304" pitchFamily="18" charset="0"/>
              </a:rPr>
              <a:t>či</a:t>
            </a:r>
          </a:p>
          <a:p>
            <a:pPr marL="714375" lvl="1" indent="-342900">
              <a:buFont typeface="+mj-lt"/>
              <a:buAutoNum type="alphaLcParenR"/>
              <a:defRPr/>
            </a:pPr>
            <a:r>
              <a:rPr lang="cs-CZ" sz="9600" dirty="0">
                <a:solidFill>
                  <a:schemeClr val="bg1"/>
                </a:solidFill>
                <a:cs typeface="Times New Roman" panose="02020603050405020304" pitchFamily="18" charset="0"/>
              </a:rPr>
              <a:t>v tištěné podobě souhrnně v oddělené složce s abecedním řazením</a:t>
            </a:r>
          </a:p>
          <a:p>
            <a:pPr marL="371475" lvl="1" indent="0">
              <a:buNone/>
              <a:defRPr/>
            </a:pPr>
            <a:r>
              <a:rPr lang="cs-CZ" sz="9600" b="1" dirty="0">
                <a:solidFill>
                  <a:srgbClr val="00B0F0"/>
                </a:solidFill>
                <a:ea typeface="+mj-ea"/>
                <a:cs typeface="Arial" panose="020B0604020202020204" pitchFamily="34" charset="0"/>
              </a:rPr>
              <a:t>!!! Vyberte vždy jen jednu variantu odeslání !!!</a:t>
            </a:r>
          </a:p>
          <a:p>
            <a:pPr marL="371475" lvl="1" indent="0">
              <a:buNone/>
              <a:defRPr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defRPr/>
            </a:pPr>
            <a:endParaRPr lang="cs-CZ" sz="1800" dirty="0">
              <a:solidFill>
                <a:schemeClr val="bg1"/>
              </a:solidFill>
              <a:cs typeface="Times New Roman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4108900-46E8-12B6-27F1-5D48C91C39F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7ED16BE-F86C-DE9D-3138-731F8C5F3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9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11162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31.1.2023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2022 včetně formulářů jsou zveřejněny na www stránkách města Ostravy v sekci </a:t>
            </a:r>
          </a:p>
          <a:p>
            <a:pPr marL="457200" indent="-457200" algn="just">
              <a:buAutoNum type="alphaLcParenR"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 a zdravotnictví/sociální péče/Výzva na účelové dotace v oblasti sociální péče/Informace pro příjemce</a:t>
            </a:r>
          </a:p>
          <a:p>
            <a:pPr marL="457200" indent="-457200" algn="just">
              <a:buAutoNum type="alphaLcParenR"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 a zdravotnictví/protidrogová prevence/Výzva na účelové dotace v oblasti protidrogové prevence/Informace pro příjemce</a:t>
            </a:r>
          </a:p>
          <a:p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vyúčtování se pokládá za předložené dnem jeho podání na podatelně magistrátu nebo k přepravě provozovateli poštovních služeb</a:t>
            </a: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C4AA9-F68D-BFE6-AE58-838BD159E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8B6B0-E6AC-77D8-E5F3-7418C3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</a:t>
            </a:r>
          </a:p>
          <a:p>
            <a:pPr marL="0" indent="0" algn="ctr">
              <a:buNone/>
            </a:pPr>
            <a:r>
              <a:rPr lang="cs-CZ" sz="6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změny v předkládání vyúčtování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4346E27-6DCC-7392-755B-C787FFE1E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29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38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</a:t>
            </a:r>
            <a:r>
              <a:rPr lang="cs-CZ" sz="26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v součtu dle jednotlivých nákladových položek do formuláře Přehled čerpání dotace – tabulka Náklady vykazované paušálem</a:t>
            </a:r>
          </a:p>
          <a:p>
            <a:pPr algn="just"/>
            <a:endParaRPr lang="cs-CZ" u="sng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chemeClr val="bg1">
                    <a:lumMod val="9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doložit výstup z účetního programu jako doklad o vedení oddělené a analytické evidence čerpání dotace (např. peněžní deník).</a:t>
            </a:r>
          </a:p>
          <a:p>
            <a:pPr algn="just"/>
            <a:endParaRPr lang="cs-CZ" u="sng" dirty="0"/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není nutné dokládat (kopírovat)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závěrečného vyúčtování, doklady však je nutné mít uchovány pro případ kontroly na místě ze strany poskytovatele dotace</a:t>
            </a:r>
          </a:p>
          <a:p>
            <a:pPr marL="0" indent="0" algn="just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38" y="2136368"/>
            <a:ext cx="9246637" cy="1710951"/>
          </a:xfrm>
        </p:spPr>
        <p:txBody>
          <a:bodyPr/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Zjednodušení – vyplnění pouze celkových nákladů na projekt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1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u HPP byla doplněna kolonka „Celkový úvazek v organizaci“ v desetinných číslech a v hodinách týdně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kolonce „Úvazek pro projekt“ je pak po zadání úvazku v desetinném čísle dopočten pro kontrolu počet hodin, které zaměstnanec odpracuje za týden</a:t>
            </a:r>
          </a:p>
          <a:p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výše uvedené údaje jsou podkladem pro kontrolu uplatněné částky v rámci položky „Osobní náklady“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obsazení projektu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Zadání v </a:t>
            </a:r>
            <a:r>
              <a:rPr lang="cs-CZ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PorteXu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6F84726-492F-F233-16B8-E2F1A97D1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49" y="1587539"/>
            <a:ext cx="7855762" cy="513090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11D8711-E892-D92E-EBDC-B5E52D414C64}"/>
              </a:ext>
            </a:extLst>
          </p:cNvPr>
          <p:cNvSpPr txBox="1"/>
          <p:nvPr/>
        </p:nvSpPr>
        <p:spPr>
          <a:xfrm>
            <a:off x="6879772" y="3837046"/>
            <a:ext cx="4906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Zde zadáváte celkové úvazky pro organizaci a projekt v daných pozicích (</a:t>
            </a:r>
            <a:r>
              <a:rPr lang="cs-CZ" b="1" dirty="0" err="1">
                <a:solidFill>
                  <a:srgbClr val="FF0000"/>
                </a:solidFill>
              </a:rPr>
              <a:t>SPr</a:t>
            </a:r>
            <a:r>
              <a:rPr lang="cs-CZ" b="1" dirty="0">
                <a:solidFill>
                  <a:srgbClr val="FF0000"/>
                </a:solidFill>
              </a:rPr>
              <a:t>, PSS, vedoucí apod.).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6B4098EB-EB95-0F1D-1FDC-9D7E2211F5A4}"/>
              </a:ext>
            </a:extLst>
          </p:cNvPr>
          <p:cNvCxnSpPr/>
          <p:nvPr/>
        </p:nvCxnSpPr>
        <p:spPr>
          <a:xfrm flipH="1" flipV="1">
            <a:off x="1382486" y="2351314"/>
            <a:ext cx="5497286" cy="18016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BA4ED21-4E98-A3F0-5627-41067C49884A}"/>
              </a:ext>
            </a:extLst>
          </p:cNvPr>
          <p:cNvSpPr txBox="1"/>
          <p:nvPr/>
        </p:nvSpPr>
        <p:spPr>
          <a:xfrm>
            <a:off x="919876" y="5190674"/>
            <a:ext cx="114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Zde bude vložena další sekce pro vložení konkrétních </a:t>
            </a:r>
            <a:r>
              <a:rPr lang="cs-CZ" b="1" u="sng" dirty="0">
                <a:solidFill>
                  <a:srgbClr val="FF0000"/>
                </a:solidFill>
              </a:rPr>
              <a:t>jmen pracovníků hrazených z dotace SMO </a:t>
            </a:r>
            <a:r>
              <a:rPr lang="cs-CZ" b="1" dirty="0">
                <a:solidFill>
                  <a:srgbClr val="FF0000"/>
                </a:solidFill>
              </a:rPr>
              <a:t>k jednotlivým pozicím.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E593237C-866A-C064-B7DF-8CE612A33E53}"/>
              </a:ext>
            </a:extLst>
          </p:cNvPr>
          <p:cNvCxnSpPr/>
          <p:nvPr/>
        </p:nvCxnSpPr>
        <p:spPr>
          <a:xfrm>
            <a:off x="4612570" y="5638724"/>
            <a:ext cx="797630" cy="6606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64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 průkazu vozidla, které je ve vlastnictví organizace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944</Words>
  <Application>Microsoft Office PowerPoint</Application>
  <PresentationFormat>Širokoúhlá obrazovka</PresentationFormat>
  <Paragraphs>111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Vyúčtování dotací za rok 2022</vt:lpstr>
      <vt:lpstr>Prezentace aplikace PowerPoint</vt:lpstr>
      <vt:lpstr>Závěrečné vyúčtování – pokyny           k vyúčtování</vt:lpstr>
      <vt:lpstr> </vt:lpstr>
      <vt:lpstr>Paušální náklady</vt:lpstr>
      <vt:lpstr>Nákladový rozpočet projektu</vt:lpstr>
      <vt:lpstr>Personální obsazení projektu</vt:lpstr>
      <vt:lpstr>Personální obsazení projektu Zadání v PorteXu</vt:lpstr>
      <vt:lpstr>Upozornění na časté chyby při vyúčtování dotace</vt:lpstr>
      <vt:lpstr>Upozornění na časté chyby  při vyúčtování dotace</vt:lpstr>
      <vt:lpstr>Upozornění na časté chyby  při vyúčtování dotace</vt:lpstr>
      <vt:lpstr>Upozornění na časté chyby  při vyúčtování dotace</vt:lpstr>
      <vt:lpstr>Hospodárnost, efektivnost a účelnost</vt:lpstr>
      <vt:lpstr>Závěr</vt:lpstr>
      <vt:lpstr>Kontakty</vt:lpstr>
      <vt:lpstr>Děkujeme za pozornost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Klozíková Pavla</cp:lastModifiedBy>
  <cp:revision>73</cp:revision>
  <dcterms:created xsi:type="dcterms:W3CDTF">2022-09-18T07:05:02Z</dcterms:created>
  <dcterms:modified xsi:type="dcterms:W3CDTF">2022-10-10T13:38:54Z</dcterms:modified>
</cp:coreProperties>
</file>