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54" r:id="rId4"/>
    <p:sldId id="360" r:id="rId5"/>
    <p:sldId id="355" r:id="rId6"/>
    <p:sldId id="356" r:id="rId7"/>
    <p:sldId id="358" r:id="rId8"/>
    <p:sldId id="259" r:id="rId9"/>
    <p:sldId id="271" r:id="rId10"/>
    <p:sldId id="261" r:id="rId11"/>
    <p:sldId id="264" r:id="rId12"/>
    <p:sldId id="265" r:id="rId13"/>
    <p:sldId id="269" r:id="rId14"/>
    <p:sldId id="270" r:id="rId15"/>
    <p:sldId id="359" r:id="rId16"/>
    <p:sldId id="266" r:id="rId17"/>
    <p:sldId id="267" r:id="rId18"/>
    <p:sldId id="268" r:id="rId19"/>
    <p:sldId id="353" r:id="rId20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80D0-B5B4-41CE-BA45-CB500A6F9A76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182B4-CA8D-4A26-AB70-D8794464E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21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442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45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6655F-F41C-7431-6337-CB31CAB90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1B7104-63A8-8F6D-978A-3BABB529E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AAE11A-E0EA-E24A-2416-D3354451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0DB91F-C262-EE41-F305-AA79B461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8191EC-29A4-4ED0-7CC0-ACC48E66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166A1-1637-A9E4-03A4-EF99041B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025AE-AACE-3EE8-A4EB-10FD1C3BB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13BC6-A4D6-7085-9F3B-9F9965FF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C44BA-A135-3F0D-C46D-7734C122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4A52-95B1-5400-EB7E-7BB088EB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7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985F6C-A10C-4E3A-B007-7C87244D6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F83B65-31CD-A369-4B43-9208A5DC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802EC7-BB65-33DE-1CF1-C73D501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3D00A-C48F-EAEA-F76E-4CC8A8A1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6974F9-64A7-62C7-452B-986D1453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C2F53-10CF-20FB-8CC7-092F7BEA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EE73A-44C7-EAF8-8817-BE858C50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68944-18EC-5E48-7ED3-E2FD1A54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819BC-39A7-304D-68F2-6279E79C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53EA6-E230-A9C3-95C6-4752BA1C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82D91-8E06-7055-A6BE-1550031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39B48-5542-2866-077F-F5E47B743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3AC0FF-769B-102D-A11E-F09BF62D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073E0-90EA-A756-7650-8381C444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3C4366-2C98-88B3-647F-BD23D1D8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E7E59-C17C-8787-D09F-39F0D4EF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153C7-0834-7B6B-182E-A4BE1A61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BB04DB-728E-8A0A-FFDC-CB8E8C46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4FB683-701E-50DE-4209-5B4F5CBD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7509D1-589E-E63F-93DE-FB237C93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78FC54-6543-DD2B-5AEA-7C76E26F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EF47B-A829-AFE2-28FB-6E1F67A7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1E1208-F964-46FA-A4E5-BC881D87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96A1D8-8E44-78CE-3835-1CF2FEF04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710109-5A6C-ADCF-493D-17442FE9E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5A6A46-9437-58A9-1F36-D3F725DDA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F92BD3-AF46-5C17-EE5D-987975A5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D3FE26-A84E-9E01-40BA-22D8A6EE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9F4948-1D87-C569-983C-1D1B862C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F7F71-5B42-CDFE-B16F-AF36428C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5A3258-541F-BFD5-1A95-70F9B592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7B8ADE-820A-1A96-779B-850EE7FF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B4EE36-D678-A0C0-3DBB-56A564A0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B8BB63-87F4-5AB5-9CB5-CCEBFB51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7D2793-43D1-8F6E-AD0A-B3648F31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01BC62-63D3-474B-4ADD-145F47D9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5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477F1-6B3D-FFE3-B035-075B0344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0C10C-89D5-05C9-2F9F-EE225511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CEBED2-D05A-1419-8B0D-53B5F804D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5A78E-C1FF-926C-B623-EC2086BB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B525-565D-2FE1-B1CA-CE6071FC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6F77F-53BB-2568-A607-35537567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A6C33-9F5F-44B7-97A5-F6CDB06C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F06EEE-96FF-B751-E59C-F6636179A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012F20-BC55-2EDB-CBE3-A7798D514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AF8275-3CEF-E054-378F-BA85C9B4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B17C0B-1A89-B454-5209-3E745B1A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0E3D73-D7EF-5F9F-E71F-EC4313F5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CE8DB2-B65C-07EB-6912-98CFDA12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BE257D-4CC6-EAE8-2CB3-6C0D7EC0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E199A-5CA3-41F2-9A45-C11F5867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0FE649-8FAA-1DB5-93C2-8660FC6C8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EA6982-6500-314C-D3BE-F0EC502F4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klozikova@ostrav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niela.sterbova@ostrava.cz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CF9A3-CEEC-6B58-CA96-3D0A2068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Vyúčtování dotací za rok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9CE653-37CA-468F-AB99-CB49D5FE0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prevence kriminality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AEB680A-16C4-EAA0-AE5D-00D5D8F6F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15569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5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Personální obsazení projektu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0"/>
            <a:ext cx="10515600" cy="468531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Do tabulky uvádět jména konkrétních zaměstnanců, jejichž osobní náklady byly hrazeny z dotace SMO.</a:t>
            </a:r>
          </a:p>
          <a:p>
            <a:pPr marL="0" indent="0" algn="just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části A) Pracovní poměr vyplnit jmenovitě zaměstnance, pracovní pozici, kolonku „Celkový úvazek v organizaci“ v desetinných číslech a v hodinách týdně a „Úvazek pro projekt“ v desetinných číslech.</a:t>
            </a: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Po zadání těchto údajů se automaticky dopočte „Podíl z celkového úvazku v organizaci“ v desetinných číslech a v hodinách týdně. Výše uvedené údaje jsou podkladem pro kontrolu uplatněné částky z dotace v rámci položky „Osobní náklady“.</a:t>
            </a: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Tento formulář není nutné vyplnit v případě, že nejsou v rámci závěrečného vyúčtování uplatňovány osobní náklady.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0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52AE7-E898-DB21-9C44-B8B106E1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2F1BB-4E49-2F8C-C187-0F63D96B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6951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Spotřebované nákupy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600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DHM, DNM</a:t>
            </a:r>
            <a:r>
              <a:rPr lang="cs-CZ" sz="2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</a:rPr>
              <a:t>– v případě taxativního vymezení ve smlouvě není možné vyúčtovávat jiné DHM, DNM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600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potřeby</a:t>
            </a:r>
            <a:r>
              <a:rPr lang="cs-CZ" sz="2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</a:rPr>
              <a:t>– nepatří zde kancelářský nábytek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600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PHM</a:t>
            </a:r>
            <a:r>
              <a:rPr lang="cs-CZ" sz="2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</a:rPr>
              <a:t>- druh paliva musí korespondovat s informací v technickém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</a:rPr>
              <a:t>   průkazu vozidla, které je ve vlastnictví organizace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600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</a:rPr>
              <a:t>– nelze vyúčtovat zálohové platby, které nebudou do termínu konečného čerpání dotace vyúčtovány</a:t>
            </a:r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1290EC-B3CC-1EA7-8A72-3D933CC0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04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2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77CBA-84E8-7E27-96AF-AA0CE0A0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B4433-9B53-C3F0-18F8-B9078D82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1799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  <a:p>
            <a:pPr marL="0" indent="0">
              <a:buNone/>
            </a:pPr>
            <a:endParaRPr lang="cs-CZ" sz="2400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2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cestovné</a:t>
            </a:r>
            <a:r>
              <a:rPr lang="cs-CZ" sz="2600" dirty="0">
                <a:solidFill>
                  <a:schemeClr val="bg1"/>
                </a:solidFill>
              </a:rPr>
              <a:t> – nelze zde řadit dálniční známky</a:t>
            </a:r>
          </a:p>
          <a:p>
            <a:pPr>
              <a:buFontTx/>
              <a:buChar char="-"/>
            </a:pPr>
            <a:r>
              <a:rPr lang="cs-CZ" sz="2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</a:t>
            </a:r>
            <a:r>
              <a:rPr lang="cs-CZ" sz="2600" dirty="0">
                <a:solidFill>
                  <a:schemeClr val="bg1"/>
                </a:solidFill>
              </a:rPr>
              <a:t> – nelze uznat příspěvek na vlastní telefon zaměstnanci</a:t>
            </a:r>
          </a:p>
          <a:p>
            <a:pPr>
              <a:buFontTx/>
              <a:buChar char="-"/>
            </a:pPr>
            <a:r>
              <a:rPr lang="cs-CZ" sz="2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nájemné</a:t>
            </a:r>
            <a:r>
              <a:rPr 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bg1"/>
                </a:solidFill>
              </a:rPr>
              <a:t>– nelze vyúčtovat nájemné mimo sídlo a místo realizace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bg1"/>
                </a:solidFill>
              </a:rPr>
              <a:t>   projektu dle smlouvy</a:t>
            </a:r>
          </a:p>
          <a:p>
            <a:pPr>
              <a:buFontTx/>
              <a:buChar char="-"/>
            </a:pPr>
            <a:r>
              <a:rPr lang="cs-CZ" sz="2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pojištění majetku</a:t>
            </a:r>
            <a:r>
              <a:rPr lang="cs-CZ" sz="2600" dirty="0">
                <a:solidFill>
                  <a:schemeClr val="bg1"/>
                </a:solidFill>
              </a:rPr>
              <a:t> – nezaměňovat se zákonným pojištěním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bg1"/>
                </a:solidFill>
              </a:rPr>
              <a:t>   (Kooperativa)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bg1"/>
                </a:solidFill>
              </a:rPr>
              <a:t>- </a:t>
            </a:r>
            <a:r>
              <a:rPr lang="cs-CZ" sz="2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služby</a:t>
            </a:r>
            <a:r>
              <a:rPr lang="cs-CZ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bg1"/>
                </a:solidFill>
              </a:rPr>
              <a:t>– pouze náklady blíže specifikované ve smlouvě</a:t>
            </a:r>
            <a:endParaRPr lang="cs-CZ" sz="2600" u="sng" dirty="0">
              <a:solidFill>
                <a:schemeClr val="bg1"/>
              </a:solidFill>
            </a:endParaRPr>
          </a:p>
          <a:p>
            <a:endParaRPr lang="cs-CZ" sz="2600" dirty="0"/>
          </a:p>
          <a:p>
            <a:endParaRPr lang="cs-CZ" sz="2600" dirty="0"/>
          </a:p>
          <a:p>
            <a:pPr marL="0" indent="0">
              <a:buNone/>
            </a:pPr>
            <a:endParaRPr lang="cs-CZ" sz="26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849B1E-D669-E74F-8B43-48EA029F0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29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7004-7AA2-7AF9-5AA4-164990FE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90DB1-EB21-548E-42D8-308AFBD9D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0339" cy="4023846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Osobní náklady</a:t>
            </a:r>
          </a:p>
          <a:p>
            <a:pPr marL="0" indent="0">
              <a:buNone/>
            </a:pPr>
            <a:endParaRPr lang="cs-CZ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3100" u="sng" dirty="0">
                <a:solidFill>
                  <a:schemeClr val="bg1"/>
                </a:solidFill>
                <a:cs typeface="Arial" panose="020B0604020202020204" pitchFamily="34" charset="0"/>
              </a:rPr>
              <a:t>nejsou dodány veškeré doklady dle pokynů k vyúčtování </a:t>
            </a:r>
            <a:r>
              <a:rPr lang="cs-CZ" sz="3100" dirty="0">
                <a:solidFill>
                  <a:schemeClr val="bg1"/>
                </a:solidFill>
                <a:cs typeface="Arial" panose="020B0604020202020204" pitchFamily="34" charset="0"/>
              </a:rPr>
              <a:t>– chybí pracovní smlouvy včetně dodatků, výkazy práce, dohody zaměstnanců o zasílání mzdy/odměny na osobní účty apod. (je nutné doložit všechny pracovní smlouvy a dodatky vztahující se k aktuálně vykazovanému období tak, aby z doložených dokladů bylo patrné pracovní zařazení, výše úvazku i doba trvání pracovního poměru)</a:t>
            </a:r>
          </a:p>
          <a:p>
            <a:pPr>
              <a:buFontTx/>
              <a:buChar char="-"/>
            </a:pPr>
            <a:r>
              <a:rPr lang="cs-CZ" sz="3100" dirty="0">
                <a:solidFill>
                  <a:schemeClr val="bg1"/>
                </a:solidFill>
                <a:cs typeface="Arial" panose="020B0604020202020204" pitchFamily="34" charset="0"/>
              </a:rPr>
              <a:t>vyúčtování osobních nákladů nekoresponduje s formulářem Personální obsazení projektu (konkrétní jména zaměstnanců)</a:t>
            </a:r>
          </a:p>
          <a:p>
            <a:pPr>
              <a:buFontTx/>
              <a:buChar char="-"/>
            </a:pPr>
            <a:r>
              <a:rPr lang="cs-CZ" sz="3100" dirty="0">
                <a:solidFill>
                  <a:schemeClr val="bg1"/>
                </a:solidFill>
                <a:cs typeface="Arial" panose="020B0604020202020204" pitchFamily="34" charset="0"/>
              </a:rPr>
              <a:t>vyúčtování odměny u DPČ a DPP nekoresponduje s předloženými výkazy odpracované doby</a:t>
            </a:r>
          </a:p>
          <a:p>
            <a:pPr>
              <a:buFontTx/>
              <a:buChar char="-"/>
            </a:pPr>
            <a:r>
              <a:rPr lang="cs-CZ" sz="3100" dirty="0">
                <a:solidFill>
                  <a:schemeClr val="bg1"/>
                </a:solidFill>
                <a:cs typeface="Arial" panose="020B0604020202020204" pitchFamily="34" charset="0"/>
              </a:rPr>
              <a:t>dochází k záměně DPP a DPČ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8EB4C7-A009-B8A9-F66B-B53ECEA98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37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49387-3955-DB92-C8E4-29969F54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40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1BB6C-DF4D-AEB6-B354-F1D95341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969"/>
            <a:ext cx="11011678" cy="4064187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Ostatní chyby a nedostatky</a:t>
            </a:r>
          </a:p>
          <a:p>
            <a:endParaRPr lang="cs-CZ" sz="2000" b="1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paragony tištěné na </a:t>
            </a:r>
            <a:r>
              <a:rPr lang="cs-CZ" sz="2600" dirty="0" err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termonestabilním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 papíře – </a:t>
            </a:r>
            <a:r>
              <a:rPr lang="cs-CZ" sz="2600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nutno ihned zhotovovat kopie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fotokopie dokladů musí být čitelné, musí z nich být zřejmý obsah, částka, datum apod.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text „Financováno z rozpočtu SMO“ vč. uvedení ev. čísla smlouvy a výše použité dotace dávat na originály dokladů (ne psát na lístečky a ty pak lepit na doklad)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vyúčtování jsou zahrnuty náklady mimo období realizace projektu (např. pojištění s přesahem do následujícího roku)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1419C9-5A6E-8622-00B1-83E83BB3C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6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0973117-8D4D-635C-FB2D-9F3F977E88E6}"/>
              </a:ext>
            </a:extLst>
          </p:cNvPr>
          <p:cNvSpPr txBox="1"/>
          <p:nvPr/>
        </p:nvSpPr>
        <p:spPr>
          <a:xfrm>
            <a:off x="666108" y="636997"/>
            <a:ext cx="10859783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Upozornění na časté chyby při vyúčtování dotace</a:t>
            </a:r>
          </a:p>
          <a:p>
            <a:endParaRPr lang="cs-CZ" sz="2400" dirty="0">
              <a:solidFill>
                <a:srgbClr val="00B0F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doklady očíslovat a chronologicky seřadit dle formuláře Přehled o čerpání dotace</a:t>
            </a:r>
          </a:p>
          <a:p>
            <a:pPr marL="342900" indent="-342900">
              <a:buFontTx/>
              <a:buChar char="-"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provázanost jmenného seznamu zaměstnanců hrazených z dotace SMO v tabulce Personálního obsazení projektu s vyúčtováním jednotlivých nákladových položek, např. osobních nákladů, cestovného, vzdělávání atd.</a:t>
            </a:r>
          </a:p>
          <a:p>
            <a:endParaRPr lang="cs-CZ" sz="26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03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BBDE1-3C19-9136-EF54-C373FACB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Hospodárnost, efektivnost a účelnost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1727B-1333-76C9-93C6-EF424975A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2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Postupovat při čerpání dotace v souladu se smlouvou </a:t>
            </a:r>
            <a:b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zákonem č. 320/2001 Sb., o finanční kontrole.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43544F-1721-3CBF-008E-0907F8544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51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EE131-011C-00C1-A968-48BAB6D8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CCF20-7307-A47C-A6EB-627A60846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882" y="14670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zpracovávání závěrečného vyúčtování dotace je nutné pracovat s </a:t>
            </a:r>
            <a:r>
              <a:rPr lang="cs-CZ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dokumenty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1. Smlouva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2. Podmínky pro oblast prevence kriminality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3. Pokyny příjemcům veřejné finanční podpory poskytnuté z rozpočtu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SMO k podání závěrečného vyúčtování dotací za rok 2024 v oblasti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prevence kriminality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1E0342-A009-A425-D0E4-B6E1619E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530" y="6311900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07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247B5-2D4E-50DF-331F-0F03D123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470" y="1690687"/>
            <a:ext cx="10663517" cy="4396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případě jakýchkoliv nejasností nebo dotazů nás kontaktujte: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E2D13E6-02C4-8B2A-84A2-FA2268275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353691"/>
              </p:ext>
            </p:extLst>
          </p:nvPr>
        </p:nvGraphicFramePr>
        <p:xfrm>
          <a:off x="858416" y="3238179"/>
          <a:ext cx="10705322" cy="12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264812063"/>
                    </a:ext>
                  </a:extLst>
                </a:gridCol>
                <a:gridCol w="2508552">
                  <a:extLst>
                    <a:ext uri="{9D8B030D-6E8A-4147-A177-3AD203B41FA5}">
                      <a16:colId xmlns:a16="http://schemas.microsoft.com/office/drawing/2014/main" val="937791134"/>
                    </a:ext>
                  </a:extLst>
                </a:gridCol>
                <a:gridCol w="4081970">
                  <a:extLst>
                    <a:ext uri="{9D8B030D-6E8A-4147-A177-3AD203B41FA5}">
                      <a16:colId xmlns:a16="http://schemas.microsoft.com/office/drawing/2014/main" val="1783341481"/>
                    </a:ext>
                  </a:extLst>
                </a:gridCol>
              </a:tblGrid>
              <a:tr h="77160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Mgr. Vendula Měchová, DiS.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599 443 858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u="sng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vendula.mechova</a:t>
                      </a:r>
                      <a:r>
                        <a:rPr lang="cs-CZ" sz="2400" u="sng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@ostrava.cz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306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Ing. Daniela Štěrbová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599 443 811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daniela.sterbova@ostrava.cz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43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05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320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 </a:t>
            </a: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b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přejeme 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hezký den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2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D82B0-B85E-31BA-EA47-7AF8E6A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vyúčtování – pokyny           k vyúčtování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6473D-6C7E-BDEA-DE47-193D9AF57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309" y="1690688"/>
            <a:ext cx="10515600" cy="41116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termín pro předložení závěrečného vyúčtování dotace je </a:t>
            </a: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nejpozději do 31.1.2025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podrobné pokyny k závěrečnému vyúčtování dotací za r. 2024 včetně formulářů jsou zveřejněny na www.ostrava.cz v sekci </a:t>
            </a:r>
          </a:p>
          <a:p>
            <a:pPr marL="0" indent="0" algn="just">
              <a:buNone/>
            </a:pPr>
            <a:r>
              <a:rPr lang="cs-CZ" sz="2400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politika/Prevence kriminality-dotace/ Výzva na účelové dotace v oblasti prevence kriminality 2024/Informace pro příjemce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endParaRPr lang="cs-CZ" b="1" u="sng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3836D4-1C5F-9B5D-FFDC-9B640A3D4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822" y="6268496"/>
            <a:ext cx="3269515" cy="4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0EC6C16-598B-8CCD-9600-6200A8AC2679}"/>
              </a:ext>
            </a:extLst>
          </p:cNvPr>
          <p:cNvSpPr txBox="1"/>
          <p:nvPr/>
        </p:nvSpPr>
        <p:spPr>
          <a:xfrm>
            <a:off x="690283" y="215154"/>
            <a:ext cx="997771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podání vyúčtová</a:t>
            </a:r>
            <a:r>
              <a:rPr lang="cs-CZ" sz="4400" b="1" dirty="0">
                <a:solidFill>
                  <a:srgbClr val="00B0F0"/>
                </a:solidFill>
              </a:rPr>
              <a:t>ní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u="sng" dirty="0">
                <a:solidFill>
                  <a:schemeClr val="bg1"/>
                </a:solidFill>
              </a:rPr>
              <a:t>Stáhnout na webu – následně odeslat datovou zprávou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Závěrečná zpráva o realizaci projektu včetně vyhodnocení ukazatelů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Personální obsazení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Nákladový rozpočet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Finanční zdroje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Přehled o čerpání dotace</a:t>
            </a:r>
          </a:p>
          <a:p>
            <a:endParaRPr lang="cs-CZ" sz="2400" u="sng" dirty="0">
              <a:solidFill>
                <a:schemeClr val="bg1"/>
              </a:solidFill>
            </a:endParaRPr>
          </a:p>
          <a:p>
            <a:r>
              <a:rPr lang="cs-CZ" sz="2400" u="sng" dirty="0">
                <a:solidFill>
                  <a:schemeClr val="bg1"/>
                </a:solidFill>
              </a:rPr>
              <a:t>Odeslat datovou zprávou</a:t>
            </a:r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Výstup z účetního programu jako doklad o vedení oddělené a analytické evidence čerpání dotace (např. výsledovka po zakázkách dokladově)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popř. Oznámení o vrácení peněžních prostředků na účet poskytovatele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Pracovní smlouvy, DPČ a DPP včetně dodatků a mzdových výměrů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7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0EC6C16-598B-8CCD-9600-6200A8AC2679}"/>
              </a:ext>
            </a:extLst>
          </p:cNvPr>
          <p:cNvSpPr txBox="1"/>
          <p:nvPr/>
        </p:nvSpPr>
        <p:spPr>
          <a:xfrm>
            <a:off x="883206" y="523064"/>
            <a:ext cx="997771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podání vyúčtová</a:t>
            </a:r>
            <a:r>
              <a:rPr lang="cs-CZ" sz="4400" b="1" dirty="0">
                <a:solidFill>
                  <a:srgbClr val="00B0F0"/>
                </a:solidFill>
              </a:rPr>
              <a:t>ní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 fyzické podobě – zaslat poštou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(rozhodující je datum podání poštovní zásilky), popř. </a:t>
            </a: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doručit na podatelnu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kopie všech účetních dokladů, které se vztahují k čerpání dotace včetně dokladů o úhradě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pPr algn="ctr"/>
            <a:r>
              <a:rPr lang="cs-CZ" sz="2400" dirty="0">
                <a:solidFill>
                  <a:schemeClr val="bg1"/>
                </a:solidFill>
              </a:rPr>
              <a:t>OD ROKU 2025 – VYÚČTOVÁNÍ VČETNĚ DOKLADŮ ČISTĚ ELEKTRONICKY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2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86DC753-ABCF-8C5C-90C3-D379A5EE66ED}"/>
              </a:ext>
            </a:extLst>
          </p:cNvPr>
          <p:cNvSpPr txBox="1"/>
          <p:nvPr/>
        </p:nvSpPr>
        <p:spPr>
          <a:xfrm>
            <a:off x="502022" y="649941"/>
            <a:ext cx="11241743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Doklady o bezdlužnosti</a:t>
            </a:r>
          </a:p>
          <a:p>
            <a:endParaRPr lang="cs-CZ" sz="4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finanční úřad, okresní správa sociálního zabezpečení, zdravotní pojišťovny (zdrav. poj. v případě čerpání peněžních prostředků na úhradu osobních nákladů)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způsob podání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datovou zprávou </a:t>
            </a:r>
          </a:p>
          <a:p>
            <a:pPr marL="354013">
              <a:spcAft>
                <a:spcPts val="600"/>
              </a:spcAft>
            </a:pP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termín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15.2.2025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zaslat v samostatném podání jednou za příjemce v rámci oblastí podpor spravovaných oddělením sociálních služeb OSVZ (SP, PP, PK, HAND, ZDRAV)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doklady musí být vydány nejdříve ke dni 1.1.2025 (doklady vydané před tímto datem nebudou akceptovány)</a:t>
            </a:r>
          </a:p>
          <a:p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6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84BBE36-2D17-33E8-18CF-3AA57A7CE48F}"/>
              </a:ext>
            </a:extLst>
          </p:cNvPr>
          <p:cNvSpPr txBox="1"/>
          <p:nvPr/>
        </p:nvSpPr>
        <p:spPr>
          <a:xfrm>
            <a:off x="98612" y="708212"/>
            <a:ext cx="11797554" cy="4899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Dokládání pracovních smluv a dohod o   pracích konaných mimo pracovní poměr – DPČ a DPP</a:t>
            </a:r>
          </a:p>
          <a:p>
            <a:endParaRPr lang="cs-CZ" sz="2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Elektronicky jedenkrát za celou organizaci</a:t>
            </a: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napříč službami/projekty hrazenými z dotace SMO v rámci oblastí podpor spravovaných oddělením sociálních služeb OSVZ, tj.</a:t>
            </a:r>
          </a:p>
          <a:p>
            <a:pPr lvl="1" algn="just">
              <a:lnSpc>
                <a:spcPct val="115000"/>
              </a:lnSpc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naskenované s členěním či označením v názvu dle jednotlivých projektů. </a:t>
            </a:r>
          </a:p>
          <a:p>
            <a:pPr lvl="1" algn="just">
              <a:lnSpc>
                <a:spcPct val="115000"/>
              </a:lnSpc>
            </a:pPr>
            <a:endParaRPr lang="cs-CZ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Způsob podání: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 datovou zprávou.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64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CC416AB-5DD8-AFFF-87C8-3ACBF1A2AD8D}"/>
              </a:ext>
            </a:extLst>
          </p:cNvPr>
          <p:cNvSpPr txBox="1"/>
          <p:nvPr/>
        </p:nvSpPr>
        <p:spPr>
          <a:xfrm>
            <a:off x="698643" y="852755"/>
            <a:ext cx="10633753" cy="3873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Výstup z účetního programu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4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4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60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doložit výstup z účetního programu jako doklad o vedení oddělené </a:t>
            </a:r>
            <a:br>
              <a:rPr lang="cs-CZ" sz="2600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cs-CZ" sz="260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 analytické evidence čerpání dotace (např. výsledovka po zakázkách dokladově</a:t>
            </a:r>
            <a:r>
              <a:rPr kumimoji="0" lang="cs-CZ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600" b="1" u="sng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způsob podání:</a:t>
            </a:r>
            <a:r>
              <a:rPr lang="cs-CZ" sz="26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datovou zprávou</a:t>
            </a:r>
            <a:endParaRPr kumimoji="0" lang="cs-CZ" sz="260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2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8A155-9EC3-D2CB-56FE-E2CBF2CA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Paušální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5EE4D-EB86-3111-3CF2-1477A345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90688"/>
            <a:ext cx="10515600" cy="4336888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cs-CZ" sz="7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případě, že uplatňujete do vyúčtování paušální náklady (umožňuje-li to smlouva dle čl. III. Účel dotace), je nutné je uvést v součtu dle jednotlivých nákladových položek do formuláře Přehled čerpání dotace – tabulka Náklady vykazované paušálem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sz="7400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POZOR ve smlouvě je uveden výčet položek určených pro vyúčtování paušálem a částka, která je určena pro součet těchto položek, nikoli pro každou položku zvlášť. 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7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7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paušální náklady není nutné dokládat (kopírovat) do závěrečného vyúčtování, doklady však je nutné mít uchovány pro případ kontroly na místě ze strany poskytovatele dotace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7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7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 vyúčtování vyšších nákladů než je limit paušálu, je nezbytné doložit kopie dokladů, které uvedený paušál přesahují a tyto doklady uvést do první části tabulky formuláře Přehled o čerpání dotace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65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E0E8A9-84A6-3CD8-3243-B2A74BC0D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8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7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8A42A-5886-DFE4-1F6C-C228256B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71" y="375562"/>
            <a:ext cx="111610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Nákladový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DEFF8-094A-F197-1532-6339A778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74" y="2163262"/>
            <a:ext cx="10393936" cy="2819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Uvádíte celkové náklady na provoz aktivity, nikoli pouze dotaci ze SMO.</a:t>
            </a:r>
          </a:p>
          <a:p>
            <a:pPr marL="0" indent="0">
              <a:buNone/>
            </a:pPr>
            <a:endParaRPr lang="cs-CZ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07F143-35DA-A6FA-4072-28B2C4CA0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56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1135</Words>
  <Application>Microsoft Office PowerPoint</Application>
  <PresentationFormat>Širokoúhlá obrazovka</PresentationFormat>
  <Paragraphs>131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Vyúčtování dotací za rok 2024</vt:lpstr>
      <vt:lpstr>Závěrečné vyúčtování – pokyny           k vyúčtování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Paušální náklady</vt:lpstr>
      <vt:lpstr>Nákladový rozpočet projektu</vt:lpstr>
      <vt:lpstr>  Personální obsazení projektu</vt:lpstr>
      <vt:lpstr>Upozornění na časté chyby při vyúčtování dotace</vt:lpstr>
      <vt:lpstr>Upozornění na časté chyby  při vyúčtování dotace</vt:lpstr>
      <vt:lpstr>Upozornění na časté chyby při vyúčtování dotace</vt:lpstr>
      <vt:lpstr>Upozornění na časté chyby při vyúčtování dotace</vt:lpstr>
      <vt:lpstr>Prezentace aplikace PowerPoint</vt:lpstr>
      <vt:lpstr>Hospodárnost, efektivnost a účelnost</vt:lpstr>
      <vt:lpstr>Závěr</vt:lpstr>
      <vt:lpstr>Kontakty</vt:lpstr>
      <vt:lpstr>Děkujeme za pozornost a  přejeme hezký 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dotací v oblasti prevence kriminality za rok 2022</dc:title>
  <dc:creator>Štěrbová Daniela</dc:creator>
  <cp:lastModifiedBy>Štěrbová Daniela</cp:lastModifiedBy>
  <cp:revision>151</cp:revision>
  <cp:lastPrinted>2024-09-18T06:26:41Z</cp:lastPrinted>
  <dcterms:created xsi:type="dcterms:W3CDTF">2022-09-18T07:05:02Z</dcterms:created>
  <dcterms:modified xsi:type="dcterms:W3CDTF">2024-10-08T08:24:34Z</dcterms:modified>
</cp:coreProperties>
</file>