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0"/>
  </p:notesMasterIdLst>
  <p:handoutMasterIdLst>
    <p:handoutMasterId r:id="rId41"/>
  </p:handoutMasterIdLst>
  <p:sldIdLst>
    <p:sldId id="386" r:id="rId3"/>
    <p:sldId id="290" r:id="rId4"/>
    <p:sldId id="385" r:id="rId5"/>
    <p:sldId id="278" r:id="rId6"/>
    <p:sldId id="369" r:id="rId7"/>
    <p:sldId id="431" r:id="rId8"/>
    <p:sldId id="432" r:id="rId9"/>
    <p:sldId id="475" r:id="rId10"/>
    <p:sldId id="476" r:id="rId11"/>
    <p:sldId id="405" r:id="rId12"/>
    <p:sldId id="472" r:id="rId13"/>
    <p:sldId id="473" r:id="rId14"/>
    <p:sldId id="474" r:id="rId15"/>
    <p:sldId id="438" r:id="rId16"/>
    <p:sldId id="477" r:id="rId17"/>
    <p:sldId id="479" r:id="rId18"/>
    <p:sldId id="478" r:id="rId19"/>
    <p:sldId id="480" r:id="rId20"/>
    <p:sldId id="406" r:id="rId21"/>
    <p:sldId id="407" r:id="rId22"/>
    <p:sldId id="425" r:id="rId23"/>
    <p:sldId id="408" r:id="rId24"/>
    <p:sldId id="426" r:id="rId25"/>
    <p:sldId id="447" r:id="rId26"/>
    <p:sldId id="448" r:id="rId27"/>
    <p:sldId id="452" r:id="rId28"/>
    <p:sldId id="454" r:id="rId29"/>
    <p:sldId id="453" r:id="rId30"/>
    <p:sldId id="449" r:id="rId31"/>
    <p:sldId id="460" r:id="rId32"/>
    <p:sldId id="461" r:id="rId33"/>
    <p:sldId id="462" r:id="rId34"/>
    <p:sldId id="463" r:id="rId35"/>
    <p:sldId id="464" r:id="rId36"/>
    <p:sldId id="468" r:id="rId37"/>
    <p:sldId id="469" r:id="rId38"/>
    <p:sldId id="470" r:id="rId39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D0"/>
    <a:srgbClr val="C30520"/>
    <a:srgbClr val="C75109"/>
    <a:srgbClr val="003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5" autoAdjust="0"/>
    <p:restoredTop sz="62712" autoAdjust="0"/>
  </p:normalViewPr>
  <p:slideViewPr>
    <p:cSldViewPr>
      <p:cViewPr varScale="1">
        <p:scale>
          <a:sx n="69" d="100"/>
          <a:sy n="69" d="100"/>
        </p:scale>
        <p:origin x="2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222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63AB5D1-BDA1-7820-F6F1-66A3AA8F35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4DAB3E-B280-DBDD-C911-E2FD28656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A998ADC-CCA7-BFFF-337B-D152E0BA9C4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11BC6EE-BFD7-762F-8354-EF216B40DF7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BAB175-706E-46E6-953F-0E7CD29CAC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C6E7054-1323-310D-9E70-3151AC970C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F71E1F8-E3BD-68D4-3643-C2B604F6E2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CA7AEA3-455C-4C3C-88AC-CE46373675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AB87009-D404-E4CC-8F50-0786FAEB5E6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281084B-B5DF-6F8F-BBB6-E7C77ACE69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05D4453-5241-56C8-4623-82B0F16FC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47E5DD8-E2B7-4D3F-B142-48169463D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8663FAC-EAB2-BE3A-4A03-072858E3C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896048-11F0-4BA7-8D90-2451D64548A7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5CC97DD-FC69-26FD-8F96-258B65296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4D1DB2F-2B62-165C-543E-51E75860C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02A3FA55-CF46-CB64-9CBB-B74ACFF469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025A2C96-AD2A-B982-8A4E-93C33D1A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E4B791EF-8A79-1F8B-CC16-1FFDC3931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C08987-C61C-462C-BD3D-CF29429A7578}" type="slidenum">
              <a:rPr lang="cs-CZ" altLang="cs-CZ" smtClean="0">
                <a:solidFill>
                  <a:srgbClr val="000000"/>
                </a:solidFill>
              </a:rPr>
              <a:pPr/>
              <a:t>10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>
            <a:extLst>
              <a:ext uri="{FF2B5EF4-FFF2-40B4-BE49-F238E27FC236}">
                <a16:creationId xmlns:a16="http://schemas.microsoft.com/office/drawing/2014/main" id="{ED1FBA78-AD6B-5C94-6F11-402E8CAE1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>
            <a:extLst>
              <a:ext uri="{FF2B5EF4-FFF2-40B4-BE49-F238E27FC236}">
                <a16:creationId xmlns:a16="http://schemas.microsoft.com/office/drawing/2014/main" id="{E3412228-1C7A-21BC-EF90-0AD103C03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82903A49-C9AB-C6CE-FCED-2DD23CFDB1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0627F-B7A8-428B-BB10-F352A956407B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32D3FD2F-ADCE-7B4F-D107-E2C1FB7F1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399F38E8-126E-8AC5-950F-E110F3157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C68949CD-D502-D82C-CC1D-474DB6836C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979A88-45C4-4FA2-8C99-327803E94E87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06318B77-658F-1B49-44E1-5727C8DCC9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18805544-D77D-F640-E335-71BC93CE5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6769DE91-EECF-2E4F-9F8C-F35EC64415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E6F7BC-4898-4B12-BA93-AC56DDE3256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9A19B174-7E2C-1E89-A387-77C1399CB4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92506143-5DD0-7BEE-999D-6D6D7029D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44467E0B-9C0B-6DF7-821E-F14132AED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6C5ADB-947F-47E2-A233-66573168FEBC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B910362E-429E-3D0F-6885-828439C52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8736E9E-5EEA-E54D-7A3E-9430D2ABA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Kromě personálního obsazení tvoří povinné přílohy </a:t>
            </a:r>
            <a:r>
              <a:rPr lang="cs-CZ" altLang="cs-CZ" b="1" dirty="0">
                <a:latin typeface="Arial" panose="020B0604020202020204" pitchFamily="34" charset="0"/>
              </a:rPr>
              <a:t>zdroje</a:t>
            </a:r>
            <a:r>
              <a:rPr lang="cs-CZ" altLang="cs-CZ" dirty="0">
                <a:latin typeface="Arial" panose="020B0604020202020204" pitchFamily="34" charset="0"/>
              </a:rPr>
              <a:t>, kde uvádíte </a:t>
            </a:r>
            <a:r>
              <a:rPr lang="cs-CZ" altLang="cs-CZ" sz="1200" dirty="0">
                <a:solidFill>
                  <a:schemeClr val="bg1"/>
                </a:solidFill>
              </a:rPr>
              <a:t>předpokládané a získané zdroje za předchozí 2 roky a předpokládané zdroje na rok 2025. Dále </a:t>
            </a:r>
            <a:r>
              <a:rPr lang="cs-CZ" altLang="cs-CZ" sz="1200" b="1" dirty="0">
                <a:solidFill>
                  <a:schemeClr val="bg1"/>
                </a:solidFill>
              </a:rPr>
              <a:t>náklady</a:t>
            </a:r>
            <a:r>
              <a:rPr lang="cs-CZ" altLang="cs-CZ" sz="1200" dirty="0">
                <a:solidFill>
                  <a:schemeClr val="bg1"/>
                </a:solidFill>
              </a:rPr>
              <a:t>, které uvádíte do nákladového rozpočtu přímo v žádosti v </a:t>
            </a:r>
            <a:r>
              <a:rPr lang="cs-CZ" altLang="cs-CZ" sz="1200" dirty="0" err="1">
                <a:solidFill>
                  <a:schemeClr val="bg1"/>
                </a:solidFill>
              </a:rPr>
              <a:t>EvAgendu</a:t>
            </a:r>
            <a:r>
              <a:rPr lang="cs-CZ" altLang="cs-CZ" sz="1200" dirty="0">
                <a:solidFill>
                  <a:schemeClr val="bg1"/>
                </a:solidFill>
              </a:rPr>
              <a:t>. </a:t>
            </a:r>
          </a:p>
          <a:p>
            <a:endParaRPr lang="cs-CZ" altLang="cs-CZ" sz="1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>
                <a:solidFill>
                  <a:schemeClr val="bg1"/>
                </a:solidFill>
                <a:latin typeface="Arial" panose="020B0604020202020204" pitchFamily="34" charset="0"/>
              </a:rPr>
              <a:t>Další povinnou přílohou jsou </a:t>
            </a:r>
            <a:r>
              <a: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rPr>
              <a:t>ukazatele</a:t>
            </a:r>
            <a:r>
              <a:rPr lang="cs-CZ" altLang="cs-CZ" sz="1200" dirty="0">
                <a:solidFill>
                  <a:schemeClr val="bg1"/>
                </a:solidFill>
                <a:latin typeface="Arial" panose="020B0604020202020204" pitchFamily="34" charset="0"/>
              </a:rPr>
              <a:t>. Uvádějte prosím do </a:t>
            </a:r>
            <a:r>
              <a:rPr lang="cs-CZ" altLang="cs-CZ" sz="1200" dirty="0">
                <a:solidFill>
                  <a:schemeClr val="bg1"/>
                </a:solidFill>
              </a:rPr>
              <a:t>jednotlivých kategorií předpokládané hodnoty dosažených ukazatelů. Upozornit - Ukazatele v závěrečném vyúčtování projektu musí být shodné s těmi, které byly uvedeny v žádosti. Manuál pro vykazování ukazatelů byl aktualizován a je dostupný na webu.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>
                <a:solidFill>
                  <a:schemeClr val="bg1"/>
                </a:solidFill>
              </a:rPr>
              <a:t>Pro </a:t>
            </a:r>
            <a:r>
              <a:rPr lang="cs-CZ" altLang="cs-CZ" sz="1200" b="1" dirty="0">
                <a:solidFill>
                  <a:schemeClr val="bg1"/>
                </a:solidFill>
              </a:rPr>
              <a:t>oblast zdravotnictví</a:t>
            </a:r>
            <a:r>
              <a:rPr lang="cs-CZ" altLang="cs-CZ" sz="1200" dirty="0">
                <a:solidFill>
                  <a:schemeClr val="bg1"/>
                </a:solidFill>
              </a:rPr>
              <a:t> je povinnou přílohou také </a:t>
            </a:r>
            <a:r>
              <a:rPr lang="cs-CZ" altLang="cs-CZ" sz="1200" b="1" dirty="0">
                <a:solidFill>
                  <a:schemeClr val="bg1"/>
                </a:solidFill>
              </a:rPr>
              <a:t>předpokládaný počet účastníků </a:t>
            </a:r>
            <a:r>
              <a:rPr lang="cs-CZ" altLang="cs-CZ" sz="1200" dirty="0">
                <a:solidFill>
                  <a:schemeClr val="bg1"/>
                </a:solidFill>
              </a:rPr>
              <a:t>pobytových akcí a příměstských táborů dle zařazení.</a:t>
            </a:r>
          </a:p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D96D447-1F41-89FD-16B0-772D0FF64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75FC6-9935-4938-9668-7ED22BE311D0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B910362E-429E-3D0F-6885-828439C52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8736E9E-5EEA-E54D-7A3E-9430D2ABA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Do této tabulky uvádíte skutečné zdroje za rok 2023, předpoklad na rok 2024 a plán zdrojů na rok 2025.</a:t>
            </a: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D96D447-1F41-89FD-16B0-772D0FF64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75FC6-9935-4938-9668-7ED22BE311D0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7015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B910362E-429E-3D0F-6885-828439C52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8736E9E-5EEA-E54D-7A3E-9430D2ABA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D96D447-1F41-89FD-16B0-772D0FF64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75FC6-9935-4938-9668-7ED22BE311D0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9351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B910362E-429E-3D0F-6885-828439C52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8736E9E-5EEA-E54D-7A3E-9430D2ABA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i="1" dirty="0">
              <a:latin typeface="Arial" panose="020B0604020202020204" pitchFamily="34" charset="0"/>
            </a:endParaRP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D96D447-1F41-89FD-16B0-772D0FF64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75FC6-9935-4938-9668-7ED22BE311D0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02049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A08388EC-4CFE-ED74-ABE7-AA67C8CB1F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6874BE8D-098E-C7EA-8295-86E4D846A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Pro podání žádosti je potřeba mít stažený program 602.</a:t>
            </a:r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65797732-5E1C-A085-1783-7E37E239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8E6288-0954-4374-9543-292E31FECFC7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67E8DDDF-6F79-D155-2338-070CB4B77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79F95CB2-A43E-56EB-25C5-634DF81EB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3EF7871D-75CD-CA8A-6605-E76D3E8A2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1FF0CE-74E5-4F1E-B3ED-1AE3CBDA2137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6373C15A-7E61-8989-2858-6C001B9669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87989A2A-2100-EBA3-E297-91971003B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0BDE0D93-DCFC-66CA-F0A2-8B754B77E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BC6468-7B4C-4D80-B732-45FD06909999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E4741230-E076-F7A6-762A-4ABE1E256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DA015D0E-7A81-9603-9B82-B0374688C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B30075E2-9250-4848-D4F8-491AB551C4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CC4FE4-053B-478C-9A30-70AAED4247F5}" type="slidenum">
              <a:rPr lang="cs-CZ" altLang="cs-CZ" smtClean="0">
                <a:solidFill>
                  <a:srgbClr val="000000"/>
                </a:solidFill>
              </a:rPr>
              <a:pPr/>
              <a:t>21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EDF4057F-EE34-C034-CE38-43FEAB70E2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B4BF4DA4-20E4-0309-C223-6B79E0C01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Kontaktní e-mail musí být bez chyby, překlepů!</a:t>
            </a:r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47D3B8EC-44D9-D731-D501-AF11C28DA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7C289F-D828-42BC-A5EA-1936BD41DEE5}" type="slidenum">
              <a:rPr lang="cs-CZ" altLang="cs-CZ" smtClean="0">
                <a:solidFill>
                  <a:srgbClr val="000000"/>
                </a:solidFill>
              </a:rPr>
              <a:pPr/>
              <a:t>22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>
            <a:extLst>
              <a:ext uri="{FF2B5EF4-FFF2-40B4-BE49-F238E27FC236}">
                <a16:creationId xmlns:a16="http://schemas.microsoft.com/office/drawing/2014/main" id="{A1982767-D847-942D-3EC4-CEC638983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>
            <a:extLst>
              <a:ext uri="{FF2B5EF4-FFF2-40B4-BE49-F238E27FC236}">
                <a16:creationId xmlns:a16="http://schemas.microsoft.com/office/drawing/2014/main" id="{BEA74ADF-02B9-1B60-3AD3-ED3D2A411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Jméno lze prokliknout.</a:t>
            </a:r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5247A099-CAB0-B3F3-3A4A-7651B8B0BC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50C2A1-40B9-4C38-BDD0-35FACDADE431}" type="slidenum">
              <a:rPr lang="cs-CZ" altLang="cs-CZ" smtClean="0">
                <a:solidFill>
                  <a:srgbClr val="000000"/>
                </a:solidFill>
              </a:rPr>
              <a:pPr/>
              <a:t>23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CB127296-BCD9-EE6A-6456-8E4262628F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6BA9241A-7CD3-B43B-1719-B287F7029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B45C69D4-5DDE-8A0D-FF1D-8C67E953F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77814C-999E-40AF-8965-202C90AFABC2}" type="slidenum">
              <a:rPr lang="cs-CZ" altLang="cs-CZ" smtClean="0">
                <a:solidFill>
                  <a:srgbClr val="000000"/>
                </a:solidFill>
              </a:rPr>
              <a:pPr/>
              <a:t>24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DA2EEF36-1694-5ADC-8854-1E726323C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02D65E94-C7E2-40DB-0BD8-F93EF9AFC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Pokud soubory neuvidíte, je možné, že máte zvolený špatný </a:t>
            </a:r>
            <a:r>
              <a:rPr lang="cs-CZ" altLang="cs-CZ">
                <a:latin typeface="Arial" panose="020B0604020202020204" pitchFamily="34" charset="0"/>
              </a:rPr>
              <a:t>formát souboru.</a:t>
            </a:r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DE378664-A1AE-20E7-DC6C-64669128A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81DAA7-457B-4A9A-9168-D156D2E29999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>
            <a:extLst>
              <a:ext uri="{FF2B5EF4-FFF2-40B4-BE49-F238E27FC236}">
                <a16:creationId xmlns:a16="http://schemas.microsoft.com/office/drawing/2014/main" id="{EEFE0163-F7A3-F105-4934-B1DA6DF33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>
            <a:extLst>
              <a:ext uri="{FF2B5EF4-FFF2-40B4-BE49-F238E27FC236}">
                <a16:creationId xmlns:a16="http://schemas.microsoft.com/office/drawing/2014/main" id="{2B1BBFFF-FFFC-270B-D509-EC0851BF8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9156" name="Zástupný symbol pro číslo snímku 3">
            <a:extLst>
              <a:ext uri="{FF2B5EF4-FFF2-40B4-BE49-F238E27FC236}">
                <a16:creationId xmlns:a16="http://schemas.microsoft.com/office/drawing/2014/main" id="{65AF17BF-A3D8-E7B1-A096-F7559D1AAD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8C19A6-5B54-4271-8ADF-792045BA5B5B}" type="slidenum">
              <a:rPr lang="cs-CZ" altLang="cs-CZ" smtClean="0">
                <a:solidFill>
                  <a:srgbClr val="000000"/>
                </a:solidFill>
              </a:rPr>
              <a:pPr/>
              <a:t>26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>
            <a:extLst>
              <a:ext uri="{FF2B5EF4-FFF2-40B4-BE49-F238E27FC236}">
                <a16:creationId xmlns:a16="http://schemas.microsoft.com/office/drawing/2014/main" id="{7949DBFB-BD94-90D4-BB33-B41E81AD33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Zástupný symbol pro poznámky 2">
            <a:extLst>
              <a:ext uri="{FF2B5EF4-FFF2-40B4-BE49-F238E27FC236}">
                <a16:creationId xmlns:a16="http://schemas.microsoft.com/office/drawing/2014/main" id="{E0F94A70-AB3F-66BA-747A-B5E4A52BD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1204" name="Zástupný symbol pro číslo snímku 3">
            <a:extLst>
              <a:ext uri="{FF2B5EF4-FFF2-40B4-BE49-F238E27FC236}">
                <a16:creationId xmlns:a16="http://schemas.microsoft.com/office/drawing/2014/main" id="{4BBD7BDC-35BC-F83E-33E8-53CECD671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9C2970-CB94-4202-A9B4-32DA1F726905}" type="slidenum">
              <a:rPr lang="cs-CZ" altLang="cs-CZ" smtClean="0">
                <a:solidFill>
                  <a:srgbClr val="000000"/>
                </a:solidFill>
              </a:rPr>
              <a:pPr/>
              <a:t>27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>
            <a:extLst>
              <a:ext uri="{FF2B5EF4-FFF2-40B4-BE49-F238E27FC236}">
                <a16:creationId xmlns:a16="http://schemas.microsoft.com/office/drawing/2014/main" id="{AC680174-A329-33AC-9C90-572AA77C46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>
            <a:extLst>
              <a:ext uri="{FF2B5EF4-FFF2-40B4-BE49-F238E27FC236}">
                <a16:creationId xmlns:a16="http://schemas.microsoft.com/office/drawing/2014/main" id="{B6AE9269-C180-2985-4F92-5016E5574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96B94231-4992-0269-C8CB-8B75FE7E4D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B6F8C3-990B-4F1A-8E8E-5C256E29B7E8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B4280B-692C-4334-ABF0-2D18280C47FC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5829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98AE8FF-8934-3E7D-376B-5DACC5C6B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0706F-75B2-4689-8D81-D2EFB7A57416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3BDA6D2-35E1-50C1-694F-DC99F8857E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EB9F038-7BD4-F3E9-F043-1DDF83DD3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>
            <a:extLst>
              <a:ext uri="{FF2B5EF4-FFF2-40B4-BE49-F238E27FC236}">
                <a16:creationId xmlns:a16="http://schemas.microsoft.com/office/drawing/2014/main" id="{CFC6DF5C-FEE8-A830-52BC-BEDF90D6BD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>
            <a:extLst>
              <a:ext uri="{FF2B5EF4-FFF2-40B4-BE49-F238E27FC236}">
                <a16:creationId xmlns:a16="http://schemas.microsoft.com/office/drawing/2014/main" id="{8926EA6D-9B5B-A88D-5015-890825074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>
            <a:extLst>
              <a:ext uri="{FF2B5EF4-FFF2-40B4-BE49-F238E27FC236}">
                <a16:creationId xmlns:a16="http://schemas.microsoft.com/office/drawing/2014/main" id="{5DC3CAA9-37E4-F394-E2A9-B14710FB3D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D32F3D-5D4A-45C5-806E-180BB89D0153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>
            <a:extLst>
              <a:ext uri="{FF2B5EF4-FFF2-40B4-BE49-F238E27FC236}">
                <a16:creationId xmlns:a16="http://schemas.microsoft.com/office/drawing/2014/main" id="{B49A970B-17EE-AFDA-8935-4976FEE59F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4D083BC6-7D5D-521E-6966-4B07A60C3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cs-CZ" altLang="cs-CZ" sz="1000" dirty="0">
              <a:latin typeface="+mj-lt"/>
            </a:endParaRPr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12BE1F83-3C36-2932-7186-A0B365241E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972A09-2F4C-4AD5-BC14-00ED58D8F48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>
            <a:extLst>
              <a:ext uri="{FF2B5EF4-FFF2-40B4-BE49-F238E27FC236}">
                <a16:creationId xmlns:a16="http://schemas.microsoft.com/office/drawing/2014/main" id="{BC4B69D6-BD8E-6AE7-CADD-2C8D004A9B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>
            <a:extLst>
              <a:ext uri="{FF2B5EF4-FFF2-40B4-BE49-F238E27FC236}">
                <a16:creationId xmlns:a16="http://schemas.microsoft.com/office/drawing/2014/main" id="{CE95241A-4896-F55B-868F-E14DC19EF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9396" name="Zástupný symbol pro číslo snímku 3">
            <a:extLst>
              <a:ext uri="{FF2B5EF4-FFF2-40B4-BE49-F238E27FC236}">
                <a16:creationId xmlns:a16="http://schemas.microsoft.com/office/drawing/2014/main" id="{FB146980-890C-DF12-0B59-D507977A2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06A852-528D-4DFC-9047-AB7C206714DE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086EB671-BB9E-214C-DCFC-6A8489DD77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DA70E194-0430-85F4-C441-781F23F2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32640B2A-CDBA-D3C3-1792-72C9CB6E1D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04344E-83A4-4B42-A678-264E472C4170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>
            <a:extLst>
              <a:ext uri="{FF2B5EF4-FFF2-40B4-BE49-F238E27FC236}">
                <a16:creationId xmlns:a16="http://schemas.microsoft.com/office/drawing/2014/main" id="{095EFEF1-E2CD-AF8B-DC4D-FD3A28ED3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>
            <a:extLst>
              <a:ext uri="{FF2B5EF4-FFF2-40B4-BE49-F238E27FC236}">
                <a16:creationId xmlns:a16="http://schemas.microsoft.com/office/drawing/2014/main" id="{5C56EF1F-55DD-F9CC-D3F2-991919DAF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Zástupný symbol pro číslo snímku 3">
            <a:extLst>
              <a:ext uri="{FF2B5EF4-FFF2-40B4-BE49-F238E27FC236}">
                <a16:creationId xmlns:a16="http://schemas.microsoft.com/office/drawing/2014/main" id="{E516053E-D310-A4FD-3815-23AAF4F6BF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98CC6B-F3DD-452A-A12C-D8461B09B3F3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>
            <a:extLst>
              <a:ext uri="{FF2B5EF4-FFF2-40B4-BE49-F238E27FC236}">
                <a16:creationId xmlns:a16="http://schemas.microsoft.com/office/drawing/2014/main" id="{CE216BEC-B410-3FEF-6431-2470EF50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>
            <a:extLst>
              <a:ext uri="{FF2B5EF4-FFF2-40B4-BE49-F238E27FC236}">
                <a16:creationId xmlns:a16="http://schemas.microsoft.com/office/drawing/2014/main" id="{A42EFC60-1765-CCBD-0237-BDD5F71A5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540" name="Zástupný symbol pro číslo snímku 3">
            <a:extLst>
              <a:ext uri="{FF2B5EF4-FFF2-40B4-BE49-F238E27FC236}">
                <a16:creationId xmlns:a16="http://schemas.microsoft.com/office/drawing/2014/main" id="{E9E1830B-3FF8-3F97-44AB-73359B189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2556B-DB4F-42DC-9F88-1A9B5458201F}" type="slidenum">
              <a:rPr lang="cs-CZ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35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>
            <a:extLst>
              <a:ext uri="{FF2B5EF4-FFF2-40B4-BE49-F238E27FC236}">
                <a16:creationId xmlns:a16="http://schemas.microsoft.com/office/drawing/2014/main" id="{0538A335-9463-8B46-12FC-DCA8DEE88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>
            <a:extLst>
              <a:ext uri="{FF2B5EF4-FFF2-40B4-BE49-F238E27FC236}">
                <a16:creationId xmlns:a16="http://schemas.microsoft.com/office/drawing/2014/main" id="{7D74175C-19F6-95D7-28D7-10895CCC6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C09E6626-5C2C-CB60-B955-62DECDCFA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98ECD8-EEA7-4A20-B64D-9E141EFAEC77}" type="slidenum">
              <a:rPr lang="cs-CZ" altLang="cs-CZ" smtClean="0">
                <a:solidFill>
                  <a:srgbClr val="000000"/>
                </a:solidFill>
              </a:rPr>
              <a:pPr/>
              <a:t>36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>
            <a:extLst>
              <a:ext uri="{FF2B5EF4-FFF2-40B4-BE49-F238E27FC236}">
                <a16:creationId xmlns:a16="http://schemas.microsoft.com/office/drawing/2014/main" id="{B3D58785-B2FA-FFDC-B9A1-96234CE299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>
            <a:extLst>
              <a:ext uri="{FF2B5EF4-FFF2-40B4-BE49-F238E27FC236}">
                <a16:creationId xmlns:a16="http://schemas.microsoft.com/office/drawing/2014/main" id="{0CEC9BC8-6296-06B6-F51A-64530510B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636" name="Zástupný symbol pro číslo snímku 3">
            <a:extLst>
              <a:ext uri="{FF2B5EF4-FFF2-40B4-BE49-F238E27FC236}">
                <a16:creationId xmlns:a16="http://schemas.microsoft.com/office/drawing/2014/main" id="{D3F79D0E-48DA-C770-5220-E223656257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D9B5E0-E3DB-4AF3-905A-83028AFB5672}" type="slidenum">
              <a:rPr lang="cs-CZ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37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E62F627F-B5ED-1DBE-AF9F-3542531BBD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5C0D2915-76F6-9FC7-3089-E8BB26A2A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6BF57555-D355-94B9-88C7-80DD16F99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45691D-3C5C-4F35-89B2-348817F88480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>
            <a:extLst>
              <a:ext uri="{FF2B5EF4-FFF2-40B4-BE49-F238E27FC236}">
                <a16:creationId xmlns:a16="http://schemas.microsoft.com/office/drawing/2014/main" id="{270CF30A-1E30-0158-26D1-CB4808C8E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C4A0814E-484C-FF62-4488-A912A9996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/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4278F3DA-6954-5B47-F2BD-35740AD2C6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758401-6FF9-4CDC-9F74-A0DB202105C7}" type="slidenum">
              <a:rPr lang="cs-CZ" altLang="cs-CZ" smtClean="0">
                <a:solidFill>
                  <a:srgbClr val="000000"/>
                </a:solidFill>
              </a:rPr>
              <a:pPr/>
              <a:t>5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0C60F4BC-41AC-1C5E-3CBC-24D3A7828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FF842BE9-79E7-D732-B63D-833BB8E74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C8DCB148-27F3-CEED-E22B-D83431FF6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7F8EC1-A64C-419E-812B-90C2752F7945}" type="slidenum">
              <a:rPr lang="cs-CZ" altLang="cs-CZ" smtClean="0">
                <a:solidFill>
                  <a:srgbClr val="000000"/>
                </a:solidFill>
              </a:rPr>
              <a:pPr/>
              <a:t>6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1EAFE8D0-2718-538A-40E3-8BE8B0CBA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41CDF70D-75A8-2F52-87E8-3066D1458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81080BDA-BF94-5581-9597-5DEEDCFFE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022C71-E549-4CDB-99D8-A626CA2F3473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7E5DD8-E2B7-4D3F-B142-48169463D355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1599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7E5DD8-E2B7-4D3F-B142-48169463D355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383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B3A9E0-21B9-FA38-C296-7BC465AB22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F6E97F-3E8E-0AAF-9084-399CE4249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6AFE3F-F328-49A1-B89E-3EF0780C1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0BFB5-FFC8-4408-9ECA-082C75F36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19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001CB4-EEF9-85DD-4B7A-3F8FD5F3E5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18FD41-15D2-5303-F37D-E24101B7C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E6F97B-CB01-1ADE-12F3-F637A4F0F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DD1F1-C55E-4E33-B4F8-D658180C3D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49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11697-44B1-EF07-FE94-49837DA30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C3EF73-ADFD-37DB-788E-4B23690B9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5D398B-17E8-8861-87ED-C755EA52C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D5A44-A818-40B2-9782-D38DE5F02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817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51EDBD-21B9-1F13-BAD8-58B2C906B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B936C6-1E5A-7C7A-3772-02583C7B4B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D16487-226E-DA4F-9FAF-B6C0FBEBFF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57BED-B3F4-434C-BCEB-9632021CF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497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269E9D-5173-D38B-043C-10DB16186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7F1137-06A8-5F1E-FAAC-8AEEBDF12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0162D6-3B6E-AF88-A405-8DCB19A8B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BD80-C472-4519-AE86-C06A38B8BC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5548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3E591-3931-60A4-E4E9-364006F4D6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AC180E-4AE2-54DB-9ADD-6C37AEBF8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BAFDCE-FD48-A748-F631-86202CA45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79304-2BFA-4263-966F-A005E1AD3F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3071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8042BE-2F8F-A8AD-72DD-8331E214B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6BCDA6-246E-FD3B-6EEA-2F36BE12D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7DE78A-319D-82E5-B7F9-636C3DD63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081E7-B75A-4FB0-B30A-861DBAF3E9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4736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53DC7E-95DF-55D2-4811-561A236668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4E256B-5058-1153-950C-EE28678575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8CD62-5B5E-6238-9E4D-FFAE13151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6244D-6E80-45A6-A485-9C6A95C2C1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8038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23A020-591D-4930-EFA5-C62CDD05A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DCEB80-BCE0-2D94-E210-0F157291C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A0B414-6256-8E7C-2981-AC32B902E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E390-BAD2-4EB2-B26C-FCC2EE7E64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3711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391EA7-A974-2DD3-05FD-FCC3AF2DD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1FC7BD-1076-4395-B525-6B46A4439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5B58D2C-A5FE-E159-E2EC-D3CCBB6775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E109A-F65A-44B3-B590-1CAE05EC93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050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774263-7338-3758-CBE7-68FCD4383C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8BCDD9-CBC3-DE77-C68F-87968C74C4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530E66-797C-B040-EED5-7424632CE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7F1A-8CA3-404F-87E5-3FF5CE9784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648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EC67EA-4CC9-79AD-97DF-A941B22E13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F47E3F-17CB-2F93-3A7E-350D905F43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0C4B2B-43AA-C8AB-C4B5-CB482E880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E3A7F-48B8-4DE4-BFE1-ECEB988346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9671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5D96D0-6A02-ACC9-84E2-90EA3E54F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79E61D-A49B-1805-186D-B2BD6953A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799FE-9409-ED98-7575-0CD30FCB4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D307C-48F5-4E15-8A0D-932EAFC5E8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49370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EA36CD-1597-9029-3C35-26EE07AF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7134E-EF69-07F1-59D8-F6A1CDF3E0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E14125-ADCD-F840-9979-DB8138C376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83609-E3D0-4FA7-AB94-34282577BD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211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602BD5-33A1-CE32-2048-9D1F362757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F9C9A3-63C6-9DDD-B33B-6926BCBBF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EFCDA5-D210-1BB1-E067-4F9430F1A0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5211C-2BFC-4676-90F6-5ECFAF9CF9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999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20C701-F024-0732-25F2-0252ABA7FD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FBCC90-E29F-BEE1-05D6-54EA4E52A7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DB7BC9-0815-B9C5-3942-25693E30D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58EDD-628D-4E9C-B36D-BB18CD9C8B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8285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55CF1D-3314-4FA1-8234-85A79889B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A8D819-29DD-CAC0-6DC4-96F5FCCF8D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1CF202-C7C0-18AB-83AF-F3374A4D5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D82A0-3D8A-4D25-B212-4ED6BF4FBF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06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3DE13A-067B-917E-A41E-FBBA8A82C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FD0056-E40D-914E-87FE-35237E9C7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0C1F55-1503-5DDF-408E-6AF180FDC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892C6-5690-4BDC-9BFA-A0C65932B2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671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5395B-E759-B8A6-2650-080C9B1FF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1B46A2-CB95-F4A6-4A58-926A723799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93D319-C6D5-810E-89A0-D730FAB71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1D6F7-44B7-45F6-B60E-B152D6DDF6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36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4F3385-DE6B-F332-415D-81B6986512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F9D70D-263A-DF16-55B0-6E70FD800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91FEFF2-FF81-771C-D42D-0E93C1DE2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310F5-8EC3-45C1-A3DE-2BBF35BFB1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53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35D56F-3D7D-B42D-3681-3F79E55B6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3A6ECA-49A9-236E-EB51-8B7CF43F69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7752C-B5CB-C9AB-6ECA-A17042A0BB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8FADC-9C9F-4BFB-AD1E-CBDF5447B5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4D62E7-E5EC-3A39-7126-F3EB5BCEC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91CE25-0685-C399-961D-C537E3A8BD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EA943C-8644-6FBC-01C5-F93E51D7C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5EA9C-D0B9-4B5C-B40C-58F76D6C06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889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B96110-23ED-F488-9AFA-CE73897D8A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37305D-34BD-D218-87EE-9B5E2CA79B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00C3B5-50DA-2A36-FC68-F08CE7979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58A5A-91E8-42F9-87B8-D5C2EA70F1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719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504EDB-095A-8AB6-0A30-0D09D8B334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DC2D6-5432-D605-CB66-B0EEFBC106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0A9470-A415-EFF5-0B97-E8534A757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D1911-9A30-47C8-899F-BD0C0A9F6E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13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5F3D35-BA95-EDC5-40D0-CE9F4F00D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C54EA22-5B95-1F47-BF75-594DAB137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E84DABB-03A3-26B1-F7A2-4109C619CB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BF01CB-DA2A-171C-34A1-4FCD13A07E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3DA61D3-6652-A9BC-31B0-13A0DA7A57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AE9F08E-3428-4F9D-8986-04F3F6382B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981827-12C9-673C-C280-681CDD9E0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B066406-44E6-2724-B266-0D5BE66EF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DFCD6C-0C2F-FD4C-44FD-D901DD4178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CBB5D4-D132-2ED6-AC58-9A11281141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E74A3DA-3A2F-6284-6840-62F6312A7D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AFE0CE-AD0C-4695-AFEF-D6F7DAC0B0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trava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trava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>
            <a:extLst>
              <a:ext uri="{FF2B5EF4-FFF2-40B4-BE49-F238E27FC236}">
                <a16:creationId xmlns:a16="http://schemas.microsoft.com/office/drawing/2014/main" id="{4AE003E8-5F4F-3F9A-F2B2-8966669B4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37288"/>
            <a:ext cx="25209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4100" name="Rectangle 15">
            <a:extLst>
              <a:ext uri="{FF2B5EF4-FFF2-40B4-BE49-F238E27FC236}">
                <a16:creationId xmlns:a16="http://schemas.microsoft.com/office/drawing/2014/main" id="{953E67D5-D532-6819-838E-B83BC8C34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00808"/>
            <a:ext cx="8064500" cy="367288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4000" b="1" dirty="0">
                <a:solidFill>
                  <a:schemeClr val="bg1"/>
                </a:solidFill>
              </a:rPr>
              <a:t>Seminář k výběrovému řízení pro rok 2025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4000" b="1" dirty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4000" b="1" dirty="0">
                <a:solidFill>
                  <a:schemeClr val="bg1"/>
                </a:solidFill>
              </a:rPr>
              <a:t> v oblasti zdravotnictví a podpory osob s handicapem (téma A, B)</a:t>
            </a:r>
            <a:endParaRPr lang="cs-CZ" altLang="cs-CZ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</p:txBody>
      </p:sp>
      <p:sp>
        <p:nvSpPr>
          <p:cNvPr id="5124" name="Rectangle 22">
            <a:extLst>
              <a:ext uri="{FF2B5EF4-FFF2-40B4-BE49-F238E27FC236}">
                <a16:creationId xmlns:a16="http://schemas.microsoft.com/office/drawing/2014/main" id="{87C5BF90-DC3C-1765-5F1C-E4254BA67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748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>
              <a:solidFill>
                <a:srgbClr val="00ADD0"/>
              </a:solidFill>
            </a:endParaRPr>
          </a:p>
        </p:txBody>
      </p:sp>
      <p:sp>
        <p:nvSpPr>
          <p:cNvPr id="2054" name="Text Box 26">
            <a:extLst>
              <a:ext uri="{FF2B5EF4-FFF2-40B4-BE49-F238E27FC236}">
                <a16:creationId xmlns:a16="http://schemas.microsoft.com/office/drawing/2014/main" id="{CCB536A4-A5C2-B462-0D0A-8C09C9DF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260350"/>
            <a:ext cx="4068762" cy="4159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050" b="1" dirty="0">
                <a:solidFill>
                  <a:srgbClr val="00ADD0"/>
                </a:solidFill>
              </a:rPr>
              <a:t>Statutární město Ostrava</a:t>
            </a:r>
          </a:p>
          <a:p>
            <a:pPr eaLnBrk="1" hangingPunct="1">
              <a:defRPr/>
            </a:pPr>
            <a:r>
              <a:rPr lang="cs-CZ" altLang="cs-CZ" sz="1050" dirty="0">
                <a:solidFill>
                  <a:srgbClr val="00ADD0"/>
                </a:solidFill>
              </a:rPr>
              <a:t>Odbor sociálních věcí a zdravotnictví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5">
            <a:extLst>
              <a:ext uri="{FF2B5EF4-FFF2-40B4-BE49-F238E27FC236}">
                <a16:creationId xmlns:a16="http://schemas.microsoft.com/office/drawing/2014/main" id="{C56F6C30-5002-EDB1-1980-E5C742FE6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8353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Oblast Zdravotnictví / Podpora osob s handicapem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(téma podpory A, B)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sp>
        <p:nvSpPr>
          <p:cNvPr id="21507" name="TextovéPole 9">
            <a:extLst>
              <a:ext uri="{FF2B5EF4-FFF2-40B4-BE49-F238E27FC236}">
                <a16:creationId xmlns:a16="http://schemas.microsoft.com/office/drawing/2014/main" id="{7CB0E961-71D9-F820-0BA2-E69607FEB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73188"/>
            <a:ext cx="8137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2000">
                <a:solidFill>
                  <a:srgbClr val="FFFFFF"/>
                </a:solidFill>
              </a:rPr>
              <a:t>žádost i povinné přílohy naleznete na webových stránkách </a:t>
            </a:r>
          </a:p>
        </p:txBody>
      </p:sp>
      <p:pic>
        <p:nvPicPr>
          <p:cNvPr id="21508" name="Obrázek 2">
            <a:extLst>
              <a:ext uri="{FF2B5EF4-FFF2-40B4-BE49-F238E27FC236}">
                <a16:creationId xmlns:a16="http://schemas.microsoft.com/office/drawing/2014/main" id="{D547EF21-DED9-0D45-092B-50B19CFA8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001838"/>
            <a:ext cx="813752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>
            <a:extLst>
              <a:ext uri="{FF2B5EF4-FFF2-40B4-BE49-F238E27FC236}">
                <a16:creationId xmlns:a16="http://schemas.microsoft.com/office/drawing/2014/main" id="{B88D330B-BD52-CF90-3BE8-D3E5EECA6B3A}"/>
              </a:ext>
            </a:extLst>
          </p:cNvPr>
          <p:cNvSpPr/>
          <p:nvPr/>
        </p:nvSpPr>
        <p:spPr>
          <a:xfrm>
            <a:off x="251520" y="3140968"/>
            <a:ext cx="5400600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4">
            <a:extLst>
              <a:ext uri="{FF2B5EF4-FFF2-40B4-BE49-F238E27FC236}">
                <a16:creationId xmlns:a16="http://schemas.microsoft.com/office/drawing/2014/main" id="{124846A2-4B94-E322-BF9D-458A99FA2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816350"/>
            <a:ext cx="77438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607E8ED-4434-07A4-3E05-7420A9F0BCE8}"/>
              </a:ext>
            </a:extLst>
          </p:cNvPr>
          <p:cNvSpPr txBox="1"/>
          <p:nvPr/>
        </p:nvSpPr>
        <p:spPr>
          <a:xfrm>
            <a:off x="395288" y="350838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 - 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Personální obsazení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604" name="TextovéPole 3">
            <a:extLst>
              <a:ext uri="{FF2B5EF4-FFF2-40B4-BE49-F238E27FC236}">
                <a16:creationId xmlns:a16="http://schemas.microsoft.com/office/drawing/2014/main" id="{546BF429-C3ED-B29F-62F7-4830E2871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052513"/>
            <a:ext cx="713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Jak vyplnit tabulku v případě dělení úvazku mezi více projektů?</a:t>
            </a:r>
          </a:p>
        </p:txBody>
      </p:sp>
      <p:sp>
        <p:nvSpPr>
          <p:cNvPr id="25605" name="TextovéPole 4">
            <a:extLst>
              <a:ext uri="{FF2B5EF4-FFF2-40B4-BE49-F238E27FC236}">
                <a16:creationId xmlns:a16="http://schemas.microsoft.com/office/drawing/2014/main" id="{7C8B820C-B520-4B38-8744-CEA6B19C9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82725"/>
            <a:ext cx="8208963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Příklad: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Zaměstnanec je v organizaci zaměstnán </a:t>
            </a:r>
            <a:r>
              <a:rPr lang="cs-CZ" altLang="cs-CZ" sz="1800" b="1" u="sng" dirty="0">
                <a:solidFill>
                  <a:schemeClr val="bg1"/>
                </a:solidFill>
              </a:rPr>
              <a:t>na plný úvazek</a:t>
            </a:r>
            <a:r>
              <a:rPr lang="cs-CZ" altLang="cs-CZ" sz="1800" dirty="0">
                <a:solidFill>
                  <a:schemeClr val="bg1"/>
                </a:solidFill>
              </a:rPr>
              <a:t>. Jeho úvazek je však dělen mezi 2 služby a celkem 4 pozice (2x lektor, 2x manažer projektu).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Počet osob v rámci 1 projektu nám musí v součtu dát </a:t>
            </a:r>
            <a:r>
              <a:rPr lang="cs-CZ" altLang="cs-CZ" sz="1800" b="1" dirty="0">
                <a:solidFill>
                  <a:schemeClr val="bg1"/>
                </a:solidFill>
              </a:rPr>
              <a:t>reálný počet fyzických osob</a:t>
            </a:r>
            <a:r>
              <a:rPr lang="cs-CZ" altLang="cs-CZ" sz="1800" dirty="0">
                <a:solidFill>
                  <a:schemeClr val="bg1"/>
                </a:solidFill>
              </a:rPr>
              <a:t> (1 pan Novák) – uvádíte tedy podíl dle počtu pozic v jednotlivém projektu (1 osoba na 2 pozice v projektu = 2x 0,5), ve sloupci celkový úvazek je součet zrušen. 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8E9D343-D7FF-A412-A991-F27C415B319F}"/>
              </a:ext>
            </a:extLst>
          </p:cNvPr>
          <p:cNvSpPr/>
          <p:nvPr/>
        </p:nvSpPr>
        <p:spPr>
          <a:xfrm>
            <a:off x="2346325" y="4757738"/>
            <a:ext cx="719138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9FDBF22-1C08-3A1E-1501-271F83A2ED54}"/>
              </a:ext>
            </a:extLst>
          </p:cNvPr>
          <p:cNvSpPr/>
          <p:nvPr/>
        </p:nvSpPr>
        <p:spPr>
          <a:xfrm>
            <a:off x="3065463" y="4757738"/>
            <a:ext cx="720725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A1A2199-2F83-163E-7867-31CE699D33A3}"/>
              </a:ext>
            </a:extLst>
          </p:cNvPr>
          <p:cNvSpPr/>
          <p:nvPr/>
        </p:nvSpPr>
        <p:spPr>
          <a:xfrm>
            <a:off x="6516688" y="4745038"/>
            <a:ext cx="719137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6FFF97A-7FC0-E688-B1D5-1330935C25F8}"/>
              </a:ext>
            </a:extLst>
          </p:cNvPr>
          <p:cNvSpPr/>
          <p:nvPr/>
        </p:nvSpPr>
        <p:spPr>
          <a:xfrm>
            <a:off x="7323138" y="4746625"/>
            <a:ext cx="719137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5E8A579-5A05-B693-B75A-40FF411F7392}"/>
              </a:ext>
            </a:extLst>
          </p:cNvPr>
          <p:cNvGrpSpPr/>
          <p:nvPr/>
        </p:nvGrpSpPr>
        <p:grpSpPr>
          <a:xfrm>
            <a:off x="2312988" y="5445224"/>
            <a:ext cx="6257924" cy="574675"/>
            <a:chOff x="2312988" y="5445224"/>
            <a:chExt cx="6257924" cy="574675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CEBAFF98-8AEF-0D50-9AF6-1F0E124118B1}"/>
                </a:ext>
              </a:extLst>
            </p:cNvPr>
            <p:cNvSpPr/>
            <p:nvPr/>
          </p:nvSpPr>
          <p:spPr>
            <a:xfrm>
              <a:off x="2312988" y="5445224"/>
              <a:ext cx="2079625" cy="5746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6B87635-295C-04B3-E61F-F7064599F0DA}"/>
                </a:ext>
              </a:extLst>
            </p:cNvPr>
            <p:cNvSpPr/>
            <p:nvPr/>
          </p:nvSpPr>
          <p:spPr>
            <a:xfrm>
              <a:off x="6491287" y="5445224"/>
              <a:ext cx="2079625" cy="5746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9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15F833A0-8968-5444-ACBF-9C64E9832FA2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 - 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Personální obsazení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651" name="TextovéPole 3">
            <a:extLst>
              <a:ext uri="{FF2B5EF4-FFF2-40B4-BE49-F238E27FC236}">
                <a16:creationId xmlns:a16="http://schemas.microsoft.com/office/drawing/2014/main" id="{7792A589-8F9E-17E1-4D31-7AC3DCC58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052513"/>
            <a:ext cx="713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Jak vyplnit tabulku v případě dělení úvazku mezi více projektů?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AE35F71-5606-50ED-8D37-0D94DD79A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2432050"/>
            <a:ext cx="182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Projekt č. 1</a:t>
            </a:r>
          </a:p>
        </p:txBody>
      </p:sp>
      <p:sp>
        <p:nvSpPr>
          <p:cNvPr id="27653" name="TextovéPole 15">
            <a:extLst>
              <a:ext uri="{FF2B5EF4-FFF2-40B4-BE49-F238E27FC236}">
                <a16:creationId xmlns:a16="http://schemas.microsoft.com/office/drawing/2014/main" id="{0ED4527F-8887-8D23-D3FE-3BCFF5B42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976813"/>
            <a:ext cx="1741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Projekt č.2</a:t>
            </a:r>
          </a:p>
        </p:txBody>
      </p:sp>
      <p:pic>
        <p:nvPicPr>
          <p:cNvPr id="27654" name="Obrázek 4">
            <a:extLst>
              <a:ext uri="{FF2B5EF4-FFF2-40B4-BE49-F238E27FC236}">
                <a16:creationId xmlns:a16="http://schemas.microsoft.com/office/drawing/2014/main" id="{5498FF20-2B29-CB15-3C35-B4C366973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579563"/>
            <a:ext cx="46577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Obrázek 7">
            <a:extLst>
              <a:ext uri="{FF2B5EF4-FFF2-40B4-BE49-F238E27FC236}">
                <a16:creationId xmlns:a16="http://schemas.microsoft.com/office/drawing/2014/main" id="{F20BC842-3941-BFE6-519D-E1FAC3304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3940175"/>
            <a:ext cx="465772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EEE73D90-DF6D-7E27-23E8-98C7C6FDF6D3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 - 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Personální obsazení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699" name="TextovéPole 3">
            <a:extLst>
              <a:ext uri="{FF2B5EF4-FFF2-40B4-BE49-F238E27FC236}">
                <a16:creationId xmlns:a16="http://schemas.microsoft.com/office/drawing/2014/main" id="{9AAF2750-8C74-8615-E074-2FE5A1036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052513"/>
            <a:ext cx="713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Jak vyplnit tabulku v případě dělení úvazku mezi více projektů?</a:t>
            </a:r>
          </a:p>
        </p:txBody>
      </p:sp>
      <p:sp>
        <p:nvSpPr>
          <p:cNvPr id="29700" name="TextovéPole 4">
            <a:extLst>
              <a:ext uri="{FF2B5EF4-FFF2-40B4-BE49-F238E27FC236}">
                <a16:creationId xmlns:a16="http://schemas.microsoft.com/office/drawing/2014/main" id="{9B79ACED-D94D-467F-787C-E7A75FF6E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35113"/>
            <a:ext cx="8208963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Příklad: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Zaměstnanec je v organizaci zaměstnán </a:t>
            </a:r>
            <a:r>
              <a:rPr lang="cs-CZ" altLang="cs-CZ" sz="1800" b="1" u="sng" dirty="0">
                <a:solidFill>
                  <a:schemeClr val="bg1"/>
                </a:solidFill>
              </a:rPr>
              <a:t>na částečný úvazek 0,8</a:t>
            </a:r>
            <a:r>
              <a:rPr lang="cs-CZ" altLang="cs-CZ" sz="1800" dirty="0">
                <a:solidFill>
                  <a:schemeClr val="bg1"/>
                </a:solidFill>
              </a:rPr>
              <a:t>. Jeho úvazek je však dělen mezi 2 projekty a celkem 4 pozice (2x lektor, 2x manažer projektu).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Počet osob v rámci 1 projektu nám musí v součtu dát </a:t>
            </a:r>
            <a:r>
              <a:rPr lang="cs-CZ" altLang="cs-CZ" sz="1800" b="1" dirty="0">
                <a:solidFill>
                  <a:schemeClr val="bg1"/>
                </a:solidFill>
              </a:rPr>
              <a:t>reálný počet fyzických osob </a:t>
            </a:r>
            <a:r>
              <a:rPr lang="cs-CZ" altLang="cs-CZ" sz="1800" dirty="0">
                <a:solidFill>
                  <a:schemeClr val="bg1"/>
                </a:solidFill>
              </a:rPr>
              <a:t>(1 pan Novák) – uvádíte tedy podíl dle počtu pozic v jednotlivém projektu (1 osoba na 2 pozice = 0,5), ve sloupci celkový úvazek je součet zrušen. 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5B555A34-9333-EC77-1783-ECFE2AF5C5C6}"/>
              </a:ext>
            </a:extLst>
          </p:cNvPr>
          <p:cNvSpPr/>
          <p:nvPr/>
        </p:nvSpPr>
        <p:spPr>
          <a:xfrm>
            <a:off x="2386013" y="4775200"/>
            <a:ext cx="720725" cy="5762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8452DE2C-BECE-2E12-0ADC-563CF30C9DBE}"/>
              </a:ext>
            </a:extLst>
          </p:cNvPr>
          <p:cNvSpPr/>
          <p:nvPr/>
        </p:nvSpPr>
        <p:spPr>
          <a:xfrm>
            <a:off x="3106738" y="4776788"/>
            <a:ext cx="719137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1C8F9087-87EF-2C03-9225-A19554DA08FA}"/>
              </a:ext>
            </a:extLst>
          </p:cNvPr>
          <p:cNvSpPr/>
          <p:nvPr/>
        </p:nvSpPr>
        <p:spPr>
          <a:xfrm>
            <a:off x="6524625" y="4765675"/>
            <a:ext cx="720725" cy="557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C3E814EF-92D7-73CD-408F-BC16DC706F1A}"/>
              </a:ext>
            </a:extLst>
          </p:cNvPr>
          <p:cNvSpPr/>
          <p:nvPr/>
        </p:nvSpPr>
        <p:spPr>
          <a:xfrm>
            <a:off x="7245350" y="4748213"/>
            <a:ext cx="720725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29706" name="Obrázek 1">
            <a:extLst>
              <a:ext uri="{FF2B5EF4-FFF2-40B4-BE49-F238E27FC236}">
                <a16:creationId xmlns:a16="http://schemas.microsoft.com/office/drawing/2014/main" id="{8096A4CC-3584-6D24-430A-EDAB2F564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3860800"/>
            <a:ext cx="77438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4EDA7351-E58F-0591-8A2C-B58CA57A60BD}"/>
              </a:ext>
            </a:extLst>
          </p:cNvPr>
          <p:cNvGrpSpPr/>
          <p:nvPr/>
        </p:nvGrpSpPr>
        <p:grpSpPr>
          <a:xfrm>
            <a:off x="2339975" y="5445125"/>
            <a:ext cx="6264275" cy="574675"/>
            <a:chOff x="2339975" y="5445125"/>
            <a:chExt cx="6264275" cy="574675"/>
          </a:xfrm>
        </p:grpSpPr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D8F59682-6CBD-2CC4-DD68-6D3568A36E9B}"/>
                </a:ext>
              </a:extLst>
            </p:cNvPr>
            <p:cNvSpPr/>
            <p:nvPr/>
          </p:nvSpPr>
          <p:spPr>
            <a:xfrm>
              <a:off x="2339975" y="5445125"/>
              <a:ext cx="2079625" cy="5746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2" name="Ovál 1">
              <a:extLst>
                <a:ext uri="{FF2B5EF4-FFF2-40B4-BE49-F238E27FC236}">
                  <a16:creationId xmlns:a16="http://schemas.microsoft.com/office/drawing/2014/main" id="{E1E1A1CE-71C6-07EF-03C6-8B6C95F6D8E7}"/>
                </a:ext>
              </a:extLst>
            </p:cNvPr>
            <p:cNvSpPr/>
            <p:nvPr/>
          </p:nvSpPr>
          <p:spPr>
            <a:xfrm>
              <a:off x="6524625" y="5445125"/>
              <a:ext cx="2079625" cy="5746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0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13B4EF1-8FFC-BB62-3A93-326425F9969F}"/>
              </a:ext>
            </a:extLst>
          </p:cNvPr>
          <p:cNvSpPr txBox="1"/>
          <p:nvPr/>
        </p:nvSpPr>
        <p:spPr>
          <a:xfrm>
            <a:off x="395288" y="476250"/>
            <a:ext cx="83534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4E99C8F-B135-B098-3EE6-00CE55BDAA61}"/>
              </a:ext>
            </a:extLst>
          </p:cNvPr>
          <p:cNvSpPr txBox="1"/>
          <p:nvPr/>
        </p:nvSpPr>
        <p:spPr>
          <a:xfrm>
            <a:off x="323528" y="1340768"/>
            <a:ext cx="813752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  <a:latin typeface="+mn-lt"/>
              </a:rPr>
              <a:t>Personální obsazení</a:t>
            </a:r>
            <a:br>
              <a:rPr lang="cs-CZ" sz="2000" dirty="0">
                <a:solidFill>
                  <a:schemeClr val="bg1"/>
                </a:solidFill>
                <a:latin typeface="+mn-lt"/>
              </a:rPr>
            </a:br>
            <a:r>
              <a:rPr lang="cs-CZ" sz="1600" dirty="0">
                <a:solidFill>
                  <a:schemeClr val="bg1"/>
                </a:solidFill>
                <a:latin typeface="+mn-lt"/>
              </a:rPr>
              <a:t>Vzor tabulky:</a:t>
            </a:r>
            <a:endParaRPr lang="cs-CZ" sz="20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5570ABE8-5814-DA66-6B6F-ABD45A2950BA}"/>
              </a:ext>
            </a:extLst>
          </p:cNvPr>
          <p:cNvGrpSpPr/>
          <p:nvPr/>
        </p:nvGrpSpPr>
        <p:grpSpPr>
          <a:xfrm>
            <a:off x="341529" y="2028910"/>
            <a:ext cx="8460941" cy="2713310"/>
            <a:chOff x="341529" y="2028910"/>
            <a:chExt cx="8460941" cy="271331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B0A15A53-6DB8-1B75-B93D-4697FC868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1529" y="2028910"/>
              <a:ext cx="8460941" cy="2713310"/>
            </a:xfrm>
            <a:prstGeom prst="rect">
              <a:avLst/>
            </a:prstGeom>
          </p:spPr>
        </p:pic>
        <p:sp>
          <p:nvSpPr>
            <p:cNvPr id="2" name="Obdélník 1">
              <a:extLst>
                <a:ext uri="{FF2B5EF4-FFF2-40B4-BE49-F238E27FC236}">
                  <a16:creationId xmlns:a16="http://schemas.microsoft.com/office/drawing/2014/main" id="{1371ACB6-C58C-D266-35EE-EAC901CE08C3}"/>
                </a:ext>
              </a:extLst>
            </p:cNvPr>
            <p:cNvSpPr/>
            <p:nvPr/>
          </p:nvSpPr>
          <p:spPr>
            <a:xfrm>
              <a:off x="1979712" y="2564904"/>
              <a:ext cx="792088" cy="111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C9E564-34EF-7A14-089A-1867ADD3C4E6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8373" name="TextovéPole 4">
            <a:extLst>
              <a:ext uri="{FF2B5EF4-FFF2-40B4-BE49-F238E27FC236}">
                <a16:creationId xmlns:a16="http://schemas.microsoft.com/office/drawing/2014/main" id="{DAA43653-BEB9-C1CB-C60B-1F9B3B9CC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24744"/>
            <a:ext cx="8208962" cy="922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+mn-lt"/>
              </a:rPr>
              <a:t>Zdroje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800" dirty="0">
                <a:solidFill>
                  <a:schemeClr val="bg1"/>
                </a:solidFill>
              </a:rPr>
              <a:t>Uvádíte předpokládané a získané zdroje za předchozí 2 roky a předpokládané zdroje na rok 2025.</a:t>
            </a:r>
          </a:p>
        </p:txBody>
      </p:sp>
      <p:sp>
        <p:nvSpPr>
          <p:cNvPr id="3" name="TextovéPole 4">
            <a:extLst>
              <a:ext uri="{FF2B5EF4-FFF2-40B4-BE49-F238E27FC236}">
                <a16:creationId xmlns:a16="http://schemas.microsoft.com/office/drawing/2014/main" id="{89F0EA48-D2A1-14A9-DD83-175390964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14834"/>
            <a:ext cx="8208963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+mn-lt"/>
              </a:rPr>
              <a:t>Ukazatele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800" dirty="0">
                <a:solidFill>
                  <a:schemeClr val="bg1"/>
                </a:solidFill>
              </a:rPr>
              <a:t>Uvádíte do jednotlivých kategorií předpokládané hodnoty dosažených ukazatelů. Ukazatele v závěrečném vyúčtování projektu musí být shodné s těmi, které byly uvedeny v žádosti.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cs-CZ" sz="1800" u="sng" dirty="0">
                <a:solidFill>
                  <a:schemeClr val="bg1"/>
                </a:solidFill>
              </a:rPr>
              <a:t>MANUÁL PRO VYKAZOVÁNÍ UKAZATELŮ</a:t>
            </a:r>
            <a:r>
              <a:rPr lang="cs-CZ" sz="1800" dirty="0">
                <a:solidFill>
                  <a:schemeClr val="bg1"/>
                </a:solidFill>
              </a:rPr>
              <a:t> byl AKTUALIZOVÁN (září 2024) – naleznete jej na webu SMO v informacích pro žadatele.</a:t>
            </a:r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4F627892-E855-22FA-4D1E-44A05CCE5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097363"/>
            <a:ext cx="8208962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+mn-lt"/>
              </a:rPr>
              <a:t>Účastníci se ZP (oblast ZDRAVOTNICTVÍ)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800" dirty="0">
                <a:solidFill>
                  <a:schemeClr val="bg1"/>
                </a:solidFill>
              </a:rPr>
              <a:t>Uvádíte předpokládaný počet účastníků pobytových akcí a příměstských táborů dle zařazení.</a:t>
            </a:r>
          </a:p>
        </p:txBody>
      </p:sp>
      <p:sp>
        <p:nvSpPr>
          <p:cNvPr id="8" name="TextovéPole 4">
            <a:extLst>
              <a:ext uri="{FF2B5EF4-FFF2-40B4-BE49-F238E27FC236}">
                <a16:creationId xmlns:a16="http://schemas.microsoft.com/office/drawing/2014/main" id="{7CC1D49E-5D3D-A4CC-7F8B-C217F840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278832"/>
            <a:ext cx="820896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+mn-lt"/>
              </a:rPr>
              <a:t>Náklady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800" dirty="0">
                <a:solidFill>
                  <a:schemeClr val="bg1"/>
                </a:solidFill>
              </a:rPr>
              <a:t>Nákladový rozpočet je součástí žádosti v </a:t>
            </a:r>
            <a:r>
              <a:rPr lang="cs-CZ" altLang="cs-CZ" sz="1800" dirty="0" err="1">
                <a:solidFill>
                  <a:schemeClr val="bg1"/>
                </a:solidFill>
              </a:rPr>
              <a:t>EvAgend</a:t>
            </a:r>
            <a:r>
              <a:rPr lang="cs-CZ" altLang="cs-CZ" sz="18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C9E564-34EF-7A14-089A-1867ADD3C4E6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8373" name="TextovéPole 4">
            <a:extLst>
              <a:ext uri="{FF2B5EF4-FFF2-40B4-BE49-F238E27FC236}">
                <a16:creationId xmlns:a16="http://schemas.microsoft.com/office/drawing/2014/main" id="{DAA43653-BEB9-C1CB-C60B-1F9B3B9CC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702549"/>
            <a:ext cx="8208962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2000" b="1" dirty="0">
                <a:solidFill>
                  <a:schemeClr val="bg1"/>
                </a:solidFill>
                <a:latin typeface="+mn-lt"/>
              </a:rPr>
              <a:t>Zdroje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Vzor tabulky: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29F6EC7-9871-6C15-0FAC-AC206AF10E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408"/>
          <a:stretch/>
        </p:blipFill>
        <p:spPr>
          <a:xfrm>
            <a:off x="450915" y="2348880"/>
            <a:ext cx="822554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898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C9E564-34EF-7A14-089A-1867ADD3C4E6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ovéPole 4">
            <a:extLst>
              <a:ext uri="{FF2B5EF4-FFF2-40B4-BE49-F238E27FC236}">
                <a16:creationId xmlns:a16="http://schemas.microsoft.com/office/drawing/2014/main" id="{89F0EA48-D2A1-14A9-DD83-175390964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9" y="980728"/>
            <a:ext cx="766966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2000" b="1" dirty="0">
                <a:solidFill>
                  <a:schemeClr val="bg1"/>
                </a:solidFill>
                <a:latin typeface="+mn-lt"/>
              </a:rPr>
              <a:t>Ukazatele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Vzor tabulky: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649B11C-A8D3-4DD2-0416-6470CA638C81}"/>
              </a:ext>
            </a:extLst>
          </p:cNvPr>
          <p:cNvSpPr/>
          <p:nvPr/>
        </p:nvSpPr>
        <p:spPr>
          <a:xfrm>
            <a:off x="4867699" y="5440355"/>
            <a:ext cx="4176464" cy="1246647"/>
          </a:xfrm>
          <a:prstGeom prst="rect">
            <a:avLst/>
          </a:prstGeom>
          <a:solidFill>
            <a:srgbClr val="003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627F3E4-1FB4-616D-DA66-4B196F673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766" y="1628800"/>
            <a:ext cx="7562468" cy="4753550"/>
          </a:xfrm>
          <a:prstGeom prst="rect">
            <a:avLst/>
          </a:prstGeom>
        </p:spPr>
      </p:pic>
      <p:sp>
        <p:nvSpPr>
          <p:cNvPr id="4" name="TextovéPole 4">
            <a:extLst>
              <a:ext uri="{FF2B5EF4-FFF2-40B4-BE49-F238E27FC236}">
                <a16:creationId xmlns:a16="http://schemas.microsoft.com/office/drawing/2014/main" id="{9D8DD4AD-F060-E8BE-CD7D-909AD2D8A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378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90913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C9E564-34EF-7A14-089A-1867ADD3C4E6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Povinné přílohy žádosti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FCD52755-2717-BF5F-2AFA-1DE6DDEEA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702549"/>
            <a:ext cx="8208962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sz="2000" b="1" dirty="0">
                <a:solidFill>
                  <a:schemeClr val="bg1"/>
                </a:solidFill>
                <a:latin typeface="+mn-lt"/>
              </a:rPr>
              <a:t>Účastníci se ZP (oblast ZDRAVOTNICTVÍ)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Vzor tabulky: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FECBAAA-0C6A-A207-7B94-AF62F148E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90" y="2348880"/>
            <a:ext cx="845788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64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78C0BF34-4B8D-553D-75BE-1DA220429F8B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				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40583A7-F683-ECB6-BFC5-8EB452F7C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49" y="1700808"/>
            <a:ext cx="8122501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59051CA1-11AA-D3F8-F8C5-BD749172D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3600" b="1" dirty="0">
                <a:solidFill>
                  <a:srgbClr val="00ADD0"/>
                </a:solidFill>
              </a:rPr>
              <a:t>Program jednání</a:t>
            </a:r>
          </a:p>
        </p:txBody>
      </p:sp>
      <p:sp>
        <p:nvSpPr>
          <p:cNvPr id="7171" name="Zástupný obsah 2">
            <a:extLst>
              <a:ext uri="{FF2B5EF4-FFF2-40B4-BE49-F238E27FC236}">
                <a16:creationId xmlns:a16="http://schemas.microsoft.com/office/drawing/2014/main" id="{467F263E-9238-A9F9-12E7-B303254643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5613" y="1700213"/>
            <a:ext cx="8229600" cy="43210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r>
              <a:rPr lang="cs-CZ" altLang="cs-CZ" sz="2400" dirty="0">
                <a:solidFill>
                  <a:schemeClr val="bg1"/>
                </a:solidFill>
              </a:rPr>
              <a:t>Úvod </a:t>
            </a:r>
          </a:p>
          <a:p>
            <a:pPr marL="0" indent="0" eaLnBrk="1" hangingPunct="1">
              <a:spcBef>
                <a:spcPct val="0"/>
              </a:spcBef>
              <a:buClr>
                <a:srgbClr val="00ADD0"/>
              </a:buClr>
              <a:buFontTx/>
              <a:buNone/>
              <a:defRPr/>
            </a:pPr>
            <a:endParaRPr lang="cs-CZ" altLang="cs-CZ" sz="1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r>
              <a:rPr lang="cs-CZ" altLang="cs-CZ" sz="2400" dirty="0">
                <a:solidFill>
                  <a:schemeClr val="bg1"/>
                </a:solidFill>
              </a:rPr>
              <a:t>Informace k podávání žádostí</a:t>
            </a:r>
          </a:p>
          <a:p>
            <a:pPr>
              <a:defRPr/>
            </a:pPr>
            <a:endParaRPr lang="cs-CZ" altLang="cs-CZ" sz="1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r>
              <a:rPr lang="cs-CZ" altLang="cs-CZ" sz="2400" dirty="0">
                <a:solidFill>
                  <a:schemeClr val="bg1"/>
                </a:solidFill>
              </a:rPr>
              <a:t>Informace k vyúčtování dotací</a:t>
            </a:r>
          </a:p>
          <a:p>
            <a:pPr marL="0" indent="0" eaLnBrk="1" hangingPunct="1">
              <a:spcBef>
                <a:spcPct val="0"/>
              </a:spcBef>
              <a:buClr>
                <a:srgbClr val="00ADD0"/>
              </a:buClr>
              <a:buFontTx/>
              <a:buNone/>
              <a:defRPr/>
            </a:pPr>
            <a:endParaRPr lang="cs-CZ" altLang="cs-CZ" sz="1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r>
              <a:rPr lang="cs-CZ" altLang="cs-CZ" sz="2400" dirty="0">
                <a:solidFill>
                  <a:schemeClr val="bg1"/>
                </a:solidFill>
              </a:rPr>
              <a:t>Diskuse, individuální konzultace</a:t>
            </a: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endParaRPr lang="cs-CZ" altLang="cs-CZ" sz="24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ADD0"/>
              </a:buClr>
              <a:defRPr/>
            </a:pPr>
            <a:endParaRPr lang="cs-CZ" altLang="cs-CZ" sz="2400" dirty="0">
              <a:solidFill>
                <a:schemeClr val="bg1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Clr>
                <a:srgbClr val="00ADD0"/>
              </a:buClr>
              <a:buNone/>
            </a:pPr>
            <a:r>
              <a:rPr lang="cs-CZ" altLang="cs-CZ" sz="2400" dirty="0">
                <a:solidFill>
                  <a:schemeClr val="bg1"/>
                </a:solidFill>
              </a:rPr>
              <a:t>Prezentace ze semináře budou k dispozici ke stažení na </a:t>
            </a:r>
            <a:r>
              <a:rPr lang="cs-CZ" altLang="cs-CZ" sz="2400" dirty="0">
                <a:solidFill>
                  <a:schemeClr val="bg1"/>
                </a:solidFill>
                <a:hlinkClick r:id="rId3"/>
              </a:rPr>
              <a:t>www.ostrava.cz</a:t>
            </a:r>
            <a:r>
              <a:rPr lang="cs-CZ" altLang="cs-CZ" sz="2400" dirty="0">
                <a:solidFill>
                  <a:schemeClr val="bg1"/>
                </a:solidFill>
              </a:rPr>
              <a:t> v konkrétní výzvě na rok 2025.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6D22E73-11D5-74A0-5ADC-06D112BC6FC0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5843" name="Obrázek 2">
            <a:extLst>
              <a:ext uri="{FF2B5EF4-FFF2-40B4-BE49-F238E27FC236}">
                <a16:creationId xmlns:a16="http://schemas.microsoft.com/office/drawing/2014/main" id="{C296A85B-4484-E1BB-3476-B199E3A72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1125538"/>
            <a:ext cx="8126412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: doleva 4">
            <a:extLst>
              <a:ext uri="{FF2B5EF4-FFF2-40B4-BE49-F238E27FC236}">
                <a16:creationId xmlns:a16="http://schemas.microsoft.com/office/drawing/2014/main" id="{F5743C0D-DA4F-8CE4-B812-25FD0A0DC577}"/>
              </a:ext>
            </a:extLst>
          </p:cNvPr>
          <p:cNvSpPr/>
          <p:nvPr/>
        </p:nvSpPr>
        <p:spPr>
          <a:xfrm>
            <a:off x="4284663" y="4148138"/>
            <a:ext cx="4660900" cy="1657350"/>
          </a:xfrm>
          <a:prstGeom prst="leftArrow">
            <a:avLst/>
          </a:prstGeom>
          <a:solidFill>
            <a:srgbClr val="003C6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bg1"/>
                </a:solidFill>
              </a:rPr>
              <a:t>V případě podání více žádostí uvádějte </a:t>
            </a:r>
            <a:r>
              <a:rPr lang="cs-CZ" sz="1600" b="1" dirty="0">
                <a:solidFill>
                  <a:schemeClr val="bg1"/>
                </a:solidFill>
              </a:rPr>
              <a:t>přesný název dotační oblasti a název žádosti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/>
              <a:t>ve které</a:t>
            </a:r>
            <a:r>
              <a:rPr lang="cs-CZ" sz="1600" dirty="0">
                <a:solidFill>
                  <a:schemeClr val="bg1"/>
                </a:solidFill>
              </a:rPr>
              <a:t> jsou přílohy vloženy.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ovéPole 5">
            <a:extLst>
              <a:ext uri="{FF2B5EF4-FFF2-40B4-BE49-F238E27FC236}">
                <a16:creationId xmlns:a16="http://schemas.microsoft.com/office/drawing/2014/main" id="{FAE8781B-F714-C4C3-A98A-A01AE13B2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sp>
        <p:nvSpPr>
          <p:cNvPr id="37891" name="TextovéPole 8">
            <a:extLst>
              <a:ext uri="{FF2B5EF4-FFF2-40B4-BE49-F238E27FC236}">
                <a16:creationId xmlns:a16="http://schemas.microsoft.com/office/drawing/2014/main" id="{BF941490-C036-CB58-F64A-CB825B7B1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836613"/>
            <a:ext cx="8121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Po zadání </a:t>
            </a:r>
            <a:r>
              <a:rPr lang="cs-CZ" altLang="cs-CZ" sz="1800" b="1">
                <a:solidFill>
                  <a:srgbClr val="FFFFFF"/>
                </a:solidFill>
              </a:rPr>
              <a:t>IČO</a:t>
            </a:r>
            <a:r>
              <a:rPr lang="cs-CZ" altLang="cs-CZ" sz="1800">
                <a:solidFill>
                  <a:srgbClr val="FFFFFF"/>
                </a:solidFill>
              </a:rPr>
              <a:t> a kliku na </a:t>
            </a:r>
            <a:r>
              <a:rPr lang="cs-CZ" altLang="cs-CZ" sz="1800" b="1">
                <a:solidFill>
                  <a:srgbClr val="FFFFFF"/>
                </a:solidFill>
              </a:rPr>
              <a:t>VYHLEDAT SUBJEKT </a:t>
            </a:r>
            <a:r>
              <a:rPr lang="cs-CZ" altLang="cs-CZ" sz="1800">
                <a:solidFill>
                  <a:srgbClr val="FFFFFF"/>
                </a:solidFill>
              </a:rPr>
              <a:t>jsou doplněna data z registru</a:t>
            </a:r>
          </a:p>
        </p:txBody>
      </p:sp>
      <p:pic>
        <p:nvPicPr>
          <p:cNvPr id="37892" name="Obrázek 8">
            <a:extLst>
              <a:ext uri="{FF2B5EF4-FFF2-40B4-BE49-F238E27FC236}">
                <a16:creationId xmlns:a16="http://schemas.microsoft.com/office/drawing/2014/main" id="{1C80D357-6609-77A4-9F67-AC3AA774C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597025"/>
            <a:ext cx="7812088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DF8D6E2-06A5-F67D-568F-3BF4F5863DB8}"/>
              </a:ext>
            </a:extLst>
          </p:cNvPr>
          <p:cNvSpPr/>
          <p:nvPr/>
        </p:nvSpPr>
        <p:spPr>
          <a:xfrm>
            <a:off x="742950" y="2420938"/>
            <a:ext cx="6156325" cy="792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EC448B9-70E4-61F0-5940-CE37E059C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501900"/>
            <a:ext cx="4975225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432ADE5-E832-0F0C-F585-9F168E0AB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070100"/>
            <a:ext cx="5557838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Skupina 10">
            <a:extLst>
              <a:ext uri="{FF2B5EF4-FFF2-40B4-BE49-F238E27FC236}">
                <a16:creationId xmlns:a16="http://schemas.microsoft.com/office/drawing/2014/main" id="{8513B741-FA75-0A58-537B-46F324A26B7A}"/>
              </a:ext>
            </a:extLst>
          </p:cNvPr>
          <p:cNvGrpSpPr>
            <a:grpSpLocks/>
          </p:cNvGrpSpPr>
          <p:nvPr/>
        </p:nvGrpSpPr>
        <p:grpSpPr bwMode="auto">
          <a:xfrm>
            <a:off x="1638300" y="2119313"/>
            <a:ext cx="5867400" cy="3749675"/>
            <a:chOff x="1556916" y="2232859"/>
            <a:chExt cx="6030167" cy="3852498"/>
          </a:xfrm>
        </p:grpSpPr>
        <p:pic>
          <p:nvPicPr>
            <p:cNvPr id="37897" name="Obrázek 11">
              <a:extLst>
                <a:ext uri="{FF2B5EF4-FFF2-40B4-BE49-F238E27FC236}">
                  <a16:creationId xmlns:a16="http://schemas.microsoft.com/office/drawing/2014/main" id="{F772EE03-0A7B-A2D5-F048-3801FDA800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0312" y="2232859"/>
              <a:ext cx="5847994" cy="2444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8" name="Obrázek 12">
              <a:extLst>
                <a:ext uri="{FF2B5EF4-FFF2-40B4-BE49-F238E27FC236}">
                  <a16:creationId xmlns:a16="http://schemas.microsoft.com/office/drawing/2014/main" id="{ACC496A8-AB79-5E24-9346-AC30E7050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916" y="5494725"/>
              <a:ext cx="6030167" cy="590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ovéPole 5">
            <a:extLst>
              <a:ext uri="{FF2B5EF4-FFF2-40B4-BE49-F238E27FC236}">
                <a16:creationId xmlns:a16="http://schemas.microsoft.com/office/drawing/2014/main" id="{5B0B6A28-389F-E6BB-2994-EFA801A1F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sp>
        <p:nvSpPr>
          <p:cNvPr id="39939" name="TextovéPole 7">
            <a:extLst>
              <a:ext uri="{FF2B5EF4-FFF2-40B4-BE49-F238E27FC236}">
                <a16:creationId xmlns:a16="http://schemas.microsoft.com/office/drawing/2014/main" id="{FAC1C0BD-A7FF-ACC0-AD49-C7E5C2BE1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763713"/>
            <a:ext cx="7096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FFFF"/>
                </a:solidFill>
              </a:rPr>
              <a:t>DŮLEŽITÉ:</a:t>
            </a:r>
            <a:r>
              <a:rPr lang="cs-CZ" altLang="cs-CZ" sz="1800">
                <a:solidFill>
                  <a:srgbClr val="FFFFFF"/>
                </a:solidFill>
              </a:rPr>
              <a:t> Na tento e-mail je zasláno potvrzení o odeslání žádosti.</a:t>
            </a:r>
          </a:p>
        </p:txBody>
      </p:sp>
      <p:pic>
        <p:nvPicPr>
          <p:cNvPr id="39940" name="Obrázek 2">
            <a:extLst>
              <a:ext uri="{FF2B5EF4-FFF2-40B4-BE49-F238E27FC236}">
                <a16:creationId xmlns:a16="http://schemas.microsoft.com/office/drawing/2014/main" id="{3F4A019E-894A-DB0B-461B-B5316F0A7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297113"/>
            <a:ext cx="81121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ál 1">
            <a:extLst>
              <a:ext uri="{FF2B5EF4-FFF2-40B4-BE49-F238E27FC236}">
                <a16:creationId xmlns:a16="http://schemas.microsoft.com/office/drawing/2014/main" id="{976532AF-265E-CD1A-04D7-538CE3DB07C6}"/>
              </a:ext>
            </a:extLst>
          </p:cNvPr>
          <p:cNvSpPr/>
          <p:nvPr/>
        </p:nvSpPr>
        <p:spPr>
          <a:xfrm>
            <a:off x="5148263" y="3116263"/>
            <a:ext cx="3600450" cy="763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ovéPole 5">
            <a:extLst>
              <a:ext uri="{FF2B5EF4-FFF2-40B4-BE49-F238E27FC236}">
                <a16:creationId xmlns:a16="http://schemas.microsoft.com/office/drawing/2014/main" id="{DCA84434-3462-66D9-1D37-186EBE204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sp>
        <p:nvSpPr>
          <p:cNvPr id="41987" name="TextovéPole 9">
            <a:extLst>
              <a:ext uri="{FF2B5EF4-FFF2-40B4-BE49-F238E27FC236}">
                <a16:creationId xmlns:a16="http://schemas.microsoft.com/office/drawing/2014/main" id="{9141D2E7-6EB5-0C90-86A8-6711AA1BB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978400"/>
            <a:ext cx="86423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Po kliknutí do pole </a:t>
            </a:r>
            <a:r>
              <a:rPr lang="cs-CZ" altLang="cs-CZ" sz="1800" b="1">
                <a:solidFill>
                  <a:srgbClr val="FFFFFF"/>
                </a:solidFill>
              </a:rPr>
              <a:t>Výběr statutárního zástupce </a:t>
            </a:r>
            <a:r>
              <a:rPr lang="cs-CZ" altLang="cs-CZ" sz="1800">
                <a:solidFill>
                  <a:srgbClr val="FFFFFF"/>
                </a:solidFill>
              </a:rPr>
              <a:t>můžete vybrat osobu a tlačítkem </a:t>
            </a:r>
            <a:r>
              <a:rPr lang="cs-CZ" altLang="cs-CZ" sz="1800" b="1">
                <a:solidFill>
                  <a:srgbClr val="FFFFFF"/>
                </a:solidFill>
              </a:rPr>
              <a:t>ŠTĚTCE</a:t>
            </a:r>
            <a:r>
              <a:rPr lang="cs-CZ" altLang="cs-CZ" sz="1800">
                <a:solidFill>
                  <a:srgbClr val="FFFFFF"/>
                </a:solidFill>
              </a:rPr>
              <a:t> potvrdíte výběr, další informace se doplní.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Vyberte možnost zda disponuje elektronickým podpisem.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FFFFFF"/>
              </a:solidFill>
            </a:endParaRPr>
          </a:p>
        </p:txBody>
      </p:sp>
      <p:pic>
        <p:nvPicPr>
          <p:cNvPr id="41988" name="Obrázek 6">
            <a:extLst>
              <a:ext uri="{FF2B5EF4-FFF2-40B4-BE49-F238E27FC236}">
                <a16:creationId xmlns:a16="http://schemas.microsoft.com/office/drawing/2014/main" id="{98858E05-7582-C5EE-4D29-5DB9DD6B1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628775"/>
            <a:ext cx="7985125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61E7917D-EB6D-9E66-3311-DEC4946D7CD5}"/>
              </a:ext>
            </a:extLst>
          </p:cNvPr>
          <p:cNvSpPr/>
          <p:nvPr/>
        </p:nvSpPr>
        <p:spPr>
          <a:xfrm>
            <a:off x="2916238" y="1917700"/>
            <a:ext cx="6096000" cy="86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C9F3DDF3-4B19-DF2D-8F28-11038E6ECED6}"/>
              </a:ext>
            </a:extLst>
          </p:cNvPr>
          <p:cNvSpPr/>
          <p:nvPr/>
        </p:nvSpPr>
        <p:spPr>
          <a:xfrm>
            <a:off x="3276600" y="3932238"/>
            <a:ext cx="5724525" cy="86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>
            <a:extLst>
              <a:ext uri="{FF2B5EF4-FFF2-40B4-BE49-F238E27FC236}">
                <a16:creationId xmlns:a16="http://schemas.microsoft.com/office/drawing/2014/main" id="{26F8BEAC-912A-2998-ED23-A418EF102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pic>
        <p:nvPicPr>
          <p:cNvPr id="44035" name="Obrázek 2">
            <a:extLst>
              <a:ext uri="{FF2B5EF4-FFF2-40B4-BE49-F238E27FC236}">
                <a16:creationId xmlns:a16="http://schemas.microsoft.com/office/drawing/2014/main" id="{AC222CB2-0DE1-EC13-5E64-AFADF866B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341438"/>
            <a:ext cx="805180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B51BA940-8D6F-2175-1A75-A7ED34D868FE}"/>
              </a:ext>
            </a:extLst>
          </p:cNvPr>
          <p:cNvSpPr/>
          <p:nvPr/>
        </p:nvSpPr>
        <p:spPr>
          <a:xfrm>
            <a:off x="250825" y="4508500"/>
            <a:ext cx="5689600" cy="792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4F20B15-7139-FAEF-89F7-47FD9202B535}"/>
              </a:ext>
            </a:extLst>
          </p:cNvPr>
          <p:cNvSpPr/>
          <p:nvPr/>
        </p:nvSpPr>
        <p:spPr>
          <a:xfrm>
            <a:off x="107950" y="1557338"/>
            <a:ext cx="5832475" cy="1366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67A8CB4-3454-BACF-A632-78F62FA9F5DA}"/>
              </a:ext>
            </a:extLst>
          </p:cNvPr>
          <p:cNvSpPr/>
          <p:nvPr/>
        </p:nvSpPr>
        <p:spPr>
          <a:xfrm>
            <a:off x="4867275" y="5440363"/>
            <a:ext cx="4176713" cy="1246187"/>
          </a:xfrm>
          <a:prstGeom prst="rect">
            <a:avLst/>
          </a:prstGeom>
          <a:solidFill>
            <a:srgbClr val="003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3FE191-54F3-7BB7-C3A7-B721120BF690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084" name="Obrázek 2">
            <a:extLst>
              <a:ext uri="{FF2B5EF4-FFF2-40B4-BE49-F238E27FC236}">
                <a16:creationId xmlns:a16="http://schemas.microsoft.com/office/drawing/2014/main" id="{FEFFC55A-207A-AA08-BD77-0ABD99151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" t="775" r="848"/>
          <a:stretch>
            <a:fillRect/>
          </a:stretch>
        </p:blipFill>
        <p:spPr bwMode="auto">
          <a:xfrm>
            <a:off x="1042988" y="882650"/>
            <a:ext cx="7058025" cy="549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97145143-DDB5-7729-D8D3-41356F98027B}"/>
              </a:ext>
            </a:extLst>
          </p:cNvPr>
          <p:cNvSpPr/>
          <p:nvPr/>
        </p:nvSpPr>
        <p:spPr>
          <a:xfrm>
            <a:off x="6300788" y="3716338"/>
            <a:ext cx="1860550" cy="2881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ovéPole 5">
            <a:extLst>
              <a:ext uri="{FF2B5EF4-FFF2-40B4-BE49-F238E27FC236}">
                <a16:creationId xmlns:a16="http://schemas.microsoft.com/office/drawing/2014/main" id="{7BDBDE5C-927C-8A8B-C817-ACF0D06F7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</a:t>
            </a:r>
            <a:endParaRPr lang="cs-CZ" altLang="cs-CZ" sz="2400">
              <a:solidFill>
                <a:srgbClr val="FFFFFF"/>
              </a:solidFill>
            </a:endParaRPr>
          </a:p>
        </p:txBody>
      </p:sp>
      <p:pic>
        <p:nvPicPr>
          <p:cNvPr id="48131" name="Obrázek 2">
            <a:extLst>
              <a:ext uri="{FF2B5EF4-FFF2-40B4-BE49-F238E27FC236}">
                <a16:creationId xmlns:a16="http://schemas.microsoft.com/office/drawing/2014/main" id="{CA2E2840-1A16-86F2-231B-11506C400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1052513"/>
            <a:ext cx="7150100" cy="500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80D3A76-298C-76A3-F243-8FDD311DCD4F}"/>
              </a:ext>
            </a:extLst>
          </p:cNvPr>
          <p:cNvSpPr/>
          <p:nvPr/>
        </p:nvSpPr>
        <p:spPr>
          <a:xfrm>
            <a:off x="1763713" y="3429000"/>
            <a:ext cx="5759450" cy="5762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EA4A2A48-ED59-9E6E-972B-37926628883A}"/>
              </a:ext>
            </a:extLst>
          </p:cNvPr>
          <p:cNvSpPr/>
          <p:nvPr/>
        </p:nvSpPr>
        <p:spPr>
          <a:xfrm>
            <a:off x="1260475" y="981075"/>
            <a:ext cx="41036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D0F434F-F82C-98C3-7C61-9C6241EAA853}"/>
              </a:ext>
            </a:extLst>
          </p:cNvPr>
          <p:cNvSpPr/>
          <p:nvPr/>
        </p:nvSpPr>
        <p:spPr>
          <a:xfrm>
            <a:off x="1763713" y="4724400"/>
            <a:ext cx="5759450" cy="5762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Obrázek 2">
            <a:extLst>
              <a:ext uri="{FF2B5EF4-FFF2-40B4-BE49-F238E27FC236}">
                <a16:creationId xmlns:a16="http://schemas.microsoft.com/office/drawing/2014/main" id="{AC09C12E-72AF-F1C0-456B-7051A0EA2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84313"/>
            <a:ext cx="624840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BC967D75-ACA4-5BBB-596B-1B334439A8D5}"/>
              </a:ext>
            </a:extLst>
          </p:cNvPr>
          <p:cNvSpPr/>
          <p:nvPr/>
        </p:nvSpPr>
        <p:spPr>
          <a:xfrm>
            <a:off x="3059113" y="1628775"/>
            <a:ext cx="3025775" cy="338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50180" name="TextovéPole 5">
            <a:extLst>
              <a:ext uri="{FF2B5EF4-FFF2-40B4-BE49-F238E27FC236}">
                <a16:creationId xmlns:a16="http://schemas.microsoft.com/office/drawing/2014/main" id="{50463544-A28B-5F89-C59E-6756E12C5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5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ADD0"/>
                </a:solidFill>
              </a:rPr>
              <a:t>Žádost EvAgend</a:t>
            </a:r>
            <a:r>
              <a:rPr lang="cs-CZ" altLang="cs-CZ" sz="2400" b="1">
                <a:solidFill>
                  <a:srgbClr val="FFFFFF"/>
                </a:solidFill>
              </a:rPr>
              <a:t>	                       Odeslání s el. podpisem</a:t>
            </a:r>
            <a:endParaRPr lang="cs-CZ" altLang="cs-CZ" sz="2400">
              <a:solidFill>
                <a:srgbClr val="FFFFFF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C10956-0555-1864-3AAB-9EFF5B639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8" y="1966913"/>
            <a:ext cx="6249987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B9242A4-35D8-1070-E705-3E5786BFC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051050"/>
            <a:ext cx="6850063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8ABCB283-2C57-F280-ADEB-808F46282E6A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                      Odeslání bez el. podpisu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540B3A8-E0FE-8378-44D4-85F8FC2B8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13" y="2369635"/>
            <a:ext cx="7728711" cy="2470653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AE4CB55C-CF00-D4F0-D999-737426C1BC00}"/>
              </a:ext>
            </a:extLst>
          </p:cNvPr>
          <p:cNvSpPr/>
          <p:nvPr/>
        </p:nvSpPr>
        <p:spPr>
          <a:xfrm>
            <a:off x="3095922" y="2204864"/>
            <a:ext cx="2952155" cy="8433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D0648FE-3743-FB8B-F8EF-D0B566D3F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7312" y="2060848"/>
            <a:ext cx="4849374" cy="2470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1DE26A1-E09B-8BD3-E254-8AC8FB95E10B}"/>
              </a:ext>
            </a:extLst>
          </p:cNvPr>
          <p:cNvSpPr txBox="1"/>
          <p:nvPr/>
        </p:nvSpPr>
        <p:spPr>
          <a:xfrm>
            <a:off x="395536" y="3326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	                      Export žádosti do PDF</a:t>
            </a: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069C8C2-4947-70B1-A6A1-3971EFD5E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33" y="1340768"/>
            <a:ext cx="8357431" cy="1944216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839927E8-E239-9477-049F-ED18801598F5}"/>
              </a:ext>
            </a:extLst>
          </p:cNvPr>
          <p:cNvSpPr/>
          <p:nvPr/>
        </p:nvSpPr>
        <p:spPr>
          <a:xfrm>
            <a:off x="179512" y="2564904"/>
            <a:ext cx="8784976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1C64C28-2277-CA9B-B228-8EBC1CC157E7}"/>
              </a:ext>
            </a:extLst>
          </p:cNvPr>
          <p:cNvSpPr txBox="1"/>
          <p:nvPr/>
        </p:nvSpPr>
        <p:spPr>
          <a:xfrm>
            <a:off x="391033" y="4077072"/>
            <a:ext cx="8357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Může nastat problém s následným otevřením exportovaného souboru.</a:t>
            </a:r>
          </a:p>
          <a:p>
            <a:endParaRPr lang="cs-CZ" dirty="0">
              <a:solidFill>
                <a:schemeClr val="accent3"/>
              </a:solidFill>
            </a:endParaRPr>
          </a:p>
          <a:p>
            <a:r>
              <a:rPr lang="cs-CZ" dirty="0">
                <a:solidFill>
                  <a:schemeClr val="accent3"/>
                </a:solidFill>
              </a:rPr>
              <a:t>Řešením je buď aktualizace Adobe </a:t>
            </a:r>
            <a:r>
              <a:rPr lang="cs-CZ" dirty="0" err="1">
                <a:solidFill>
                  <a:schemeClr val="accent3"/>
                </a:solidFill>
              </a:rPr>
              <a:t>Readeru</a:t>
            </a:r>
            <a:r>
              <a:rPr lang="cs-CZ" dirty="0">
                <a:solidFill>
                  <a:schemeClr val="accent3"/>
                </a:solidFill>
              </a:rPr>
              <a:t> nebo export žádosti do PDF prostřednictvím tisku (např. přes PDF </a:t>
            </a:r>
            <a:r>
              <a:rPr lang="cs-CZ" dirty="0" err="1">
                <a:solidFill>
                  <a:schemeClr val="accent3"/>
                </a:solidFill>
              </a:rPr>
              <a:t>Creator</a:t>
            </a:r>
            <a:r>
              <a:rPr lang="cs-CZ" dirty="0">
                <a:solidFill>
                  <a:schemeClr val="accent3"/>
                </a:solidFill>
              </a:rPr>
              <a:t> apod.).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023164E-3BCE-94E4-6315-BA3ADDF889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640" y="1772816"/>
            <a:ext cx="4058216" cy="430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4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>
            <a:extLst>
              <a:ext uri="{FF2B5EF4-FFF2-40B4-BE49-F238E27FC236}">
                <a16:creationId xmlns:a16="http://schemas.microsoft.com/office/drawing/2014/main" id="{CA3CA911-F97D-1886-9D24-EFDB6F50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37288"/>
            <a:ext cx="25209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</p:txBody>
      </p:sp>
      <p:graphicFrame>
        <p:nvGraphicFramePr>
          <p:cNvPr id="9219" name="Object 7">
            <a:extLst>
              <a:ext uri="{FF2B5EF4-FFF2-40B4-BE49-F238E27FC236}">
                <a16:creationId xmlns:a16="http://schemas.microsoft.com/office/drawing/2014/main" id="{DA4B823F-3931-4A46-B4C5-A1E165835C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3763" y="6165850"/>
          <a:ext cx="281781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3630168" imgH="463296" progId="CorelDRAW.Graphic.13">
                  <p:embed/>
                </p:oleObj>
              </mc:Choice>
              <mc:Fallback>
                <p:oleObj name="CorelDRAW" r:id="rId3" imgW="3630168" imgH="463296" progId="CorelDRAW.Graphic.1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763" y="6165850"/>
                        <a:ext cx="281781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15">
            <a:extLst>
              <a:ext uri="{FF2B5EF4-FFF2-40B4-BE49-F238E27FC236}">
                <a16:creationId xmlns:a16="http://schemas.microsoft.com/office/drawing/2014/main" id="{BB2FAB52-6C19-62A3-51B2-327C92B58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446338"/>
            <a:ext cx="8064500" cy="20161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4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Výběrové řízení 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4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pro rok 2025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>
              <a:solidFill>
                <a:srgbClr val="00ADD0"/>
              </a:solidFill>
            </a:endParaRPr>
          </a:p>
        </p:txBody>
      </p:sp>
      <p:sp>
        <p:nvSpPr>
          <p:cNvPr id="9221" name="Rectangle 22">
            <a:extLst>
              <a:ext uri="{FF2B5EF4-FFF2-40B4-BE49-F238E27FC236}">
                <a16:creationId xmlns:a16="http://schemas.microsoft.com/office/drawing/2014/main" id="{887E281E-3248-21BE-440A-D571B199C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748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>
              <a:solidFill>
                <a:srgbClr val="00ADD0"/>
              </a:solidFill>
            </a:endParaRPr>
          </a:p>
        </p:txBody>
      </p:sp>
      <p:sp>
        <p:nvSpPr>
          <p:cNvPr id="2054" name="Text Box 26">
            <a:extLst>
              <a:ext uri="{FF2B5EF4-FFF2-40B4-BE49-F238E27FC236}">
                <a16:creationId xmlns:a16="http://schemas.microsoft.com/office/drawing/2014/main" id="{495C6D71-489C-BD1A-C66E-63C8D593A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260350"/>
            <a:ext cx="4068762" cy="4159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050" b="1" dirty="0">
                <a:solidFill>
                  <a:srgbClr val="00ADD0"/>
                </a:solidFill>
              </a:rPr>
              <a:t>Statutární město Ostrava</a:t>
            </a:r>
          </a:p>
          <a:p>
            <a:pPr eaLnBrk="1" hangingPunct="1">
              <a:defRPr/>
            </a:pPr>
            <a:r>
              <a:rPr lang="cs-CZ" altLang="cs-CZ" sz="1050" dirty="0">
                <a:solidFill>
                  <a:srgbClr val="00ADD0"/>
                </a:solidFill>
              </a:rPr>
              <a:t>Odbor sociálních věcí a zdravotnictví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CFC192A-F9A6-022A-3FD5-A083C538BE7D}"/>
              </a:ext>
            </a:extLst>
          </p:cNvPr>
          <p:cNvSpPr txBox="1"/>
          <p:nvPr/>
        </p:nvSpPr>
        <p:spPr>
          <a:xfrm>
            <a:off x="395288" y="333375"/>
            <a:ext cx="835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Žádost </a:t>
            </a:r>
            <a:r>
              <a:rPr lang="cs-CZ" sz="2400" b="1" dirty="0" err="1">
                <a:solidFill>
                  <a:srgbClr val="00ADD0"/>
                </a:solidFill>
                <a:latin typeface="+mj-lt"/>
                <a:ea typeface="+mj-ea"/>
                <a:cs typeface="+mj-cs"/>
              </a:rPr>
              <a:t>EvAgend</a:t>
            </a:r>
            <a:r>
              <a:rPr lang="cs-CZ" sz="2400" b="1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 – potvrzení do e-mailu</a:t>
            </a:r>
            <a:endParaRPr lang="cs-CZ" sz="24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275" name="TextovéPole 1">
            <a:extLst>
              <a:ext uri="{FF2B5EF4-FFF2-40B4-BE49-F238E27FC236}">
                <a16:creationId xmlns:a16="http://schemas.microsoft.com/office/drawing/2014/main" id="{3260787A-E312-7AAB-5922-5F1DE7CD0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5517232"/>
            <a:ext cx="784887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Informační e-mail nemusí přijít okamžitě, při vytížení systému může docházet ke zpoždění. </a:t>
            </a:r>
            <a:r>
              <a:rPr lang="cs-CZ" altLang="cs-CZ" sz="2000" b="1" dirty="0">
                <a:solidFill>
                  <a:schemeClr val="bg1"/>
                </a:solidFill>
              </a:rPr>
              <a:t>VYČKEJTE.</a:t>
            </a:r>
          </a:p>
        </p:txBody>
      </p:sp>
      <p:pic>
        <p:nvPicPr>
          <p:cNvPr id="54276" name="Obrázek 2">
            <a:extLst>
              <a:ext uri="{FF2B5EF4-FFF2-40B4-BE49-F238E27FC236}">
                <a16:creationId xmlns:a16="http://schemas.microsoft.com/office/drawing/2014/main" id="{95537172-52D4-B107-09B2-05D640E45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052513"/>
            <a:ext cx="815181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BC709EC2-542C-3F23-29C3-0FA129188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cs-CZ" sz="3200" b="1">
                <a:solidFill>
                  <a:srgbClr val="00ADD0"/>
                </a:solidFill>
              </a:rPr>
              <a:t>Přílohy k žádosti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02CE32-CFCD-4A21-108B-D2085F8CA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5" y="1125538"/>
            <a:ext cx="8229600" cy="550545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000" b="1" u="sng" dirty="0">
                <a:solidFill>
                  <a:schemeClr val="bg1"/>
                </a:solidFill>
              </a:rPr>
              <a:t>úplný</a:t>
            </a:r>
            <a:r>
              <a:rPr lang="cs-CZ" sz="2000" b="1" dirty="0">
                <a:solidFill>
                  <a:schemeClr val="bg1"/>
                </a:solidFill>
              </a:rPr>
              <a:t> výpis </a:t>
            </a:r>
            <a:r>
              <a:rPr lang="cs-CZ" sz="2000" dirty="0">
                <a:solidFill>
                  <a:schemeClr val="bg1"/>
                </a:solidFill>
              </a:rPr>
              <a:t>platných údajů a údajů, které byly vymazány bez náhrady nebo s nahrazením novými údaji, jedná-li se o evidující osobu podle zákona o evidenci skutečných majitelů;</a:t>
            </a:r>
            <a:endParaRPr lang="cs-CZ" sz="1000" dirty="0"/>
          </a:p>
          <a:p>
            <a:pPr>
              <a:spcAft>
                <a:spcPts val="600"/>
              </a:spcAft>
              <a:defRPr/>
            </a:pPr>
            <a:r>
              <a:rPr lang="cs-CZ" sz="2000" dirty="0">
                <a:solidFill>
                  <a:schemeClr val="bg1"/>
                </a:solidFill>
              </a:rPr>
              <a:t>kopie smlouvy </a:t>
            </a:r>
            <a:r>
              <a:rPr lang="cs-CZ" sz="2000" b="1" dirty="0">
                <a:solidFill>
                  <a:schemeClr val="bg1"/>
                </a:solidFill>
              </a:rPr>
              <a:t>o založení běžného účtu </a:t>
            </a:r>
            <a:r>
              <a:rPr lang="cs-CZ" sz="2000" dirty="0">
                <a:solidFill>
                  <a:schemeClr val="bg1"/>
                </a:solidFill>
              </a:rPr>
              <a:t>– POVINNÁ ke každé žádosti;</a:t>
            </a:r>
          </a:p>
          <a:p>
            <a:pPr>
              <a:spcAft>
                <a:spcPts val="600"/>
              </a:spcAft>
              <a:defRPr/>
            </a:pPr>
            <a:r>
              <a:rPr lang="cs-CZ" sz="2000" dirty="0">
                <a:solidFill>
                  <a:schemeClr val="bg1"/>
                </a:solidFill>
              </a:rPr>
              <a:t>v případě požadování spolufinancování nákladové položky „Nájemné“ a „Spotřeba energie“ doklad prokazující </a:t>
            </a:r>
            <a:r>
              <a:rPr lang="cs-CZ" sz="2000" b="1" dirty="0">
                <a:solidFill>
                  <a:schemeClr val="bg1"/>
                </a:solidFill>
              </a:rPr>
              <a:t>právní důvod pro užívání prostor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1500" dirty="0">
                <a:solidFill>
                  <a:schemeClr val="bg1"/>
                </a:solidFill>
              </a:rPr>
              <a:t>(nájemní smlouva, výpis z katastru nemovitostí)</a:t>
            </a:r>
            <a:r>
              <a:rPr lang="cs-CZ" sz="2000" dirty="0">
                <a:solidFill>
                  <a:schemeClr val="bg1"/>
                </a:solidFill>
              </a:rPr>
              <a:t>; </a:t>
            </a:r>
            <a:endParaRPr lang="cs-CZ" sz="10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cs-CZ" sz="2000" dirty="0">
                <a:solidFill>
                  <a:schemeClr val="bg1"/>
                </a:solidFill>
              </a:rPr>
              <a:t>sdělení o úhradách </a:t>
            </a:r>
            <a:r>
              <a:rPr lang="cs-CZ" sz="2000" b="1" dirty="0">
                <a:solidFill>
                  <a:schemeClr val="bg1"/>
                </a:solidFill>
              </a:rPr>
              <a:t>uživatelů</a:t>
            </a:r>
            <a:r>
              <a:rPr lang="cs-CZ" sz="2000" dirty="0">
                <a:solidFill>
                  <a:schemeClr val="bg1"/>
                </a:solidFill>
              </a:rPr>
              <a:t> za poskytnuté aktivity, </a:t>
            </a:r>
            <a:r>
              <a:rPr lang="cs-CZ" sz="2000" b="1" dirty="0">
                <a:solidFill>
                  <a:schemeClr val="bg1"/>
                </a:solidFill>
              </a:rPr>
              <a:t>ceník</a:t>
            </a:r>
            <a:r>
              <a:rPr lang="cs-CZ" sz="2000" dirty="0">
                <a:solidFill>
                  <a:schemeClr val="bg1"/>
                </a:solidFill>
              </a:rPr>
              <a:t> souvisejících aktivit;</a:t>
            </a:r>
          </a:p>
          <a:p>
            <a:pPr marL="0" indent="0" algn="ctr">
              <a:buFontTx/>
              <a:buNone/>
              <a:defRPr/>
            </a:pPr>
            <a:endParaRPr lang="cs-CZ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2000" i="1" dirty="0">
                <a:solidFill>
                  <a:schemeClr val="accent1">
                    <a:lumMod val="75000"/>
                  </a:schemeClr>
                </a:solidFill>
              </a:rPr>
              <a:t>!!! V případě, že jsou přílohy doložené jen k jedné žádosti, uvádět </a:t>
            </a:r>
            <a:r>
              <a:rPr lang="cs-CZ" sz="2000" b="1" i="1" dirty="0">
                <a:solidFill>
                  <a:schemeClr val="accent1">
                    <a:lumMod val="75000"/>
                  </a:schemeClr>
                </a:solidFill>
              </a:rPr>
              <a:t>přesný název dotační oblasti a žádosti </a:t>
            </a:r>
            <a:r>
              <a:rPr lang="cs-CZ" sz="2000" i="1" dirty="0">
                <a:solidFill>
                  <a:schemeClr val="accent1">
                    <a:lumMod val="75000"/>
                  </a:schemeClr>
                </a:solidFill>
              </a:rPr>
              <a:t>obsahující přílohy !!!</a:t>
            </a:r>
            <a:r>
              <a:rPr lang="cs-CZ" sz="2000" i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1F38AA1D-ABE5-7393-2297-369871D05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2713"/>
            <a:ext cx="8229600" cy="1084262"/>
          </a:xfrm>
        </p:spPr>
        <p:txBody>
          <a:bodyPr/>
          <a:lstStyle/>
          <a:p>
            <a:r>
              <a:rPr lang="cs-CZ" altLang="cs-CZ" sz="3200" b="1">
                <a:solidFill>
                  <a:srgbClr val="00ADD0"/>
                </a:solidFill>
              </a:rPr>
              <a:t>Přílohy k žádosti</a:t>
            </a:r>
            <a:r>
              <a:rPr lang="cs-CZ" altLang="cs-CZ" sz="3200" b="1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AD84F-3B53-8A83-7442-B58DB4946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465637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000" dirty="0">
                <a:solidFill>
                  <a:schemeClr val="bg1"/>
                </a:solidFill>
              </a:rPr>
              <a:t>statutárním orgánem podepsané </a:t>
            </a:r>
            <a:r>
              <a:rPr lang="cs-CZ" sz="2000" b="1" dirty="0">
                <a:solidFill>
                  <a:schemeClr val="bg1"/>
                </a:solidFill>
              </a:rPr>
              <a:t>čestné prohlášení žadatele k podpoře malého rozsahu</a:t>
            </a:r>
            <a:r>
              <a:rPr lang="cs-CZ" sz="2000" dirty="0">
                <a:solidFill>
                  <a:schemeClr val="bg1"/>
                </a:solidFill>
              </a:rPr>
              <a:t> (de minimis) – POVINNÁ ke každé žádosti;</a:t>
            </a:r>
          </a:p>
          <a:p>
            <a:pPr>
              <a:spcAft>
                <a:spcPts val="600"/>
              </a:spcAft>
              <a:defRPr/>
            </a:pPr>
            <a:r>
              <a:rPr lang="cs-CZ" sz="2000" b="1" dirty="0">
                <a:solidFill>
                  <a:schemeClr val="bg1"/>
                </a:solidFill>
              </a:rPr>
              <a:t>technický průkaz vozidla </a:t>
            </a:r>
            <a:r>
              <a:rPr lang="cs-CZ" sz="2000" dirty="0">
                <a:solidFill>
                  <a:schemeClr val="bg1"/>
                </a:solidFill>
              </a:rPr>
              <a:t>s přestavbou na ruční řízení (v případě, že bude využito pro realizaci projektu);</a:t>
            </a:r>
          </a:p>
          <a:p>
            <a:pPr>
              <a:spcAft>
                <a:spcPts val="600"/>
              </a:spcAft>
              <a:defRPr/>
            </a:pPr>
            <a:r>
              <a:rPr lang="cs-CZ" sz="2000" dirty="0">
                <a:solidFill>
                  <a:schemeClr val="bg1"/>
                </a:solidFill>
              </a:rPr>
              <a:t>při zastupování statutárního orgánu jinou osobou písemné zmocnění k zastupování – doporučujeme přiložit ke každé žádosti</a:t>
            </a:r>
            <a:endParaRPr lang="cs-CZ" sz="10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endParaRPr lang="cs-CZ" sz="15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2000" u="sng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Pouze v případě změny:</a:t>
            </a:r>
          </a:p>
          <a:p>
            <a:pPr>
              <a:defRPr/>
            </a:pPr>
            <a:r>
              <a:rPr lang="cs-CZ" sz="2000" b="1" dirty="0">
                <a:solidFill>
                  <a:schemeClr val="bg1"/>
                </a:solidFill>
              </a:rPr>
              <a:t>doklad o získané akreditaci</a:t>
            </a:r>
            <a:r>
              <a:rPr lang="cs-CZ" sz="2000" dirty="0">
                <a:solidFill>
                  <a:schemeClr val="bg1"/>
                </a:solidFill>
              </a:rPr>
              <a:t>, pokud byla udělena </a:t>
            </a:r>
            <a:r>
              <a:rPr lang="cs-CZ" sz="1500" dirty="0">
                <a:solidFill>
                  <a:schemeClr val="bg1"/>
                </a:solidFill>
              </a:rPr>
              <a:t>(např. dle zákona o dobrovolnické službě)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89FA4D6B-6A45-0CA8-3B72-16BE710F8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663" y="692150"/>
            <a:ext cx="8229600" cy="792163"/>
          </a:xfrm>
        </p:spPr>
        <p:txBody>
          <a:bodyPr/>
          <a:lstStyle/>
          <a:p>
            <a:r>
              <a:rPr lang="cs-CZ" altLang="cs-CZ" sz="3600" b="1">
                <a:solidFill>
                  <a:srgbClr val="00ADD0"/>
                </a:solidFill>
              </a:rPr>
              <a:t>Bezdlužnosti</a:t>
            </a:r>
          </a:p>
        </p:txBody>
      </p:sp>
      <p:sp>
        <p:nvSpPr>
          <p:cNvPr id="60419" name="Zástupný obsah 1">
            <a:extLst>
              <a:ext uri="{FF2B5EF4-FFF2-40B4-BE49-F238E27FC236}">
                <a16:creationId xmlns:a16="http://schemas.microsoft.com/office/drawing/2014/main" id="{0F8E39B3-1BA8-A40B-F28B-7FB259B93F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2060575"/>
            <a:ext cx="8037513" cy="4105275"/>
          </a:xfrm>
        </p:spPr>
        <p:txBody>
          <a:bodyPr/>
          <a:lstStyle/>
          <a:p>
            <a:r>
              <a:rPr lang="cs-CZ" altLang="cs-CZ" sz="28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nejsou povinnou přílohou žádosti</a:t>
            </a:r>
          </a:p>
          <a:p>
            <a:pPr>
              <a:buFontTx/>
              <a:buNone/>
            </a:pPr>
            <a:endParaRPr lang="cs-CZ" altLang="cs-CZ" sz="280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altLang="cs-CZ" sz="28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dokládají k žádosti </a:t>
            </a:r>
            <a:r>
              <a:rPr lang="cs-CZ" altLang="cs-CZ" sz="2800" u="sng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pouze prvožadatelé</a:t>
            </a:r>
          </a:p>
          <a:p>
            <a:pPr>
              <a:buFontTx/>
              <a:buNone/>
            </a:pPr>
            <a:endParaRPr lang="cs-CZ" altLang="cs-CZ" sz="2800" u="sng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altLang="cs-CZ" sz="280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dokládáno samostatným podáním </a:t>
            </a:r>
            <a:r>
              <a:rPr lang="cs-CZ" altLang="cs-CZ" sz="2800" u="sng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mimo výběrové řízení a závěrečné vyúčtování projektu!</a:t>
            </a:r>
          </a:p>
          <a:p>
            <a:pPr>
              <a:buFontTx/>
              <a:buNone/>
            </a:pPr>
            <a:endParaRPr lang="cs-CZ" altLang="cs-CZ" sz="1000" u="sng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B5B88BFF-462F-A35F-A239-811F7C42D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cs-CZ" sz="3600" b="1">
                <a:solidFill>
                  <a:srgbClr val="00ADD0"/>
                </a:solidFill>
              </a:rPr>
              <a:t>Bezdlužnosti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35D498D-801E-1164-F5FB-980E183F2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196975"/>
            <a:ext cx="8229600" cy="5111750"/>
          </a:xfrm>
        </p:spPr>
        <p:txBody>
          <a:bodyPr/>
          <a:lstStyle/>
          <a:p>
            <a:pPr marL="0" indent="0" algn="ctr">
              <a:spcAft>
                <a:spcPts val="1800"/>
              </a:spcAft>
              <a:buFontTx/>
              <a:buNone/>
              <a:defRPr/>
            </a:pPr>
            <a:r>
              <a:rPr lang="cs-CZ" sz="2800" b="1" u="sng" dirty="0">
                <a:solidFill>
                  <a:schemeClr val="bg1"/>
                </a:solidFill>
              </a:rPr>
              <a:t>Doložit do 15.02.2025!!!</a:t>
            </a:r>
          </a:p>
          <a:p>
            <a:pPr>
              <a:defRPr/>
            </a:pPr>
            <a:r>
              <a:rPr lang="cs-CZ" sz="2400" u="sng" dirty="0">
                <a:solidFill>
                  <a:schemeClr val="bg1"/>
                </a:solidFill>
              </a:rPr>
              <a:t>způsob podání: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datovou zprávou </a:t>
            </a:r>
          </a:p>
          <a:p>
            <a:pPr marL="457200" lvl="1" indent="0">
              <a:buFontTx/>
              <a:buNone/>
              <a:defRPr/>
            </a:pPr>
            <a:endParaRPr lang="cs-CZ" sz="1600" dirty="0">
              <a:solidFill>
                <a:schemeClr val="bg1"/>
              </a:solidFill>
            </a:endParaRPr>
          </a:p>
          <a:p>
            <a:pPr lvl="1">
              <a:defRPr/>
            </a:pPr>
            <a:endParaRPr lang="cs-CZ" sz="1000" u="sng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400" u="sng" dirty="0">
                <a:solidFill>
                  <a:schemeClr val="bg1"/>
                </a:solidFill>
              </a:rPr>
              <a:t>dokládání:</a:t>
            </a:r>
            <a:r>
              <a:rPr lang="cs-CZ" sz="2000" dirty="0">
                <a:solidFill>
                  <a:schemeClr val="bg1"/>
                </a:solidFill>
              </a:rPr>
              <a:t> jednou za žadatele v rámci oblastí podpory spravovaných odborem sociálních věcí a zdravotnictví oddělení sociálních služeb (SP, PP, HAND, PK, ZDRAV)</a:t>
            </a:r>
          </a:p>
          <a:p>
            <a:pPr marL="457200" lvl="1" indent="0">
              <a:buFontTx/>
              <a:buNone/>
              <a:defRPr/>
            </a:pPr>
            <a:endParaRPr lang="cs-CZ" sz="1000" dirty="0">
              <a:solidFill>
                <a:schemeClr val="bg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cs-CZ" sz="2400" u="sng" dirty="0">
                <a:solidFill>
                  <a:schemeClr val="bg1"/>
                </a:solidFill>
                <a:ea typeface="+mn-ea"/>
                <a:cs typeface="+mn-cs"/>
              </a:rPr>
              <a:t>doklady musí být </a:t>
            </a:r>
            <a:r>
              <a:rPr lang="cs-CZ" sz="2400" b="1" u="sng" dirty="0">
                <a:solidFill>
                  <a:schemeClr val="bg1"/>
                </a:solidFill>
                <a:ea typeface="+mn-ea"/>
                <a:cs typeface="+mn-cs"/>
              </a:rPr>
              <a:t>vydány</a:t>
            </a:r>
            <a:r>
              <a:rPr lang="cs-CZ" sz="1600" dirty="0">
                <a:solidFill>
                  <a:schemeClr val="bg1"/>
                </a:solidFill>
              </a:rPr>
              <a:t>– </a:t>
            </a:r>
            <a:r>
              <a:rPr lang="cs-CZ" sz="2000" b="1" dirty="0">
                <a:solidFill>
                  <a:schemeClr val="bg1"/>
                </a:solidFill>
              </a:rPr>
              <a:t>nejdříve </a:t>
            </a:r>
            <a:r>
              <a:rPr lang="cs-CZ" sz="2000" b="1" u="sng" dirty="0">
                <a:solidFill>
                  <a:schemeClr val="bg1"/>
                </a:solidFill>
              </a:rPr>
              <a:t>ke dni 01.01.2025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1170D6FD-F9E5-893B-25FE-D36F236F8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576263"/>
          </a:xfrm>
        </p:spPr>
        <p:txBody>
          <a:bodyPr/>
          <a:lstStyle/>
          <a:p>
            <a:pPr marL="514350" indent="-514350"/>
            <a:r>
              <a:rPr lang="cs-CZ" altLang="cs-CZ" sz="3600" b="1">
                <a:solidFill>
                  <a:srgbClr val="00ADD0"/>
                </a:solidFill>
              </a:rPr>
              <a:t>Žádost a její odeslání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5E6CC3-1D74-14B9-9274-2886719A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13" y="981075"/>
            <a:ext cx="8301037" cy="5543550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místo realizace:</a:t>
            </a:r>
          </a:p>
          <a:p>
            <a:pPr marL="685800" lvl="2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neuvádějte široký popis </a:t>
            </a:r>
          </a:p>
          <a:p>
            <a:pPr marL="685800" lvl="2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uvádějte faktická místa realizace aktivity </a:t>
            </a:r>
            <a:r>
              <a:rPr lang="cs-CZ">
                <a:solidFill>
                  <a:schemeClr val="bg1"/>
                </a:solidFill>
                <a:cs typeface="Times New Roman" panose="02020603050405020304" pitchFamily="18" charset="0"/>
              </a:rPr>
              <a:t>/ projektu </a:t>
            </a: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popř. zázemí pracovníků, lokalitu </a:t>
            </a:r>
            <a:r>
              <a:rPr lang="cs-CZ" sz="2000" dirty="0">
                <a:solidFill>
                  <a:schemeClr val="bg1"/>
                </a:solidFill>
                <a:cs typeface="Times New Roman" panose="02020603050405020304" pitchFamily="18" charset="0"/>
              </a:rPr>
              <a:t>(k těmto adresám jsou vztahovány náklady)</a:t>
            </a:r>
          </a:p>
          <a:p>
            <a:pPr marL="0" indent="0">
              <a:buFontTx/>
              <a:buNone/>
              <a:defRPr/>
            </a:pPr>
            <a:endParaRPr lang="cs-CZ" sz="1000" b="1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cs-CZ" sz="2800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osoba pověřená k jednání za organizaci včetně podpisu smluv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pečlivě vyplňujte včetně titulů před a za jménem z důvodu využití pro smlouvu</a:t>
            </a:r>
          </a:p>
          <a:p>
            <a:pPr>
              <a:defRPr/>
            </a:pPr>
            <a:endParaRPr lang="cs-CZ" sz="1000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cs-CZ" sz="2800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kopírování žádostí z předchozích období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aktualizovat zkopírované údaje </a:t>
            </a:r>
          </a:p>
          <a:p>
            <a:pPr>
              <a:defRPr/>
            </a:pPr>
            <a:endParaRPr lang="cs-CZ" sz="2800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cs-CZ" sz="2800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cs-CZ" sz="2800" dirty="0">
              <a:solidFill>
                <a:srgbClr val="00ADD0"/>
              </a:solidFill>
              <a:latin typeface="+mj-lt"/>
              <a:ea typeface="+mj-ea"/>
              <a:cs typeface="+mj-cs"/>
            </a:endParaRPr>
          </a:p>
          <a:p>
            <a:pPr marL="457200" lvl="1" indent="0">
              <a:buFontTx/>
              <a:buNone/>
              <a:defRPr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3">
            <a:extLst>
              <a:ext uri="{FF2B5EF4-FFF2-40B4-BE49-F238E27FC236}">
                <a16:creationId xmlns:a16="http://schemas.microsoft.com/office/drawing/2014/main" id="{BC05D3DB-D737-8134-699B-17EB78E46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 sz="3600" b="1">
                <a:solidFill>
                  <a:srgbClr val="00ADD0"/>
                </a:solidFill>
              </a:rPr>
              <a:t>Žádost a její odeslání</a:t>
            </a:r>
            <a:endParaRPr lang="cs-CZ" altLang="cs-CZ" sz="360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C2DA26-6836-D671-B9F6-14CA28988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29187"/>
          </a:xfrm>
        </p:spPr>
        <p:txBody>
          <a:bodyPr/>
          <a:lstStyle/>
          <a:p>
            <a:pPr>
              <a:defRPr/>
            </a:pPr>
            <a:r>
              <a:rPr lang="cs-CZ" sz="2800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vykazování ukazatelů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pečlivě vyplňovat příslušné ukazatele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800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odeslání žádosti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do systému s elektronickým podpisem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do systému bez elektronického podpisu a následně datovou zprávou</a:t>
            </a:r>
          </a:p>
          <a:p>
            <a:pPr marL="457200" lvl="1" indent="0">
              <a:buFontTx/>
              <a:buNone/>
              <a:defRPr/>
            </a:pPr>
            <a:endParaRPr lang="cs-CZ" sz="15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457200" lvl="1" indent="-371475" algn="ctr">
              <a:buFontTx/>
              <a:buNone/>
              <a:defRPr/>
            </a:pPr>
            <a:r>
              <a:rPr lang="cs-CZ" sz="2400" i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!!! Vyberte vždy jen jednu variantu odeslání !!!</a:t>
            </a:r>
          </a:p>
          <a:p>
            <a:pPr marL="457200" lvl="1" indent="0">
              <a:buFontTx/>
              <a:buNone/>
              <a:defRPr/>
            </a:pPr>
            <a:endParaRPr lang="cs-CZ" sz="2400" i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FontTx/>
              <a:buNone/>
              <a:defRPr/>
            </a:pPr>
            <a:endParaRPr lang="cs-CZ" sz="2400" i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034D42C7-B42D-30B3-FFAA-5A9038304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167688" cy="993775"/>
          </a:xfrm>
        </p:spPr>
        <p:txBody>
          <a:bodyPr/>
          <a:lstStyle/>
          <a:p>
            <a:pPr marL="514350" indent="-514350"/>
            <a:r>
              <a:rPr lang="cs-CZ" altLang="cs-CZ" sz="3600" b="1">
                <a:solidFill>
                  <a:srgbClr val="00ADD0"/>
                </a:solidFill>
              </a:rPr>
              <a:t>Povinnosti příjemce dotace</a:t>
            </a:r>
          </a:p>
        </p:txBody>
      </p:sp>
      <p:sp>
        <p:nvSpPr>
          <p:cNvPr id="68611" name="Zástupný obsah 4">
            <a:extLst>
              <a:ext uri="{FF2B5EF4-FFF2-40B4-BE49-F238E27FC236}">
                <a16:creationId xmlns:a16="http://schemas.microsoft.com/office/drawing/2014/main" id="{6F10C565-0D4B-FCF6-9DA3-92D3C62580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28799"/>
            <a:ext cx="8362950" cy="4680521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Times New Roman"/>
              </a:rPr>
              <a:t>v roce 2025 bude </a:t>
            </a:r>
            <a:r>
              <a:rPr lang="cs-CZ" sz="2400" b="1" dirty="0">
                <a:solidFill>
                  <a:schemeClr val="bg1"/>
                </a:solidFill>
                <a:cs typeface="Times New Roman"/>
              </a:rPr>
              <a:t>smlouva podepisována výhradně elektronicky </a:t>
            </a:r>
            <a:r>
              <a:rPr lang="cs-CZ" sz="2400" dirty="0">
                <a:solidFill>
                  <a:schemeClr val="bg1"/>
                </a:solidFill>
                <a:cs typeface="Times New Roman"/>
              </a:rPr>
              <a:t>(náklady případně zahrnout do rozpočtu) + stejně tak dokládání vyúčtování</a:t>
            </a:r>
            <a:endParaRPr lang="cs-CZ" alt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dokládání jmenného seznamu zaměstnanců po podpisu smlouvy - </a:t>
            </a:r>
            <a:r>
              <a:rPr lang="cs-CZ" alt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ZRUŠENO</a:t>
            </a:r>
            <a:endParaRPr lang="cs-CZ" altLang="cs-CZ" sz="2400" b="1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hlášení změn v realizaci projektu – na předepsaném formuláři dostupném na webu – NOVĚ nutná AKCEPTACE ZMĚNY ze strany SMO</a:t>
            </a:r>
            <a:endParaRPr lang="cs-CZ" altLang="cs-CZ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sledování příslušných ukazatelů projektu </a:t>
            </a:r>
            <a:endParaRPr lang="cs-CZ" altLang="cs-CZ" sz="10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742950" lvl="2" indent="-342900"/>
            <a:endParaRPr lang="cs-CZ" altLang="cs-CZ" sz="1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04696BF2-BC3D-5D7B-2C55-81FBC2D5A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60338"/>
            <a:ext cx="86868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00ADD0"/>
                </a:solidFill>
              </a:rPr>
              <a:t>Přístup k aktuálně vyhlášeným výzvám:</a:t>
            </a:r>
          </a:p>
        </p:txBody>
      </p:sp>
      <p:sp>
        <p:nvSpPr>
          <p:cNvPr id="39939" name="Zástupný obsah 11">
            <a:extLst>
              <a:ext uri="{FF2B5EF4-FFF2-40B4-BE49-F238E27FC236}">
                <a16:creationId xmlns:a16="http://schemas.microsoft.com/office/drawing/2014/main" id="{9F4D192B-76C0-6184-A806-20B27F045D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defTabSz="257810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dirty="0">
                <a:solidFill>
                  <a:schemeClr val="bg1"/>
                </a:solidFill>
              </a:rPr>
              <a:t>Na webových stránkách </a:t>
            </a:r>
            <a:r>
              <a:rPr lang="cs-CZ" altLang="cs-CZ" dirty="0">
                <a:solidFill>
                  <a:schemeClr val="bg1"/>
                </a:solidFill>
                <a:hlinkClick r:id="rId3"/>
              </a:rPr>
              <a:t>www.ostrava.cz</a:t>
            </a:r>
            <a:endParaRPr lang="cs-CZ" altLang="cs-CZ" dirty="0">
              <a:solidFill>
                <a:schemeClr val="bg1"/>
              </a:solidFill>
            </a:endParaRPr>
          </a:p>
          <a:p>
            <a:pPr marL="0" indent="0" defTabSz="257810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dirty="0">
                <a:solidFill>
                  <a:schemeClr val="bg1"/>
                </a:solidFill>
              </a:rPr>
              <a:t> </a:t>
            </a:r>
          </a:p>
          <a:p>
            <a:pPr defTabSz="25781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/>
                </a:solidFill>
              </a:rPr>
              <a:t>v sekci ÚŘAD / NEJHLEDANĚJŠÍ / Dotace / oblast </a:t>
            </a:r>
            <a:r>
              <a:rPr lang="pt-BR" altLang="cs-CZ" dirty="0">
                <a:solidFill>
                  <a:schemeClr val="bg1"/>
                </a:solidFill>
              </a:rPr>
              <a:t>SOCIÁLNÍ SLUŽBY, ZDRAVOTNICTVÍ, PREVENCE, VOLNÝ ČAS A RODINNÁ POLITIKA</a:t>
            </a:r>
            <a:r>
              <a:rPr lang="cs-CZ" altLang="cs-CZ" dirty="0">
                <a:solidFill>
                  <a:schemeClr val="bg1"/>
                </a:solidFill>
              </a:rPr>
              <a:t> a zvolíte příslušnou oblast podpory</a:t>
            </a:r>
          </a:p>
          <a:p>
            <a:pPr marL="0" indent="0" defTabSz="257810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0" indent="0" defTabSz="257810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Odkaz:</a:t>
            </a:r>
            <a:r>
              <a:rPr lang="cs-CZ" altLang="cs-CZ" sz="2800" dirty="0">
                <a:solidFill>
                  <a:schemeClr val="bg1"/>
                </a:solidFill>
              </a:rPr>
              <a:t> </a:t>
            </a:r>
            <a:r>
              <a:rPr lang="cs-CZ" altLang="cs-CZ" sz="2800" u="sng" dirty="0">
                <a:solidFill>
                  <a:schemeClr val="accent1">
                    <a:lumMod val="50000"/>
                  </a:schemeClr>
                </a:solidFill>
              </a:rPr>
              <a:t>https://www.ostrava.cz/cs/urad/hledam-informace/dotace/zdravotnictvi-a-socialni-sluzby</a:t>
            </a:r>
            <a:endParaRPr lang="cs-CZ" altLang="cs-CZ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B0F8B448-337D-2056-ABCE-70E7547B3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solidFill>
                  <a:srgbClr val="00ADD0"/>
                </a:solidFill>
              </a:rPr>
              <a:t>Program na poskytování peněžních prostředků pro rok 2025</a:t>
            </a:r>
            <a:endParaRPr lang="cs-CZ" altLang="cs-CZ" sz="3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725D07-5940-25C4-13BE-8559A369C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6792"/>
            <a:ext cx="8640763" cy="5026571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800" dirty="0">
                <a:solidFill>
                  <a:schemeClr val="bg1"/>
                </a:solidFill>
              </a:rPr>
              <a:t>Celkový předpokládaný objem peněžních prostředků vyčleněných z rozpočtu statutárního města Ostravy pro dotace</a:t>
            </a:r>
          </a:p>
          <a:p>
            <a:pPr marL="0" indent="0">
              <a:buFontTx/>
              <a:buNone/>
              <a:defRPr/>
            </a:pPr>
            <a:endParaRPr lang="cs-CZ" sz="1500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cs-CZ" sz="2400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oblast zdravotnictví 			    </a:t>
            </a:r>
            <a:r>
              <a:rPr lang="cs-CZ" sz="2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4,808 mil. K</a:t>
            </a:r>
            <a:r>
              <a:rPr lang="cs-CZ" sz="2400" dirty="0">
                <a:solidFill>
                  <a:schemeClr val="bg1"/>
                </a:solidFill>
              </a:rPr>
              <a:t>č</a:t>
            </a:r>
            <a:r>
              <a:rPr lang="cs-CZ" sz="2000" dirty="0">
                <a:solidFill>
                  <a:schemeClr val="bg1"/>
                </a:solidFill>
              </a:rPr>
              <a:t>		</a:t>
            </a:r>
          </a:p>
          <a:p>
            <a:pPr marL="714375" lvl="2">
              <a:buFont typeface="Arial" panose="020B0604020202020204" pitchFamily="34" charset="0"/>
              <a:buChar char="‒"/>
              <a:defRPr/>
            </a:pPr>
            <a:r>
              <a:rPr lang="cs-CZ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oblast podpory osob s handicapem   </a:t>
            </a:r>
            <a:r>
              <a:rPr lang="cs-CZ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16,402 </a:t>
            </a:r>
            <a:r>
              <a:rPr lang="cs-CZ" dirty="0">
                <a:solidFill>
                  <a:schemeClr val="bg1"/>
                </a:solidFill>
              </a:rPr>
              <a:t>mil. Kč</a:t>
            </a:r>
            <a:endParaRPr lang="cs-CZ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85775" lvl="2" indent="0">
              <a:buNone/>
              <a:defRPr/>
            </a:pPr>
            <a:endParaRPr lang="cs-CZ" sz="2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485775" lvl="2" indent="0">
              <a:buNone/>
              <a:defRPr/>
            </a:pPr>
            <a:endParaRPr lang="cs-CZ" sz="2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lvl="2" indent="0" algn="ctr">
              <a:buNone/>
            </a:pPr>
            <a:r>
              <a:rPr lang="cs-CZ" sz="2000" dirty="0">
                <a:solidFill>
                  <a:schemeClr val="bg1"/>
                </a:solidFill>
              </a:rPr>
              <a:t>Celkový objem peněžních prostředků na dotace může být upraven </a:t>
            </a:r>
          </a:p>
          <a:p>
            <a:pPr marL="0" lvl="2" indent="0" algn="ctr">
              <a:buNone/>
            </a:pPr>
            <a:r>
              <a:rPr lang="cs-CZ" sz="2000" dirty="0">
                <a:solidFill>
                  <a:schemeClr val="bg1"/>
                </a:solidFill>
              </a:rPr>
              <a:t>v závislosti na schváleném rozpočtu města. 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EE1316D6-1AC3-EECB-7018-A0A28E5803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3550" y="60325"/>
            <a:ext cx="8229600" cy="1143000"/>
          </a:xfrm>
        </p:spPr>
        <p:txBody>
          <a:bodyPr/>
          <a:lstStyle/>
          <a:p>
            <a:r>
              <a:rPr lang="cs-CZ" altLang="cs-CZ" sz="3200" b="1">
                <a:solidFill>
                  <a:srgbClr val="00ADD0"/>
                </a:solidFill>
              </a:rPr>
              <a:t>Program na poskytování peněžních prostředků pro rok 2025</a:t>
            </a:r>
            <a:endParaRPr lang="cs-CZ" altLang="cs-CZ" sz="3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67BC6-0C16-C8E5-DAF5-85140CA91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341438"/>
            <a:ext cx="8229600" cy="4619625"/>
          </a:xfrm>
        </p:spPr>
        <p:txBody>
          <a:bodyPr/>
          <a:lstStyle/>
          <a:p>
            <a:pPr marL="0" indent="0">
              <a:spcAft>
                <a:spcPts val="1200"/>
              </a:spcAft>
              <a:buFontTx/>
              <a:buNone/>
              <a:defRPr/>
            </a:pPr>
            <a:r>
              <a:rPr lang="cs-CZ" sz="2800" dirty="0">
                <a:solidFill>
                  <a:schemeClr val="bg1"/>
                </a:solidFill>
              </a:rPr>
              <a:t>NOVĚ </a:t>
            </a:r>
            <a:r>
              <a:rPr lang="cs-CZ" sz="2400" dirty="0">
                <a:solidFill>
                  <a:schemeClr val="bg1"/>
                </a:solidFill>
              </a:rPr>
              <a:t>Oprávnění žadatelé </a:t>
            </a:r>
            <a:r>
              <a:rPr lang="cs-CZ" sz="2800" dirty="0">
                <a:solidFill>
                  <a:schemeClr val="bg1"/>
                </a:solidFill>
              </a:rPr>
              <a:t>– </a:t>
            </a:r>
            <a:r>
              <a:rPr lang="cs-CZ" sz="2400" dirty="0">
                <a:solidFill>
                  <a:schemeClr val="bg1"/>
                </a:solidFill>
              </a:rPr>
              <a:t>právnické osoby a fyzické osoby podnikající. Fyzické osoby nepodnikající již nejsou oprávněným žadatelem.</a:t>
            </a:r>
            <a:endParaRPr lang="cs-CZ" sz="28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2800" dirty="0">
                <a:solidFill>
                  <a:schemeClr val="bg1"/>
                </a:solidFill>
              </a:rPr>
              <a:t>Lhůta pro podávání žádostí je </a:t>
            </a:r>
          </a:p>
          <a:p>
            <a:pPr marL="0" indent="0" algn="ctr">
              <a:spcBef>
                <a:spcPts val="1800"/>
              </a:spcBef>
              <a:spcAft>
                <a:spcPts val="1800"/>
              </a:spcAft>
              <a:buFontTx/>
              <a:buNone/>
              <a:defRPr/>
            </a:pPr>
            <a:r>
              <a:rPr lang="cs-CZ" sz="2800" b="1" u="sng" dirty="0">
                <a:solidFill>
                  <a:srgbClr val="00ADD0"/>
                </a:solidFill>
                <a:latin typeface="+mj-lt"/>
                <a:ea typeface="+mj-ea"/>
                <a:cs typeface="+mj-cs"/>
              </a:rPr>
              <a:t>od 29.10.2024 do 08.11.2024 </a:t>
            </a:r>
          </a:p>
          <a:p>
            <a:pPr lvl="1">
              <a:defRPr/>
            </a:pPr>
            <a:r>
              <a:rPr lang="cs-CZ" sz="2400" dirty="0">
                <a:solidFill>
                  <a:schemeClr val="bg1"/>
                </a:solidFill>
              </a:rPr>
              <a:t>elektronicky s el. podpisem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odeslání žádosti do systému a následně datovou zprávou (pokud nedisponujete elektronickým podpisem)</a:t>
            </a:r>
            <a:endParaRPr lang="cs-CZ" sz="2400" i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cs-CZ" sz="2400" i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!!! Vyberte vždy jen jednu variantu odeslání !!!</a:t>
            </a:r>
            <a:endParaRPr lang="cs-CZ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0AC2617-D85B-0298-3475-59E3BE9C5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3550" y="60325"/>
            <a:ext cx="8229600" cy="1143000"/>
          </a:xfrm>
        </p:spPr>
        <p:txBody>
          <a:bodyPr/>
          <a:lstStyle/>
          <a:p>
            <a:r>
              <a:rPr lang="cs-CZ" altLang="cs-CZ" sz="3200" b="1">
                <a:solidFill>
                  <a:srgbClr val="00ADD0"/>
                </a:solidFill>
              </a:rPr>
              <a:t>Program na poskytování peněžních prostředků pro rok 2025</a:t>
            </a:r>
            <a:endParaRPr lang="cs-CZ" altLang="cs-CZ" sz="3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70A69-215C-EE5B-C9BB-710DCE38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19200"/>
            <a:ext cx="8229600" cy="4741863"/>
          </a:xfrm>
        </p:spPr>
        <p:txBody>
          <a:bodyPr/>
          <a:lstStyle/>
          <a:p>
            <a:pPr marL="0" lvl="1" indent="0">
              <a:spcBef>
                <a:spcPts val="1200"/>
              </a:spcBef>
              <a:buFontTx/>
              <a:buNone/>
              <a:defRPr/>
            </a:pPr>
            <a:endParaRPr lang="cs-CZ" dirty="0">
              <a:solidFill>
                <a:schemeClr val="bg1"/>
              </a:solidFill>
              <a:ea typeface="+mn-ea"/>
              <a:cs typeface="+mn-cs"/>
            </a:endParaRPr>
          </a:p>
          <a:p>
            <a:pPr marL="0" lvl="1" indent="0">
              <a:spcBef>
                <a:spcPts val="1200"/>
              </a:spcBef>
              <a:buFontTx/>
              <a:buNone/>
              <a:defRPr/>
            </a:pPr>
            <a:r>
              <a:rPr lang="cs-CZ" dirty="0">
                <a:solidFill>
                  <a:schemeClr val="bg1"/>
                </a:solidFill>
                <a:ea typeface="+mn-ea"/>
                <a:cs typeface="+mn-cs"/>
              </a:rPr>
              <a:t>Rozhodnutí o poskytnutí dotací orgány města </a:t>
            </a:r>
            <a:br>
              <a:rPr lang="cs-CZ" dirty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cs-CZ" dirty="0">
                <a:solidFill>
                  <a:schemeClr val="bg1"/>
                </a:solidFill>
                <a:ea typeface="+mn-ea"/>
                <a:cs typeface="+mn-cs"/>
              </a:rPr>
              <a:t>– nejpozději do konce března 2025</a:t>
            </a:r>
          </a:p>
          <a:p>
            <a:pPr marL="0" lvl="1" indent="0">
              <a:buFontTx/>
              <a:buNone/>
              <a:defRPr/>
            </a:pPr>
            <a:endParaRPr lang="cs-CZ" dirty="0">
              <a:solidFill>
                <a:schemeClr val="bg1"/>
              </a:solidFill>
              <a:ea typeface="+mn-ea"/>
              <a:cs typeface="+mn-cs"/>
            </a:endParaRPr>
          </a:p>
          <a:p>
            <a:pPr marL="0" lvl="1" indent="0">
              <a:buFontTx/>
              <a:buNone/>
              <a:defRPr/>
            </a:pPr>
            <a:r>
              <a:rPr lang="cs-CZ" dirty="0">
                <a:solidFill>
                  <a:schemeClr val="bg1"/>
                </a:solidFill>
                <a:ea typeface="+mn-ea"/>
                <a:cs typeface="+mn-cs"/>
              </a:rPr>
              <a:t>Maximální</a:t>
            </a:r>
            <a:r>
              <a:rPr lang="cs-CZ" sz="3200" dirty="0">
                <a:solidFill>
                  <a:schemeClr val="bg1"/>
                </a:solidFill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výše dotace:</a:t>
            </a:r>
          </a:p>
          <a:p>
            <a:pPr marL="0" lvl="1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</a:rPr>
              <a:t>Zdravotnictví – 0,5 mil. Kč</a:t>
            </a:r>
          </a:p>
          <a:p>
            <a:pPr marL="0" lvl="1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</a:rPr>
              <a:t>Podpora osob s handicapem – 3 mil. Kč</a:t>
            </a:r>
          </a:p>
          <a:p>
            <a:pPr marL="0" lvl="1" indent="0">
              <a:buFontTx/>
              <a:buNone/>
              <a:defRPr/>
            </a:pPr>
            <a:endParaRPr lang="cs-CZ" sz="2000" dirty="0">
              <a:solidFill>
                <a:schemeClr val="bg1"/>
              </a:solidFill>
            </a:endParaRPr>
          </a:p>
          <a:p>
            <a:pPr marL="0" lvl="1" indent="0" algn="ctr">
              <a:buFontTx/>
              <a:buNone/>
              <a:defRPr/>
            </a:pPr>
            <a:r>
              <a:rPr lang="cs-CZ" sz="1800" dirty="0">
                <a:solidFill>
                  <a:schemeClr val="bg1"/>
                </a:solidFill>
              </a:rPr>
              <a:t>ZM si vyhrazuje právo poskytnout dotaci nad maximální limit stanovený podmínkami.</a:t>
            </a:r>
          </a:p>
          <a:p>
            <a:pPr marL="457200" lvl="1" indent="0">
              <a:buFontTx/>
              <a:buNone/>
              <a:defRPr/>
            </a:pPr>
            <a:endParaRPr lang="cs-CZ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2">
            <a:extLst>
              <a:ext uri="{FF2B5EF4-FFF2-40B4-BE49-F238E27FC236}">
                <a16:creationId xmlns:a16="http://schemas.microsoft.com/office/drawing/2014/main" id="{725E1492-3805-D82F-BCC6-4D59416FB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00ADD0"/>
                </a:solidFill>
              </a:rPr>
              <a:t>Oblast </a:t>
            </a:r>
            <a:r>
              <a:rPr lang="cs-CZ" altLang="cs-CZ" b="1" dirty="0">
                <a:solidFill>
                  <a:srgbClr val="00ADD0"/>
                </a:solidFill>
              </a:rPr>
              <a:t>Zdravotnictví </a:t>
            </a:r>
            <a:br>
              <a:rPr lang="cs-CZ" altLang="cs-CZ" b="1" dirty="0">
                <a:solidFill>
                  <a:srgbClr val="00ADD0"/>
                </a:solidFill>
              </a:rPr>
            </a:br>
            <a:r>
              <a:rPr lang="cs-CZ" altLang="cs-CZ" b="1" dirty="0">
                <a:solidFill>
                  <a:srgbClr val="00ADD0"/>
                </a:solidFill>
              </a:rPr>
              <a:t>– Témata podpory</a:t>
            </a:r>
            <a:endParaRPr lang="cs-CZ" alt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93F29B-C4BE-1E98-4C9A-EDB615AF9717}"/>
              </a:ext>
            </a:extLst>
          </p:cNvPr>
          <p:cNvSpPr txBox="1"/>
          <p:nvPr/>
        </p:nvSpPr>
        <p:spPr>
          <a:xfrm>
            <a:off x="827088" y="1978943"/>
            <a:ext cx="741732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lphaUcParenR"/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Zdraví 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+mj-lt"/>
              </a:rPr>
              <a:t>- projekty zaměřené na zdravotnickou osvětu a prevenci nemocí včetně realizace odborných zdravotnických činností, jež nelze financovat z jiných zdrojů;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B) Hospicová péče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+mj-lt"/>
              </a:rPr>
              <a:t>- projekty k podpoře hospicových služeb a aktivit ve městě Ostrava;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C) Pobytové akce a příměstské tábory pro osoby se zdravotním handicapem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  <a:latin typeface="+mj-lt"/>
              </a:rPr>
              <a:t>- projekty k podpoře rekondičních, rehabilitačních a ozdravných pobytů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cs-CZ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ovéPole 2">
            <a:extLst>
              <a:ext uri="{FF2B5EF4-FFF2-40B4-BE49-F238E27FC236}">
                <a16:creationId xmlns:a16="http://schemas.microsoft.com/office/drawing/2014/main" id="{9ED2BC6F-A7AB-B8BC-FEC7-471BDE7A8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3"/>
            <a:ext cx="914399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00ADD0"/>
                </a:solidFill>
              </a:rPr>
              <a:t>Oblast </a:t>
            </a:r>
            <a:r>
              <a:rPr lang="cs-CZ" altLang="cs-CZ" b="1" dirty="0">
                <a:solidFill>
                  <a:srgbClr val="00ADD0"/>
                </a:solidFill>
              </a:rPr>
              <a:t>Podpora osob s handicapem </a:t>
            </a:r>
            <a:br>
              <a:rPr lang="cs-CZ" altLang="cs-CZ" b="1" dirty="0">
                <a:solidFill>
                  <a:srgbClr val="00ADD0"/>
                </a:solidFill>
              </a:rPr>
            </a:br>
            <a:r>
              <a:rPr lang="cs-CZ" altLang="cs-CZ" dirty="0">
                <a:solidFill>
                  <a:srgbClr val="00ADD0"/>
                </a:solidFill>
              </a:rPr>
              <a:t>– </a:t>
            </a:r>
            <a:r>
              <a:rPr lang="cs-CZ" altLang="cs-CZ" b="1" dirty="0">
                <a:solidFill>
                  <a:srgbClr val="00ADD0"/>
                </a:solidFill>
              </a:rPr>
              <a:t>Témata podpory</a:t>
            </a:r>
            <a:endParaRPr lang="cs-CZ" alt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24E02D-86B9-9460-C4BD-A06563E76945}"/>
              </a:ext>
            </a:extLst>
          </p:cNvPr>
          <p:cNvSpPr txBox="1"/>
          <p:nvPr/>
        </p:nvSpPr>
        <p:spPr>
          <a:xfrm>
            <a:off x="755650" y="2133600"/>
            <a:ext cx="7596188" cy="2616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lphaUcParenR"/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Celoroční činnost a jednorázové aktivity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organizací podporujících osoby s handicapem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269875" indent="-269875"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B) Informační kampaně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(zejména edukační, </a:t>
            </a:r>
            <a:r>
              <a:rPr lang="cs-CZ" dirty="0" err="1">
                <a:solidFill>
                  <a:schemeClr val="bg1"/>
                </a:solidFill>
                <a:latin typeface="+mj-lt"/>
              </a:rPr>
              <a:t>destigmatizační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) </a:t>
            </a:r>
            <a:r>
              <a:rPr lang="cs-CZ" b="1" dirty="0">
                <a:solidFill>
                  <a:schemeClr val="bg1"/>
                </a:solidFill>
                <a:latin typeface="+mj-lt"/>
              </a:rPr>
              <a:t>a poradenství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(mimo registrované sociální služby)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269875" indent="-269875">
              <a:defRPr/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C) </a:t>
            </a:r>
            <a:r>
              <a:rPr lang="cs-CZ" b="1" dirty="0">
                <a:solidFill>
                  <a:schemeClr val="bg1"/>
                </a:solidFill>
              </a:rPr>
              <a:t>Zaměstnávání osob se zdravotním postižením </a:t>
            </a:r>
            <a:r>
              <a:rPr lang="cs-CZ" dirty="0">
                <a:solidFill>
                  <a:schemeClr val="bg1"/>
                </a:solidFill>
              </a:rPr>
              <a:t>(chráněná pracoviště a chráněná pracovní místa)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8331</TotalTime>
  <Words>1596</Words>
  <Application>Microsoft Office PowerPoint</Application>
  <PresentationFormat>Předvádění na obrazovce (4:3)</PresentationFormat>
  <Paragraphs>238</Paragraphs>
  <Slides>37</Slides>
  <Notes>37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Times New Roman</vt:lpstr>
      <vt:lpstr>Výchozí návrh</vt:lpstr>
      <vt:lpstr>1_Výchozí návrh</vt:lpstr>
      <vt:lpstr>CorelDRAW</vt:lpstr>
      <vt:lpstr>Prezentace aplikace PowerPoint</vt:lpstr>
      <vt:lpstr>Program jednání</vt:lpstr>
      <vt:lpstr>Prezentace aplikace PowerPoint</vt:lpstr>
      <vt:lpstr>Přístup k aktuálně vyhlášeným výzvám:</vt:lpstr>
      <vt:lpstr>Program na poskytování peněžních prostředků pro rok 2025</vt:lpstr>
      <vt:lpstr>Program na poskytování peněžních prostředků pro rok 2025</vt:lpstr>
      <vt:lpstr>Program na poskytování peněžních prostředků pro rok 2025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Přílohy k žádosti</vt:lpstr>
      <vt:lpstr>Přílohy k žádosti </vt:lpstr>
      <vt:lpstr>Bezdlužnosti</vt:lpstr>
      <vt:lpstr>Bezdlužnosti</vt:lpstr>
      <vt:lpstr>Žádost a její odeslání</vt:lpstr>
      <vt:lpstr>Žádost a její odeslání</vt:lpstr>
      <vt:lpstr>Povinnosti příjemce dotace</vt:lpstr>
    </vt:vector>
  </TitlesOfParts>
  <Company>MMO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  Odbor ochrany životního prostředí Ing. Dalibor Madej Ing. Vítězslav</dc:title>
  <dc:creator>Gacka Michal</dc:creator>
  <cp:lastModifiedBy>Káňová Kamila</cp:lastModifiedBy>
  <cp:revision>319</cp:revision>
  <cp:lastPrinted>2017-04-19T09:37:57Z</cp:lastPrinted>
  <dcterms:created xsi:type="dcterms:W3CDTF">2009-09-07T08:18:34Z</dcterms:created>
  <dcterms:modified xsi:type="dcterms:W3CDTF">2024-10-10T12:07:20Z</dcterms:modified>
</cp:coreProperties>
</file>