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354" r:id="rId4"/>
    <p:sldId id="361" r:id="rId5"/>
    <p:sldId id="355" r:id="rId6"/>
    <p:sldId id="356" r:id="rId7"/>
    <p:sldId id="358" r:id="rId8"/>
    <p:sldId id="259" r:id="rId9"/>
    <p:sldId id="271" r:id="rId10"/>
    <p:sldId id="261" r:id="rId11"/>
    <p:sldId id="264" r:id="rId12"/>
    <p:sldId id="265" r:id="rId13"/>
    <p:sldId id="269" r:id="rId14"/>
    <p:sldId id="270" r:id="rId15"/>
    <p:sldId id="359" r:id="rId16"/>
    <p:sldId id="266" r:id="rId17"/>
    <p:sldId id="267" r:id="rId18"/>
    <p:sldId id="268" r:id="rId19"/>
    <p:sldId id="360" r:id="rId20"/>
    <p:sldId id="353" r:id="rId21"/>
  </p:sldIdLst>
  <p:sldSz cx="12192000" cy="6858000"/>
  <p:notesSz cx="6797675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3792" autoAdjust="0"/>
  </p:normalViewPr>
  <p:slideViewPr>
    <p:cSldViewPr snapToGrid="0">
      <p:cViewPr varScale="1">
        <p:scale>
          <a:sx n="104" d="100"/>
          <a:sy n="104" d="100"/>
        </p:scale>
        <p:origin x="1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3180D0-B5B4-41CE-BA45-CB500A6F9A76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1182B4-CA8D-4A26-AB70-D8794464E82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22118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3442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06654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31182B4-CA8D-4A26-AB70-D8794464E82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8665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86655F-F41C-7431-6337-CB31CAB905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B1B7104-63A8-8F6D-978A-3BABB529E9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CAAE11A-E0EA-E24A-2416-D3354451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C0DB91F-C262-EE41-F305-AA79B4617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98191EC-29A4-4ED0-7CC0-ACC48E666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761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0166A1-1637-A9E4-03A4-EF99041B3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AFA025AE-AACE-3EE8-A4EB-10FD1C3BBD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F13BC6-A4D6-7085-9F3B-9F9965FF6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DC44BA-A135-3F0D-C46D-7734C122C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5244A52-95B1-5400-EB7E-7BB088EBB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1726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6985F6C-A10C-4E3A-B007-7C87244D6B8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7F83B65-31CD-A369-4B43-9208A5DCC1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C802EC7-BB65-33DE-1CF1-C73D50160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123D00A-C48F-EAEA-F76E-4CC8A8A17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06974F9-64A7-62C7-452B-986D14530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60138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19C2F53-10CF-20FB-8CC7-092F7BEA2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87EE73A-44C7-EAF8-8817-BE858C5020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9368944-18EC-5E48-7ED3-E2FD1A540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82819BC-39A7-304D-68F2-6279E79C5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653EA6-E230-A9C3-95C6-4752BA1CB4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3512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C82D91-8E06-7055-A6BE-15500316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FE39B48-5542-2866-077F-F5E47B7433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53AC0FF-769B-102D-A11E-F09BF62D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42073E0-90EA-A756-7650-8381C444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93C4366-2C98-88B3-647F-BD23D1D8F2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7818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E7E59-C17C-8787-D09F-39F0D4EF1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153C7-0834-7B6B-182E-A4BE1A6166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30BB04DB-728E-8A0A-FFDC-CB8E8C460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54FB683-701E-50DE-4209-5B4F5CBD7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37509D1-589E-E63F-93DE-FB237C93E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678FC54-6543-DD2B-5AEA-7C76E26FD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8077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EFEF47B-A829-AFE2-28FB-6E1F67A76A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421E1208-F964-46FA-A4E5-BC881D875D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996A1D8-8E44-78CE-3835-1CF2FEF042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1B710109-5A6C-ADCF-493D-17442FE9E5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B15A6A46-9437-58A9-1F36-D3F725DDAA3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1F92BD3-AF46-5C17-EE5D-987975A5B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EFD3FE26-A84E-9E01-40BA-22D8A6EE66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E79F4948-1D87-C569-983C-1D1B862C58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73450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BFF7F71-5B42-CDFE-B16F-AF36428CBC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3A5A3258-541F-BFD5-1A95-70F9B592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E7B8ADE-820A-1A96-779B-850EE7FF1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F9B4EE36-D678-A0C0-3DBB-56A564A07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2974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CB8BB63-87F4-5AB5-9CB5-CCEBFB513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67D2793-43D1-8F6E-AD0A-B3648F314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3B01BC62-63D3-474B-4ADD-145F47D9AF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7256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6477F1-6B3D-FFE3-B035-075B034442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150C10C-89D5-05C9-2F9F-EE225511FD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9CEBED2-D05A-1419-8B0D-53B5F804D4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95A78E-C1FF-926C-B623-EC2086BB99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063B525-565D-2FE1-B1CA-CE6071FCD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6E96F77F-53BB-2568-A607-3553756744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2899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FA6C33-9F5F-44B7-97A5-F6CDB06CB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1F06EEE-96FF-B751-E59C-F6636179A8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3C012F20-BC55-2EDB-CBE3-A7798D514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AAF8275-3CEF-E054-378F-BA85C9B41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9B17C0B-1A89-B454-5209-3E745B1A23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A0E3D73-D7EF-5F9F-E71F-EC4313F54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7806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3DCE8DB2-B65C-07EB-6912-98CFDA1241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2BE257D-4CC6-EAE8-2CB3-6C0D7EC0AE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66E199A-5CA3-41F2-9A45-C11F5867D6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4ABFF-AC13-43CD-97B2-8DC9E2EE6E1C}" type="datetimeFigureOut">
              <a:rPr lang="cs-CZ" smtClean="0"/>
              <a:t>08.10.2024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50FE649-8FAA-1DB5-93C2-8660FC6C8B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7EA6982-6500-314C-D3BE-F0EC502F4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B5112-8609-4AA6-823A-0CB1EA5170F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87583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mailto:lschalkova@ostrava.cz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daniela.sterbova@ostrava.cz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elen.cahlikova@ostrava.cz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2CF9A3-CEEC-6B58-CA96-3D0A2068FF5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72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Vyúčtování dotací za rok 2024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19CE653-37CA-468F-AB99-CB49D5FE01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sz="4400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Oblast podpora osob s handicapem a oblast zdravotnictví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3AEB680A-16C4-EAA0-AE5D-00D5D8F6F4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15569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651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268220-8E14-BBA8-C082-47F08C0BB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095" y="365125"/>
            <a:ext cx="113896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Personální obsazení projektu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667B60B-EB3E-49C3-1AC8-84FC891A1E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6000"/>
            <a:ext cx="10515600" cy="4685313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Do tabulky uvádět jména konkrétních zaměstnanců, jejichž osobní náklady byly hrazeny z dotace SMO.</a:t>
            </a:r>
          </a:p>
          <a:p>
            <a:pPr marL="0" indent="0" algn="just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části A) Pracovní poměr vyplnit jmenovitě zaměstnance, pracovní pozici, kolonku „Celkový úvazek v organizaci“ v desetinných číslech a v hodinách týdně a „Úvazek pro projekt“ v desetinných číslech.</a:t>
            </a: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Po zadání těchto údajů se automaticky dopočte „Podíl z celkového úvazku v organizaci“ v desetinných číslech a v hodinách týdně. Výše uvedené údaje jsou podkladem pro kontrolu uplatněné částky z dotace v rámci položky „Osobní náklady“.</a:t>
            </a:r>
          </a:p>
          <a:p>
            <a:pPr algn="just"/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Tento formulář není nutné vyplnit v případě, že nejsou v rámci závěrečného vyúčtování uplatňovány osobní náklady.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5C25CE2-E4AE-21DF-DC27-E2E5F059B0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7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69000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852AE7-E898-DB21-9C44-B8B106E1E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232F1BB-4E49-2F8C-C187-0F63D96B4C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96951"/>
          </a:xfrm>
        </p:spPr>
        <p:txBody>
          <a:bodyPr>
            <a:normAutofit lnSpcReduction="10000"/>
          </a:bodyPr>
          <a:lstStyle/>
          <a:p>
            <a:pPr algn="just">
              <a:spcBef>
                <a:spcPts val="600"/>
              </a:spcBef>
            </a:pP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Spotřebované nákupy </a:t>
            </a:r>
          </a:p>
          <a:p>
            <a:pPr marL="0" indent="0" algn="just">
              <a:spcBef>
                <a:spcPts val="600"/>
              </a:spcBef>
              <a:buNone/>
            </a:pPr>
            <a:endParaRPr lang="cs-CZ" b="1" dirty="0">
              <a:solidFill>
                <a:schemeClr val="bg1">
                  <a:lumMod val="95000"/>
                </a:schemeClr>
              </a:solidFill>
            </a:endParaRP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DHM, DNM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v případě taxativního vymezení ve smlouvě není možné vyúčtovávat jiné DHM, DNM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kancelářské potřeby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nepatří zde kancelářský nábytek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PHM</a:t>
            </a:r>
            <a:r>
              <a:rPr lang="cs-CZ" b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- druh paliva musí korespondovat s informací v technickém</a:t>
            </a:r>
          </a:p>
          <a:p>
            <a:pPr marL="0" indent="0" algn="just">
              <a:spcBef>
                <a:spcPts val="600"/>
              </a:spcBef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   průkazu vozidla, které je ve vlastnictví organizace</a:t>
            </a:r>
          </a:p>
          <a:p>
            <a:pPr algn="just">
              <a:spcBef>
                <a:spcPts val="600"/>
              </a:spcBef>
              <a:buFontTx/>
              <a:buChar char="-"/>
            </a:pPr>
            <a:r>
              <a:rPr lang="cs-CZ" b="1" u="sng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dirty="0">
                <a:solidFill>
                  <a:schemeClr val="bg1">
                    <a:lumMod val="95000"/>
                  </a:schemeClr>
                </a:solidFill>
              </a:rPr>
              <a:t>– nelze vyúčtovat zálohové platby, které nebudou do termínu konečného čerpání dotace vyúčtovány</a:t>
            </a:r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sz="3800" b="1" dirty="0"/>
          </a:p>
          <a:p>
            <a:pPr marL="0" indent="0" algn="just">
              <a:buNone/>
            </a:pPr>
            <a:endParaRPr lang="cs-CZ" dirty="0"/>
          </a:p>
          <a:p>
            <a:pPr algn="just"/>
            <a:endParaRPr lang="cs-CZ" dirty="0"/>
          </a:p>
          <a:p>
            <a:pPr algn="just"/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081290EC-B3CC-1EA7-8A72-3D933CC0F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104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6927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BB77CBA-84E8-7E27-96AF-AA0CE0A0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8FB4433-9B53-C3F0-18F8-B9078D826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781799"/>
          </a:xfrm>
        </p:spPr>
        <p:txBody>
          <a:bodyPr>
            <a:normAutofit fontScale="85000" lnSpcReduction="20000"/>
          </a:bodyPr>
          <a:lstStyle/>
          <a:p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Služby</a:t>
            </a:r>
            <a:endParaRPr lang="cs-CZ" sz="3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3000" b="1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cestovné</a:t>
            </a:r>
            <a:r>
              <a:rPr lang="cs-CZ" sz="3300" dirty="0">
                <a:solidFill>
                  <a:schemeClr val="bg1"/>
                </a:solidFill>
              </a:rPr>
              <a:t> – nelze zde řadit dálniční známky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spoje</a:t>
            </a:r>
            <a:r>
              <a:rPr lang="cs-CZ" sz="3300" dirty="0">
                <a:solidFill>
                  <a:schemeClr val="bg1"/>
                </a:solidFill>
              </a:rPr>
              <a:t> – nelze uznat příspěvek na vlastní telefon zaměstnanci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nájemné</a:t>
            </a:r>
            <a:r>
              <a:rPr lang="cs-CZ" sz="33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nelze vyúčtovat nájemné mimo sídlo a místo realizace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   projektu dle smlouvy</a:t>
            </a:r>
          </a:p>
          <a:p>
            <a:pPr>
              <a:buFontTx/>
              <a:buChar char="-"/>
            </a:pP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pojištění majetku</a:t>
            </a:r>
            <a:r>
              <a:rPr lang="cs-CZ" sz="3300" dirty="0">
                <a:solidFill>
                  <a:schemeClr val="bg1"/>
                </a:solidFill>
              </a:rPr>
              <a:t> – nezaměňovat se zákonným pojištěním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   (Kooperativa)</a:t>
            </a:r>
          </a:p>
          <a:p>
            <a:pPr marL="0" indent="0">
              <a:buNone/>
            </a:pPr>
            <a:r>
              <a:rPr lang="cs-CZ" sz="3300" dirty="0">
                <a:solidFill>
                  <a:schemeClr val="bg1"/>
                </a:solidFill>
              </a:rPr>
              <a:t>- </a:t>
            </a:r>
            <a:r>
              <a:rPr lang="cs-CZ" sz="3300" b="1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jiné služby</a:t>
            </a:r>
            <a:r>
              <a:rPr lang="cs-CZ" sz="33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3300" dirty="0">
                <a:solidFill>
                  <a:schemeClr val="bg1"/>
                </a:solidFill>
              </a:rPr>
              <a:t>– pouze </a:t>
            </a:r>
            <a:r>
              <a:rPr lang="cs-CZ" sz="3300">
                <a:solidFill>
                  <a:schemeClr val="bg1"/>
                </a:solidFill>
              </a:rPr>
              <a:t>náklady blíže specifikované </a:t>
            </a:r>
            <a:r>
              <a:rPr lang="cs-CZ" sz="3300" dirty="0">
                <a:solidFill>
                  <a:schemeClr val="bg1"/>
                </a:solidFill>
              </a:rPr>
              <a:t>ve smlouvě</a:t>
            </a:r>
            <a:endParaRPr lang="cs-CZ" sz="3300" u="sng" dirty="0">
              <a:solidFill>
                <a:schemeClr val="bg1"/>
              </a:solidFill>
            </a:endParaRP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7D849B1E-D669-E74F-8B43-48EA029F04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1897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629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EB7004-7AA2-7AF9-5AA4-164990FE9D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</a:t>
            </a:r>
            <a:b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vyúčtování dotace</a:t>
            </a:r>
            <a:endParaRPr lang="cs-CZ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C190DB1-EB21-548E-42D8-308AFBD9D2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1030339" cy="4023846"/>
          </a:xfrm>
        </p:spPr>
        <p:txBody>
          <a:bodyPr>
            <a:normAutofit fontScale="70000" lnSpcReduction="20000"/>
          </a:bodyPr>
          <a:lstStyle/>
          <a:p>
            <a:r>
              <a:rPr lang="cs-CZ" sz="31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Osobní náklady</a:t>
            </a:r>
          </a:p>
          <a:p>
            <a:pPr marL="0" indent="0">
              <a:buNone/>
            </a:pPr>
            <a:endParaRPr lang="cs-CZ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3400" u="sng" dirty="0">
                <a:solidFill>
                  <a:schemeClr val="bg1"/>
                </a:solidFill>
                <a:cs typeface="Arial" panose="020B0604020202020204" pitchFamily="34" charset="0"/>
              </a:rPr>
              <a:t>nejsou dodány veškeré doklady dle pokynů k vyúčtování </a:t>
            </a:r>
            <a:r>
              <a:rPr lang="cs-CZ" sz="3400" dirty="0">
                <a:solidFill>
                  <a:schemeClr val="bg1"/>
                </a:solidFill>
                <a:cs typeface="Arial" panose="020B0604020202020204" pitchFamily="34" charset="0"/>
              </a:rPr>
              <a:t>– chybí pracovní smlouvy včetně dodatků, výkazy práce, dohody zaměstnanců o zasílání mzdy/odměny na osobní účty apod. (je nutné doložit všechny pracovní smlouvy a dodatky vztahující se k aktuálně vykazovanému období tak, aby z doložených dokladů bylo patrné pracovní zařazení, výše úvazku i doba trvání pracovního poměru)</a:t>
            </a:r>
          </a:p>
          <a:p>
            <a:pPr>
              <a:buFontTx/>
              <a:buChar char="-"/>
            </a:pPr>
            <a:r>
              <a:rPr lang="cs-CZ" sz="3400" dirty="0">
                <a:solidFill>
                  <a:schemeClr val="bg1"/>
                </a:solidFill>
                <a:cs typeface="Arial" panose="020B0604020202020204" pitchFamily="34" charset="0"/>
              </a:rPr>
              <a:t>vyúčtování osobních nákladů nekoresponduje s formulářem Personální obsazení projektu (konkrétní jména zaměstnanců)</a:t>
            </a:r>
          </a:p>
          <a:p>
            <a:pPr>
              <a:buFontTx/>
              <a:buChar char="-"/>
            </a:pPr>
            <a:r>
              <a:rPr lang="cs-CZ" sz="3400" dirty="0">
                <a:solidFill>
                  <a:schemeClr val="bg1"/>
                </a:solidFill>
                <a:cs typeface="Arial" panose="020B0604020202020204" pitchFamily="34" charset="0"/>
              </a:rPr>
              <a:t>vyúčtování odměny u DPČ a DPP nekoresponduje s předloženými výkazy odpracované doby</a:t>
            </a:r>
          </a:p>
          <a:p>
            <a:pPr>
              <a:buFontTx/>
              <a:buChar char="-"/>
            </a:pPr>
            <a:r>
              <a:rPr lang="cs-CZ" sz="3400" dirty="0">
                <a:solidFill>
                  <a:schemeClr val="bg1"/>
                </a:solidFill>
                <a:cs typeface="Arial" panose="020B0604020202020204" pitchFamily="34" charset="0"/>
              </a:rPr>
              <a:t>dochází k záměně DPP a DPČ</a:t>
            </a:r>
          </a:p>
          <a:p>
            <a:pPr>
              <a:buFontTx/>
              <a:buChar char="-"/>
            </a:pPr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38EB4C7-A009-B8A9-F66B-B53ECEA98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6377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E649387-3955-DB92-C8E4-29969F54C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05406"/>
            <a:ext cx="10515600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Upozornění na časté chyby při vyúčtování dotace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A01BB6C-DF4D-AEB6-B354-F1D953416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30969"/>
            <a:ext cx="11011678" cy="4064187"/>
          </a:xfrm>
        </p:spPr>
        <p:txBody>
          <a:bodyPr>
            <a:noAutofit/>
          </a:bodyPr>
          <a:lstStyle/>
          <a:p>
            <a:r>
              <a:rPr lang="cs-CZ" b="1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Ostatní chyby a nedostatky</a:t>
            </a:r>
          </a:p>
          <a:p>
            <a:endParaRPr lang="cs-CZ" sz="2000" b="1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paragony tištěné na </a:t>
            </a:r>
            <a:r>
              <a:rPr lang="cs-CZ" sz="2600" dirty="0" err="1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termonestabilním</a:t>
            </a: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 papíře – </a:t>
            </a:r>
            <a:r>
              <a:rPr lang="cs-CZ" sz="2600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nutno ihned zhotovovat kopie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fotokopie dokladů musí být čitelné, musí z nich být zřejmý obsah, částka, datum apod.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text „Financováno z rozpočtu SMO“ vč. uvedení ev. čísla smlouvy a výše použité dotace dávat na originály dokladů (ne psát na lístečky a ty pak lepit na doklad)</a:t>
            </a:r>
          </a:p>
          <a:p>
            <a:pPr>
              <a:buFontTx/>
              <a:buChar char="-"/>
            </a:pPr>
            <a:r>
              <a:rPr lang="cs-CZ" sz="26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do vyúčtování jsou zahrnuty náklady mimo období realizace projektu (např. pojištění s přesahem do následujícího roku)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341419C9-5A6E-8622-00B1-83E83BB3CD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18636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10973117-8D4D-635C-FB2D-9F3F977E88E6}"/>
              </a:ext>
            </a:extLst>
          </p:cNvPr>
          <p:cNvSpPr txBox="1"/>
          <p:nvPr/>
        </p:nvSpPr>
        <p:spPr>
          <a:xfrm>
            <a:off x="666108" y="636997"/>
            <a:ext cx="10859783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Upozornění na časté chyby při vyúčtování dotace</a:t>
            </a:r>
          </a:p>
          <a:p>
            <a:endParaRPr lang="cs-CZ" sz="2400" dirty="0">
              <a:solidFill>
                <a:srgbClr val="00B0F0"/>
              </a:solidFill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  <a:p>
            <a:pPr marL="342900" indent="-342900">
              <a:buFontTx/>
              <a:buChar char="-"/>
            </a:pPr>
            <a:r>
              <a:rPr lang="cs-CZ" sz="26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doklady očíslovat a chronologicky seřadit dle formuláře Přehled o čerpání dotace</a:t>
            </a:r>
          </a:p>
          <a:p>
            <a:pPr marL="342900" indent="-342900">
              <a:buFontTx/>
              <a:buChar char="-"/>
            </a:pPr>
            <a:r>
              <a:rPr lang="cs-CZ" sz="2600" dirty="0">
                <a:solidFill>
                  <a:schemeClr val="bg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provázanost jmenného seznamu zaměstnanců hrazených z dotace SMO v tabulce Personálního obsazení projektu s vyúčtováním jednotlivých nákladových položek, např. osobních nákladů, cestovného, vzdělávání atd.</a:t>
            </a:r>
          </a:p>
          <a:p>
            <a:endParaRPr lang="cs-CZ" sz="26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C6B033CF-89E9-69C9-2E41-4444F9F5CC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7035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BBBDE1-3C19-9136-EF54-C373FACBA9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Hospodárnost, efektivnost a účelnost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D1727B-1333-76C9-93C6-EF424975AD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52246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pPr marL="0" indent="0" algn="just">
              <a:buNone/>
            </a:pP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Postupovat při čerpání dotace v souladu se smlouvou </a:t>
            </a:r>
            <a:b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zákonem č. 320/2001 Sb., o finanční kontrole.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543544F-1721-3CBF-008E-0907F8544D7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4515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EE131-011C-00C1-A968-48BAB6D8AC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5CCF20-7307-A47C-A6EB-627A60846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8882" y="1467036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 zpracovávání závěrečného vyúčtování dotace je nutné pracovat s </a:t>
            </a:r>
            <a:r>
              <a:rPr lang="cs-CZ" b="1" u="sng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dokumenty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1. Smlouva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2. Podmínky pro oblast podpory osob s handicapem a oblast   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zdravotnictví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3. Pokyny příjemcům veřejné finanční podpory poskytnuté z rozpočtu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SMO k podání závěrečného vyúčtování dotací za rok 2024 v oblasti 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   podpory osob s handicapem a oblast zdravotnictví</a:t>
            </a:r>
          </a:p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</a:rPr>
              <a:t> 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B1E0342-A009-A425-D0E4-B6E1619ECF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5530" y="6311900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2074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76247B5-2D4E-50DF-331F-0F03D12326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360" y="1766047"/>
            <a:ext cx="11317391" cy="43209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/>
                </a:solidFill>
                <a:cs typeface="Times New Roman" panose="02020603050405020304" pitchFamily="18" charset="0"/>
              </a:rPr>
              <a:t>V případě jakýchkoliv nejasností nebo dotazů nás kontaktujte: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u="sng" dirty="0">
                <a:solidFill>
                  <a:schemeClr val="bg1"/>
                </a:solidFill>
                <a:cs typeface="Times New Roman" panose="02020603050405020304" pitchFamily="18" charset="0"/>
              </a:rPr>
              <a:t>Oblast podpora osob s handicapem:</a:t>
            </a: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endParaRPr lang="cs-CZ" sz="49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98253585-4884-C550-959D-939CB1C786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9437521"/>
              </p:ext>
            </p:extLst>
          </p:nvPr>
        </p:nvGraphicFramePr>
        <p:xfrm>
          <a:off x="623596" y="3730240"/>
          <a:ext cx="11039669" cy="122690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8951">
                  <a:extLst>
                    <a:ext uri="{9D8B030D-6E8A-4147-A177-3AD203B41FA5}">
                      <a16:colId xmlns:a16="http://schemas.microsoft.com/office/drawing/2014/main" val="1139714811"/>
                    </a:ext>
                  </a:extLst>
                </a:gridCol>
                <a:gridCol w="2146041">
                  <a:extLst>
                    <a:ext uri="{9D8B030D-6E8A-4147-A177-3AD203B41FA5}">
                      <a16:colId xmlns:a16="http://schemas.microsoft.com/office/drawing/2014/main" val="524000777"/>
                    </a:ext>
                  </a:extLst>
                </a:gridCol>
                <a:gridCol w="4534677">
                  <a:extLst>
                    <a:ext uri="{9D8B030D-6E8A-4147-A177-3AD203B41FA5}">
                      <a16:colId xmlns:a16="http://schemas.microsoft.com/office/drawing/2014/main" val="1511119533"/>
                    </a:ext>
                  </a:extLst>
                </a:gridCol>
              </a:tblGrid>
              <a:tr h="708746">
                <a:tc>
                  <a:txBody>
                    <a:bodyPr/>
                    <a:lstStyle/>
                    <a:p>
                      <a:pPr marL="0" indent="0"/>
                      <a:r>
                        <a:rPr lang="cs-CZ" sz="28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Bc. Kamila Káňová DiS.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599 443 871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u="sng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kamila.kanova</a:t>
                      </a:r>
                      <a:r>
                        <a:rPr lang="cs-CZ" sz="28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@ostrava.cz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5089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bg1"/>
                          </a:solidFill>
                          <a:cs typeface="Arial" panose="020B0604020202020204" pitchFamily="34" charset="0"/>
                        </a:rPr>
                        <a:t>Ing. Ludmila Hulvová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599 443 837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u="sng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</a:rPr>
                        <a:t>ludmila.hulvova</a:t>
                      </a:r>
                      <a:r>
                        <a:rPr lang="cs-CZ" sz="2800" dirty="0">
                          <a:solidFill>
                            <a:schemeClr val="bg1"/>
                          </a:solidFill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@ostrava.cz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912923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45054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>
            <a:extLst>
              <a:ext uri="{FF2B5EF4-FFF2-40B4-BE49-F238E27FC236}">
                <a16:creationId xmlns:a16="http://schemas.microsoft.com/office/drawing/2014/main" id="{5B99BE96-B5E9-9509-1D52-388105BE8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87964"/>
          </a:xfrm>
        </p:spPr>
        <p:txBody>
          <a:bodyPr>
            <a:normAutofit fontScale="90000"/>
          </a:bodyPr>
          <a:lstStyle/>
          <a:p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Kontakty</a:t>
            </a:r>
          </a:p>
        </p:txBody>
      </p:sp>
      <p:sp>
        <p:nvSpPr>
          <p:cNvPr id="7" name="Podnadpis 6">
            <a:extLst>
              <a:ext uri="{FF2B5EF4-FFF2-40B4-BE49-F238E27FC236}">
                <a16:creationId xmlns:a16="http://schemas.microsoft.com/office/drawing/2014/main" id="{EDA9AFBB-A260-2FA0-1D4C-43E6A79E25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0783" y="2169459"/>
            <a:ext cx="10014857" cy="3088341"/>
          </a:xfrm>
        </p:spPr>
        <p:txBody>
          <a:bodyPr>
            <a:normAutofit/>
          </a:bodyPr>
          <a:lstStyle/>
          <a:p>
            <a:pPr algn="l"/>
            <a:r>
              <a:rPr lang="cs-CZ" sz="2800" u="sng" dirty="0">
                <a:solidFill>
                  <a:schemeClr val="bg1"/>
                </a:solidFill>
              </a:rPr>
              <a:t>Oblast zdravotnictví:</a:t>
            </a:r>
          </a:p>
          <a:p>
            <a:pPr algn="l"/>
            <a:endParaRPr lang="cs-CZ" sz="2800" dirty="0">
              <a:solidFill>
                <a:schemeClr val="bg1"/>
              </a:solidFill>
            </a:endParaRPr>
          </a:p>
          <a:p>
            <a:pPr algn="l"/>
            <a:endParaRPr lang="cs-CZ" sz="2800" dirty="0">
              <a:solidFill>
                <a:schemeClr val="bg1"/>
              </a:solidFill>
            </a:endParaRPr>
          </a:p>
          <a:p>
            <a:pPr algn="l"/>
            <a:endParaRPr lang="cs-CZ" sz="2800" dirty="0">
              <a:solidFill>
                <a:schemeClr val="bg1"/>
              </a:solidFill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id="{435D3D8A-A8FB-5472-C483-E6C8CF68FC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541208"/>
              </p:ext>
            </p:extLst>
          </p:nvPr>
        </p:nvGraphicFramePr>
        <p:xfrm>
          <a:off x="523838" y="3161591"/>
          <a:ext cx="11448661" cy="166482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50702">
                  <a:extLst>
                    <a:ext uri="{9D8B030D-6E8A-4147-A177-3AD203B41FA5}">
                      <a16:colId xmlns:a16="http://schemas.microsoft.com/office/drawing/2014/main" val="3092632616"/>
                    </a:ext>
                  </a:extLst>
                </a:gridCol>
                <a:gridCol w="1996751">
                  <a:extLst>
                    <a:ext uri="{9D8B030D-6E8A-4147-A177-3AD203B41FA5}">
                      <a16:colId xmlns:a16="http://schemas.microsoft.com/office/drawing/2014/main" val="604375572"/>
                    </a:ext>
                  </a:extLst>
                </a:gridCol>
                <a:gridCol w="5001208">
                  <a:extLst>
                    <a:ext uri="{9D8B030D-6E8A-4147-A177-3AD203B41FA5}">
                      <a16:colId xmlns:a16="http://schemas.microsoft.com/office/drawing/2014/main" val="3222756646"/>
                    </a:ext>
                  </a:extLst>
                </a:gridCol>
              </a:tblGrid>
              <a:tr h="719944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bg1"/>
                          </a:solidFill>
                        </a:rPr>
                        <a:t>Elen Cáhlíková DiS</a:t>
                      </a:r>
                      <a:r>
                        <a:rPr lang="cs-CZ" sz="2800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bg1"/>
                          </a:solidFill>
                        </a:rPr>
                        <a:t>599 443 867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bg1"/>
                          </a:solidFill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elen.cahlikova@ostrava.cz</a:t>
                      </a:r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0716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sz="2800" b="1" dirty="0">
                          <a:solidFill>
                            <a:schemeClr val="bg1"/>
                          </a:solidFill>
                        </a:rPr>
                        <a:t>Bc. Michaela Hudečková DiS</a:t>
                      </a:r>
                      <a:r>
                        <a:rPr lang="cs-CZ" sz="2800" dirty="0">
                          <a:solidFill>
                            <a:schemeClr val="bg1"/>
                          </a:solidFill>
                        </a:rPr>
                        <a:t>.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2800" dirty="0">
                          <a:solidFill>
                            <a:schemeClr val="bg1"/>
                          </a:solidFill>
                        </a:rPr>
                        <a:t>599 443 856</a:t>
                      </a:r>
                      <a:endParaRPr lang="cs-CZ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800" u="sng" dirty="0">
                          <a:solidFill>
                            <a:schemeClr val="bg1"/>
                          </a:solidFill>
                        </a:rPr>
                        <a:t>michaela.hudeckova@ostrava.cz</a:t>
                      </a:r>
                    </a:p>
                    <a:p>
                      <a:endParaRPr lang="cs-CZ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223331"/>
                  </a:ext>
                </a:extLst>
              </a:tr>
            </a:tbl>
          </a:graphicData>
        </a:graphic>
      </p:graphicFrame>
      <p:pic>
        <p:nvPicPr>
          <p:cNvPr id="3" name="Obrázek 2">
            <a:extLst>
              <a:ext uri="{FF2B5EF4-FFF2-40B4-BE49-F238E27FC236}">
                <a16:creationId xmlns:a16="http://schemas.microsoft.com/office/drawing/2014/main" id="{BC13C0E5-EF42-2005-C3DD-A457AE36FD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2544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8D82B0-B85E-31BA-EA47-7AF8E6A05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Závěrečné vyúčtování – pokyny           k vyúčtování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96473D-6C7E-BDEA-DE47-193D9AF576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309" y="1690688"/>
            <a:ext cx="10515600" cy="411162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cs-CZ" sz="2200" dirty="0">
              <a:solidFill>
                <a:schemeClr val="bg1">
                  <a:lumMod val="9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termín pro předložení závěrečného vyúčtování dotace je </a:t>
            </a:r>
            <a:r>
              <a:rPr lang="cs-CZ" sz="2400" b="1" u="sng" dirty="0">
                <a:solidFill>
                  <a:schemeClr val="bg1">
                    <a:lumMod val="95000"/>
                  </a:schemeClr>
                </a:solidFill>
                <a:cs typeface="Arial" panose="020B0604020202020204" pitchFamily="34" charset="0"/>
              </a:rPr>
              <a:t>nejpozději do 31.1.2025</a:t>
            </a:r>
          </a:p>
          <a:p>
            <a:pPr marL="0" indent="0" algn="just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2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podrobné pokyny k závěrečnému vyúčtování dotací za r. 2024 včetně formulářů jsou zveřejněny na www.ostrava.cz v sekci </a:t>
            </a:r>
          </a:p>
          <a:p>
            <a:pPr marL="0" indent="0" algn="just">
              <a:buNone/>
            </a:pPr>
            <a:r>
              <a:rPr lang="cs-CZ" sz="2400" i="1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ÚŘAD/Dotace/Sociální služby, zdravotnictví, prevence, volný čas a rodinná politika/Podpora osob s handicapem/ Zdravotnictví/Výzva na účelové dotace v oblasti podpora osob s handicapem 2024/Výzva na účelové dotace v oblasti zdravotnictví 2024/Informace pro příjemce</a:t>
            </a:r>
          </a:p>
          <a:p>
            <a:pPr marL="0" indent="0">
              <a:buNone/>
            </a:pPr>
            <a:endParaRPr lang="cs-CZ" sz="2400" dirty="0">
              <a:solidFill>
                <a:schemeClr val="bg1">
                  <a:lumMod val="95000"/>
                </a:schemeClr>
              </a:solidFill>
              <a:highlight>
                <a:srgbClr val="C0C0C0"/>
              </a:highlight>
              <a:cs typeface="Times New Roman" panose="02020603050405020304" pitchFamily="18" charset="0"/>
            </a:endParaRPr>
          </a:p>
          <a:p>
            <a:endParaRPr lang="cs-CZ" b="1" u="sng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23836D4-1C5F-9B5D-FFDC-9B640A3D41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07822" y="6268496"/>
            <a:ext cx="3269515" cy="44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05848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FDED5E-F48B-2484-DCF0-262749F054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73202"/>
          </a:xfrm>
        </p:spPr>
        <p:txBody>
          <a:bodyPr/>
          <a:lstStyle/>
          <a:p>
            <a:pPr marL="0" indent="0" algn="ctr">
              <a:buNone/>
            </a:pP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Děkujeme za pozornost </a:t>
            </a: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b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přejeme </a:t>
            </a:r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hezký den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1FE30BB-E350-D31F-628F-FC4AC04DC5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92083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726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0EC6C16-598B-8CCD-9600-6200A8AC2679}"/>
              </a:ext>
            </a:extLst>
          </p:cNvPr>
          <p:cNvSpPr txBox="1"/>
          <p:nvPr/>
        </p:nvSpPr>
        <p:spPr>
          <a:xfrm>
            <a:off x="690283" y="215154"/>
            <a:ext cx="9977718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podání vyúčtová</a:t>
            </a:r>
            <a:r>
              <a:rPr lang="cs-CZ" sz="4400" b="1" dirty="0">
                <a:solidFill>
                  <a:srgbClr val="00B0F0"/>
                </a:solidFill>
              </a:rPr>
              <a:t>ní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u="sng" dirty="0">
                <a:solidFill>
                  <a:schemeClr val="bg1"/>
                </a:solidFill>
              </a:rPr>
              <a:t>Stáhnou na webu – následně odeslat datovou zprávou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Závěrečná zpráva o realizaci projektu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Personální obsazení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Nákladový rozpočet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Finanční zdroje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Ukazatele projektu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Přehled o čerpání dotace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cs-CZ" sz="2400" dirty="0">
              <a:solidFill>
                <a:schemeClr val="bg1"/>
              </a:solidFill>
            </a:endParaRPr>
          </a:p>
          <a:p>
            <a:r>
              <a:rPr lang="cs-CZ" sz="2400" u="sng" dirty="0">
                <a:solidFill>
                  <a:schemeClr val="bg1"/>
                </a:solidFill>
              </a:rPr>
              <a:t>Odeslat datovou zprávou: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Výstup z účetního programu jako doklad o vedení oddělené a analytické evidence čerpání dotace (např. výsledovka po zakázkách dokladově)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popř. Oznámení o vrácení peněžních prostředků na účet poskytovatele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</a:rPr>
              <a:t>Pracovní smlouvy, DPČ a DPP včetně dodatků a mzdových výměrů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B8FDBE63-2CC3-F4FE-17D3-3612C243FAD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8672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0EC6C16-598B-8CCD-9600-6200A8AC2679}"/>
              </a:ext>
            </a:extLst>
          </p:cNvPr>
          <p:cNvSpPr txBox="1"/>
          <p:nvPr/>
        </p:nvSpPr>
        <p:spPr>
          <a:xfrm>
            <a:off x="690283" y="215154"/>
            <a:ext cx="9977718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</a:t>
            </a:r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Forma podání vyúčtová</a:t>
            </a:r>
            <a:r>
              <a:rPr lang="cs-CZ" sz="4400" b="1" dirty="0">
                <a:solidFill>
                  <a:srgbClr val="00B0F0"/>
                </a:solidFill>
              </a:rPr>
              <a:t>ní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  <a:p>
            <a:endParaRPr lang="cs-CZ" sz="2400" dirty="0">
              <a:solidFill>
                <a:schemeClr val="bg1"/>
              </a:solidFill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Ve fyzické podobě – zaslat poštou </a:t>
            </a: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(rozhodující je datum podání poštovní zásilky), popř. </a:t>
            </a:r>
            <a:r>
              <a:rPr kumimoji="0" lang="cs-CZ" sz="2400" b="0" i="0" u="sng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doručit na podatelnu poskytovatele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sng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kopie všech účetních dokladů, které se vztahují k čerpání dotace včetně dokladů o úhradě</a:t>
            </a:r>
          </a:p>
          <a:p>
            <a:endParaRPr lang="cs-CZ" sz="2400" dirty="0">
              <a:solidFill>
                <a:schemeClr val="bg1"/>
              </a:solidFill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  <a:p>
            <a:pPr algn="ctr"/>
            <a:r>
              <a:rPr lang="cs-CZ" sz="2400" dirty="0">
                <a:solidFill>
                  <a:schemeClr val="bg1"/>
                </a:solidFill>
              </a:rPr>
              <a:t>OD ROKU 2025 – VYÚČTOVÁNÍ VČETNĚ DOKLADŮ ČISTĚ ELEKTRONICKY</a:t>
            </a:r>
            <a:endParaRPr kumimoji="0" lang="cs-CZ" sz="40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342900" indent="-342900">
              <a:buFontTx/>
              <a:buChar char="-"/>
            </a:pPr>
            <a:endParaRPr lang="cs-CZ" sz="2400" dirty="0">
              <a:solidFill>
                <a:schemeClr val="bg1"/>
              </a:solidFill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EB15426D-95B7-FCF0-6287-3AA5F4F3B2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6028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986DC753-ABCF-8C5C-90C3-D379A5EE66ED}"/>
              </a:ext>
            </a:extLst>
          </p:cNvPr>
          <p:cNvSpPr txBox="1"/>
          <p:nvPr/>
        </p:nvSpPr>
        <p:spPr>
          <a:xfrm>
            <a:off x="502022" y="649941"/>
            <a:ext cx="11241743" cy="5155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Doklady o bezdlužnosti</a:t>
            </a:r>
          </a:p>
          <a:p>
            <a:endParaRPr lang="cs-CZ" sz="44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finanční úřad, okresní správa sociálního zabezpečení, zdravotní pojišťovny (zdrav. poj. v případě čerpání peněžních prostředků na úhradu osobních nákladů)</a:t>
            </a:r>
          </a:p>
          <a:p>
            <a:pPr marL="342900" indent="-34290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způsob podání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datovou zprávou </a:t>
            </a:r>
          </a:p>
          <a:p>
            <a:pPr marL="354013">
              <a:spcAft>
                <a:spcPts val="600"/>
              </a:spcAft>
            </a:pPr>
            <a:r>
              <a:rPr lang="cs-CZ" sz="2400" u="sng" dirty="0">
                <a:solidFill>
                  <a:schemeClr val="bg1"/>
                </a:solidFill>
                <a:cs typeface="Arial" panose="020B0604020202020204" pitchFamily="34" charset="0"/>
              </a:rPr>
              <a:t>termín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: 15.2.2025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zaslat v samostatném podání jednou za  příjemce v rámci oblastí podpor spravovaných oddělením sociálních služeb OSVZ (SP, PP, PK, HAND, ZDRAV)</a:t>
            </a:r>
          </a:p>
          <a:p>
            <a:pPr marL="342900" indent="-342900"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doklady musí být vydány nejdříve ke dni 1.1.2025 (doklady vydané před tímto datem nebudou akceptovány)</a:t>
            </a:r>
          </a:p>
          <a:p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77EB6DDE-A79C-7BAC-053D-D36819538B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07667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>
            <a:extLst>
              <a:ext uri="{FF2B5EF4-FFF2-40B4-BE49-F238E27FC236}">
                <a16:creationId xmlns:a16="http://schemas.microsoft.com/office/drawing/2014/main" id="{884BBE36-2D17-33E8-18CF-3AA57A7CE48F}"/>
              </a:ext>
            </a:extLst>
          </p:cNvPr>
          <p:cNvSpPr txBox="1"/>
          <p:nvPr/>
        </p:nvSpPr>
        <p:spPr>
          <a:xfrm>
            <a:off x="98612" y="708212"/>
            <a:ext cx="11797554" cy="48994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4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Dokládání pracovních smluv a dohod o   pracích konaných mimo pracovní poměr – DPČ a DPP</a:t>
            </a:r>
          </a:p>
          <a:p>
            <a:endParaRPr lang="cs-CZ" sz="2000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cs-CZ" sz="2400" u="sng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Elektronicky jedenkrát za celou organizaci</a:t>
            </a:r>
            <a:r>
              <a:rPr lang="cs-CZ" sz="2400" b="1" dirty="0">
                <a:solidFill>
                  <a:schemeClr val="bg1"/>
                </a:solidFill>
                <a:cs typeface="Arial" panose="020B0604020202020204" pitchFamily="34" charset="0"/>
              </a:rPr>
              <a:t> 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napříč službami/projekty hrazenými z dotace SMO v rámci oblastí podpor spravovaných oddělením sociálních služeb OSVZ, tj. naskenované s členěním či označením v názvu dle jednotlivých projektů. </a:t>
            </a:r>
          </a:p>
          <a:p>
            <a:pPr lvl="1" algn="just">
              <a:lnSpc>
                <a:spcPct val="115000"/>
              </a:lnSpc>
            </a:pPr>
            <a:endParaRPr lang="cs-CZ" sz="2400" dirty="0">
              <a:solidFill>
                <a:schemeClr val="bg1"/>
              </a:solidFill>
              <a:cs typeface="Arial" panose="020B0604020202020204" pitchFamily="34" charset="0"/>
            </a:endParaRPr>
          </a:p>
          <a:p>
            <a:pPr lvl="1" algn="just">
              <a:lnSpc>
                <a:spcPct val="115000"/>
              </a:lnSpc>
            </a:pPr>
            <a:r>
              <a:rPr lang="cs-CZ" sz="2400" b="1" u="sng" dirty="0">
                <a:solidFill>
                  <a:schemeClr val="bg1"/>
                </a:solidFill>
                <a:cs typeface="Arial" panose="020B0604020202020204" pitchFamily="34" charset="0"/>
              </a:rPr>
              <a:t>Způsob podání:</a:t>
            </a:r>
            <a:r>
              <a:rPr lang="cs-CZ" sz="2400" dirty="0">
                <a:solidFill>
                  <a:schemeClr val="bg1"/>
                </a:solidFill>
                <a:cs typeface="Arial" panose="020B0604020202020204" pitchFamily="34" charset="0"/>
              </a:rPr>
              <a:t> datovou zprávou. </a:t>
            </a:r>
            <a:endParaRPr lang="cs-CZ" dirty="0"/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2E5F9364-38B3-C1BD-AADF-981AFD0CCB3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450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ovéPole 4">
            <a:extLst>
              <a:ext uri="{FF2B5EF4-FFF2-40B4-BE49-F238E27FC236}">
                <a16:creationId xmlns:a16="http://schemas.microsoft.com/office/drawing/2014/main" id="{4CC416AB-5DD8-AFFF-87C8-3ACBF1A2AD8D}"/>
              </a:ext>
            </a:extLst>
          </p:cNvPr>
          <p:cNvSpPr txBox="1"/>
          <p:nvPr/>
        </p:nvSpPr>
        <p:spPr>
          <a:xfrm>
            <a:off x="698643" y="852755"/>
            <a:ext cx="10633753" cy="38738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s-CZ" sz="44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Výstup z účetního programu</a:t>
            </a: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4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R="0" lvl="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s-CZ" sz="440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60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doložit výstup z účetního programu jako doklad o vedení oddělené </a:t>
            </a:r>
            <a:br>
              <a:rPr lang="cs-CZ" sz="2600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cs-CZ" sz="260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95000"/>
                  </a:prstClr>
                </a:solidFill>
                <a:effectLst/>
                <a:uLnTx/>
                <a:uFillTx/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a analytické evidence čerpání dotace (např. výsledovka po zakázkách dokladově)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cs-CZ" sz="2600" b="1" u="sng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způsob podání:</a:t>
            </a:r>
            <a:r>
              <a:rPr lang="cs-CZ" sz="2600" b="1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cs-CZ" sz="2600" dirty="0">
                <a:solidFill>
                  <a:prstClr val="white">
                    <a:lumMod val="95000"/>
                  </a:prstClr>
                </a:solidFill>
                <a:latin typeface="Calibri" panose="020F0502020204030204"/>
                <a:ea typeface="Times New Roman" panose="02020603050405020304" pitchFamily="18" charset="0"/>
                <a:cs typeface="Arial" panose="020B0604020202020204" pitchFamily="34" charset="0"/>
              </a:rPr>
              <a:t>datovou zprávou</a:t>
            </a:r>
            <a:endParaRPr kumimoji="0" lang="cs-CZ" sz="2600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95000"/>
                </a:prstClr>
              </a:solidFill>
              <a:effectLst/>
              <a:uLnTx/>
              <a:uFillTx/>
              <a:latin typeface="Calibri" panose="020F0502020204030204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2" name="Obrázek 1">
            <a:extLst>
              <a:ext uri="{FF2B5EF4-FFF2-40B4-BE49-F238E27FC236}">
                <a16:creationId xmlns:a16="http://schemas.microsoft.com/office/drawing/2014/main" id="{57156BDA-99AB-44FB-AC28-C3F06C5603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4614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5022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38A155-9EC3-D2CB-56FE-E2CBF2CAA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Paušální náklady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AD5EE4D-EB86-3111-3CF2-1477A345EA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550" y="1690688"/>
            <a:ext cx="10515600" cy="4336888"/>
          </a:xfrm>
        </p:spPr>
        <p:txBody>
          <a:bodyPr>
            <a:normAutofit fontScale="32500" lnSpcReduction="20000"/>
          </a:bodyPr>
          <a:lstStyle/>
          <a:p>
            <a:pPr algn="just"/>
            <a:r>
              <a:rPr lang="cs-CZ" sz="7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případě, že uplatňujete do vyúčtování paušální náklady (umožňuje-li to smlouva dle čl. III. Účel dotace), je nutné je uvést v součtu dle jednotlivých nákladových položek do formuláře Přehled čerpání dotace – tabulka Náklady vykazované paušálem</a:t>
            </a:r>
          </a:p>
          <a:p>
            <a:pPr marL="0" indent="0" algn="just">
              <a:buFont typeface="Arial" panose="020B0604020202020204" pitchFamily="34" charset="0"/>
              <a:buNone/>
            </a:pPr>
            <a:r>
              <a:rPr lang="cs-CZ" sz="7400" u="sng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POZOR ve smlouvě je uveden výčet položek určených pro vyúčtování paušálem a částka, která je určena pro součet těchto položek, nikoli pro každou položku zvlášť.  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7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7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paušální náklady není nutné dokládat (kopírovat) do závěrečného vyúčtování, doklady však je nutné mít uchovány pro případ kontroly na místě ze strany poskytovatele dotace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74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algn="just"/>
            <a:r>
              <a:rPr lang="cs-CZ" sz="7400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v případě vyúčtování vyšších nákladů než je limit paušálu, je nezbytné doložit kopie dokladů, které uvedený paušál přesahují a tyto doklady uvést do první části tabulky formuláře Přehled o čerpání dotace</a:t>
            </a:r>
          </a:p>
          <a:p>
            <a:pPr marL="0" indent="0" algn="just">
              <a:buFont typeface="Arial" panose="020B0604020202020204" pitchFamily="34" charset="0"/>
              <a:buNone/>
            </a:pPr>
            <a:endParaRPr lang="cs-CZ" sz="6500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cs-CZ" dirty="0"/>
          </a:p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FE0E8A9-84A6-3CD8-3243-B2A74BC0D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65188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76750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88A42A-5886-DFE4-1F6C-C228256BF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471" y="375562"/>
            <a:ext cx="11161058" cy="1325563"/>
          </a:xfrm>
        </p:spPr>
        <p:txBody>
          <a:bodyPr/>
          <a:lstStyle/>
          <a:p>
            <a:pPr algn="ctr"/>
            <a:r>
              <a:rPr lang="cs-CZ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Nákladový rozpočet projektu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4DEFF8-094A-F197-1532-6339A778FA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6774" y="2163262"/>
            <a:ext cx="10393936" cy="279129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>
                <a:solidFill>
                  <a:schemeClr val="bg1">
                    <a:lumMod val="95000"/>
                  </a:schemeClr>
                </a:solidFill>
                <a:cs typeface="Times New Roman" panose="02020603050405020304" pitchFamily="18" charset="0"/>
              </a:rPr>
              <a:t>Uvádíte celkové náklady na provoz aktivity, nikoli pouze dotaci ze SMO.</a:t>
            </a:r>
          </a:p>
          <a:p>
            <a:pPr marL="0" indent="0">
              <a:buNone/>
            </a:pPr>
            <a:endParaRPr lang="cs-CZ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>
              <a:solidFill>
                <a:schemeClr val="bg1">
                  <a:lumMod val="95000"/>
                </a:schemeClr>
              </a:solidFill>
              <a:cs typeface="Times New Roman" panose="02020603050405020304" pitchFamily="18" charset="0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2107F143-35DA-A6FA-4072-28B2C4CA01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8636" y="6267303"/>
            <a:ext cx="3267739" cy="451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915677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1208</Words>
  <Application>Microsoft Office PowerPoint</Application>
  <PresentationFormat>Širokoúhlá obrazovka</PresentationFormat>
  <Paragraphs>145</Paragraphs>
  <Slides>20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Times New Roman</vt:lpstr>
      <vt:lpstr>Motiv Office</vt:lpstr>
      <vt:lpstr>Vyúčtování dotací za rok 2024</vt:lpstr>
      <vt:lpstr>Závěrečné vyúčtování – pokyny           k vyúčtování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Paušální náklady</vt:lpstr>
      <vt:lpstr>Nákladový rozpočet projektu</vt:lpstr>
      <vt:lpstr>  Personální obsazení projektu</vt:lpstr>
      <vt:lpstr>Upozornění na časté chyby při vyúčtování dotace</vt:lpstr>
      <vt:lpstr>Upozornění na časté chyby  při vyúčtování dotace</vt:lpstr>
      <vt:lpstr>Upozornění na časté chyby při vyúčtování dotace</vt:lpstr>
      <vt:lpstr>Upozornění na časté chyby při vyúčtování dotace</vt:lpstr>
      <vt:lpstr>Prezentace aplikace PowerPoint</vt:lpstr>
      <vt:lpstr>Hospodárnost, efektivnost a účelnost</vt:lpstr>
      <vt:lpstr>Závěr</vt:lpstr>
      <vt:lpstr>Kontakty</vt:lpstr>
      <vt:lpstr>Kontakty</vt:lpstr>
      <vt:lpstr>Děkujeme za pozornost a  přejeme hezký den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Vyúčtování dotací v oblasti prevence kriminality za rok 2022</dc:title>
  <dc:creator>Štěrbová Daniela</dc:creator>
  <cp:lastModifiedBy>Káňová Kamila</cp:lastModifiedBy>
  <cp:revision>162</cp:revision>
  <cp:lastPrinted>2024-09-18T06:26:41Z</cp:lastPrinted>
  <dcterms:created xsi:type="dcterms:W3CDTF">2022-09-18T07:05:02Z</dcterms:created>
  <dcterms:modified xsi:type="dcterms:W3CDTF">2024-10-08T09:58:21Z</dcterms:modified>
</cp:coreProperties>
</file>