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7" r:id="rId2"/>
    <p:sldId id="290" r:id="rId3"/>
    <p:sldId id="432" r:id="rId4"/>
    <p:sldId id="441" r:id="rId5"/>
    <p:sldId id="365" r:id="rId6"/>
    <p:sldId id="366" r:id="rId7"/>
    <p:sldId id="367" r:id="rId8"/>
    <p:sldId id="368" r:id="rId9"/>
    <p:sldId id="442" r:id="rId10"/>
    <p:sldId id="443" r:id="rId11"/>
    <p:sldId id="444" r:id="rId12"/>
    <p:sldId id="376" r:id="rId13"/>
    <p:sldId id="445" r:id="rId14"/>
    <p:sldId id="446" r:id="rId15"/>
    <p:sldId id="447" r:id="rId16"/>
    <p:sldId id="375" r:id="rId17"/>
    <p:sldId id="382" r:id="rId18"/>
    <p:sldId id="384" r:id="rId19"/>
    <p:sldId id="278" r:id="rId20"/>
    <p:sldId id="369" r:id="rId21"/>
    <p:sldId id="370" r:id="rId22"/>
    <p:sldId id="422" r:id="rId23"/>
    <p:sldId id="291" r:id="rId24"/>
    <p:sldId id="371" r:id="rId25"/>
    <p:sldId id="423" r:id="rId26"/>
    <p:sldId id="424" r:id="rId27"/>
    <p:sldId id="386" r:id="rId28"/>
    <p:sldId id="387" r:id="rId29"/>
    <p:sldId id="448" r:id="rId30"/>
    <p:sldId id="388" r:id="rId31"/>
    <p:sldId id="427" r:id="rId32"/>
    <p:sldId id="430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438" r:id="rId41"/>
    <p:sldId id="398" r:id="rId42"/>
    <p:sldId id="399" r:id="rId43"/>
    <p:sldId id="416" r:id="rId44"/>
    <p:sldId id="421" r:id="rId45"/>
    <p:sldId id="417" r:id="rId46"/>
    <p:sldId id="383" r:id="rId47"/>
    <p:sldId id="428" r:id="rId48"/>
    <p:sldId id="450" r:id="rId49"/>
    <p:sldId id="440" r:id="rId50"/>
    <p:sldId id="400" r:id="rId51"/>
    <p:sldId id="401" r:id="rId52"/>
    <p:sldId id="402" r:id="rId53"/>
    <p:sldId id="429" r:id="rId54"/>
    <p:sldId id="403" r:id="rId55"/>
    <p:sldId id="404" r:id="rId56"/>
    <p:sldId id="405" r:id="rId57"/>
    <p:sldId id="418" r:id="rId58"/>
    <p:sldId id="420" r:id="rId59"/>
    <p:sldId id="431" r:id="rId60"/>
    <p:sldId id="406" r:id="rId61"/>
    <p:sldId id="407" r:id="rId62"/>
    <p:sldId id="425" r:id="rId63"/>
    <p:sldId id="408" r:id="rId64"/>
    <p:sldId id="426" r:id="rId65"/>
    <p:sldId id="409" r:id="rId66"/>
    <p:sldId id="410" r:id="rId67"/>
    <p:sldId id="413" r:id="rId68"/>
    <p:sldId id="412" r:id="rId69"/>
    <p:sldId id="449" r:id="rId70"/>
    <p:sldId id="414" r:id="rId71"/>
    <p:sldId id="362" r:id="rId72"/>
    <p:sldId id="372" r:id="rId73"/>
    <p:sldId id="363" r:id="rId74"/>
    <p:sldId id="373" r:id="rId75"/>
    <p:sldId id="348" r:id="rId76"/>
    <p:sldId id="374" r:id="rId77"/>
    <p:sldId id="385" r:id="rId78"/>
    <p:sldId id="415" r:id="rId79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AA06E-3C45-FA6E-60E2-D9D742B06759}" name="Klozíková Pavla" initials="KP" userId="S::pavla.klozikova@ostrava.cz::ff1af650-317b-4b9e-84ef-3ecc05339b65" providerId="AD"/>
  <p188:author id="{D334289E-6A6C-7D0B-4763-2C4AA91BC201}" name="Teichmannová Petra" initials="TP" userId="S::petra.teichmannova@ostrava.cz::ebaa36da-07c2-4aff-bf1c-e10e7ce70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00ADD0"/>
    <a:srgbClr val="FF0066"/>
    <a:srgbClr val="C30520"/>
    <a:srgbClr val="C75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4" autoAdjust="0"/>
  </p:normalViewPr>
  <p:slideViewPr>
    <p:cSldViewPr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8CEF6-6A39-46A1-9384-C6E9B9FAE5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FFA36E-9845-474D-A549-8E02D1D795EE}">
      <dgm:prSet phldrT="[Text]"/>
      <dgm:spPr>
        <a:xfrm>
          <a:off x="1506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Podání žádosti o aktualizaci v krajské síti</a:t>
          </a:r>
        </a:p>
      </dgm:t>
    </dgm:pt>
    <dgm:pt modelId="{13F1EDD0-BB6C-4A3B-BDD3-1D3CEDA72258}" type="parTrans" cxnId="{5E0A3563-87D0-40F4-8A51-2F8888A5E391}">
      <dgm:prSet/>
      <dgm:spPr/>
      <dgm:t>
        <a:bodyPr/>
        <a:lstStyle/>
        <a:p>
          <a:pPr algn="ctr"/>
          <a:endParaRPr lang="cs-CZ"/>
        </a:p>
      </dgm:t>
    </dgm:pt>
    <dgm:pt modelId="{FCC2A877-7CAB-421A-BE93-35AB5303A4C8}" type="sibTrans" cxnId="{5E0A3563-87D0-40F4-8A51-2F8888A5E391}">
      <dgm:prSet/>
      <dgm:spPr/>
      <dgm:t>
        <a:bodyPr/>
        <a:lstStyle/>
        <a:p>
          <a:pPr algn="ctr"/>
          <a:endParaRPr lang="cs-CZ"/>
        </a:p>
      </dgm:t>
    </dgm:pt>
    <dgm:pt modelId="{4EB65F6B-600A-4027-9A3C-4D0052DF8AC7}">
      <dgm:prSet phldrT="[Text]"/>
      <dgm:spPr>
        <a:xfrm>
          <a:off x="922715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Podání žádosti o aktualizaci v ostravské síti</a:t>
          </a:r>
        </a:p>
      </dgm:t>
    </dgm:pt>
    <dgm:pt modelId="{3C6789FF-9FD6-4A37-8444-FA783EEE9CCA}" type="parTrans" cxnId="{7299A458-8A08-436C-AA22-F88F25DCE91A}">
      <dgm:prSet/>
      <dgm:spPr/>
      <dgm:t>
        <a:bodyPr/>
        <a:lstStyle/>
        <a:p>
          <a:pPr algn="ctr"/>
          <a:endParaRPr lang="cs-CZ"/>
        </a:p>
      </dgm:t>
    </dgm:pt>
    <dgm:pt modelId="{D57915A7-20BB-405F-8296-306C709E5F65}" type="sibTrans" cxnId="{7299A458-8A08-436C-AA22-F88F25DCE91A}">
      <dgm:prSet/>
      <dgm:spPr/>
      <dgm:t>
        <a:bodyPr/>
        <a:lstStyle/>
        <a:p>
          <a:pPr algn="ctr"/>
          <a:endParaRPr lang="cs-CZ"/>
        </a:p>
      </dgm:t>
    </dgm:pt>
    <dgm:pt modelId="{CE0CF952-6703-4CCD-8A42-972E15AA071A}">
      <dgm:prSet phldrT="[Text]"/>
      <dgm:spPr>
        <a:xfrm>
          <a:off x="1843924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Usnesení orgánů SMO (potvrzení zadavatelské role obce) </a:t>
          </a:r>
        </a:p>
      </dgm:t>
    </dgm:pt>
    <dgm:pt modelId="{A23F2F01-2BFB-4B4E-9C37-D2132D1FE0BD}" type="parTrans" cxnId="{0E16246A-FC80-45CE-9B14-946A2BDC99DA}">
      <dgm:prSet/>
      <dgm:spPr/>
      <dgm:t>
        <a:bodyPr/>
        <a:lstStyle/>
        <a:p>
          <a:pPr algn="ctr"/>
          <a:endParaRPr lang="cs-CZ"/>
        </a:p>
      </dgm:t>
    </dgm:pt>
    <dgm:pt modelId="{F4B5CA69-2E20-4FCA-BEE2-643D80067EAE}" type="sibTrans" cxnId="{0E16246A-FC80-45CE-9B14-946A2BDC99DA}">
      <dgm:prSet/>
      <dgm:spPr/>
      <dgm:t>
        <a:bodyPr/>
        <a:lstStyle/>
        <a:p>
          <a:pPr algn="ctr"/>
          <a:endParaRPr lang="cs-CZ"/>
        </a:p>
      </dgm:t>
    </dgm:pt>
    <dgm:pt modelId="{8C77FA26-2DC8-4AB3-99B7-1DE0E3754FD5}">
      <dgm:prSet/>
      <dgm:spPr>
        <a:xfrm>
          <a:off x="2765133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Aktualizace krajské sítě</a:t>
          </a:r>
        </a:p>
      </dgm:t>
    </dgm:pt>
    <dgm:pt modelId="{BEEC08B0-963A-4C6A-A45E-8D933C8E56E1}" type="parTrans" cxnId="{8DC27E69-0237-4C08-96A0-91DF60426686}">
      <dgm:prSet/>
      <dgm:spPr/>
      <dgm:t>
        <a:bodyPr/>
        <a:lstStyle/>
        <a:p>
          <a:pPr algn="ctr"/>
          <a:endParaRPr lang="cs-CZ"/>
        </a:p>
      </dgm:t>
    </dgm:pt>
    <dgm:pt modelId="{30B54BFC-E4C5-4F44-B9AA-272BD912A823}" type="sibTrans" cxnId="{8DC27E69-0237-4C08-96A0-91DF60426686}">
      <dgm:prSet/>
      <dgm:spPr/>
      <dgm:t>
        <a:bodyPr/>
        <a:lstStyle/>
        <a:p>
          <a:pPr algn="ctr"/>
          <a:endParaRPr lang="cs-CZ"/>
        </a:p>
      </dgm:t>
    </dgm:pt>
    <dgm:pt modelId="{48DD9AD0-5222-462F-B317-13311D01C764}">
      <dgm:prSet/>
      <dgm:spPr>
        <a:xfrm>
          <a:off x="3686342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Možnost žádat o financování pro službu, která je zařazena do krajské sítě</a:t>
          </a:r>
        </a:p>
      </dgm:t>
    </dgm:pt>
    <dgm:pt modelId="{C2B321BC-14FA-4D26-9C30-3FC2839C3D64}" type="parTrans" cxnId="{58981372-1C5A-470F-A870-B4DEFF648583}">
      <dgm:prSet/>
      <dgm:spPr/>
      <dgm:t>
        <a:bodyPr/>
        <a:lstStyle/>
        <a:p>
          <a:pPr algn="ctr"/>
          <a:endParaRPr lang="cs-CZ"/>
        </a:p>
      </dgm:t>
    </dgm:pt>
    <dgm:pt modelId="{4E9DCF91-4123-4E60-81CB-7B84B459DA91}" type="sibTrans" cxnId="{58981372-1C5A-470F-A870-B4DEFF648583}">
      <dgm:prSet/>
      <dgm:spPr/>
      <dgm:t>
        <a:bodyPr/>
        <a:lstStyle/>
        <a:p>
          <a:pPr algn="ctr"/>
          <a:endParaRPr lang="cs-CZ"/>
        </a:p>
      </dgm:t>
    </dgm:pt>
    <dgm:pt modelId="{3BC64E87-3C8D-46C3-BA3A-98DAAB92A5D3}">
      <dgm:prSet/>
      <dgm:spPr>
        <a:xfrm>
          <a:off x="4607551" y="960120"/>
          <a:ext cx="877341" cy="128016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Finanční podpora ze strany SMO, tzn. služba je součást ostravské sítě</a:t>
          </a:r>
        </a:p>
      </dgm:t>
    </dgm:pt>
    <dgm:pt modelId="{F34C68D0-0DE8-4CD7-873F-3FD8195FABD1}" type="parTrans" cxnId="{E9C76C7D-0D15-402B-9318-5B957948048A}">
      <dgm:prSet/>
      <dgm:spPr/>
      <dgm:t>
        <a:bodyPr/>
        <a:lstStyle/>
        <a:p>
          <a:pPr algn="ctr"/>
          <a:endParaRPr lang="cs-CZ"/>
        </a:p>
      </dgm:t>
    </dgm:pt>
    <dgm:pt modelId="{2B05FA16-0992-4AFB-AC69-1681423A732D}" type="sibTrans" cxnId="{E9C76C7D-0D15-402B-9318-5B957948048A}">
      <dgm:prSet/>
      <dgm:spPr/>
      <dgm:t>
        <a:bodyPr/>
        <a:lstStyle/>
        <a:p>
          <a:pPr algn="ctr"/>
          <a:endParaRPr lang="cs-CZ"/>
        </a:p>
      </dgm:t>
    </dgm:pt>
    <dgm:pt modelId="{5EB6B26C-985E-4F85-AD09-A3E7195238FE}" type="pres">
      <dgm:prSet presAssocID="{CA98CEF6-6A39-46A1-9384-C6E9B9FAE56E}" presName="CompostProcess" presStyleCnt="0">
        <dgm:presLayoutVars>
          <dgm:dir/>
          <dgm:resizeHandles val="exact"/>
        </dgm:presLayoutVars>
      </dgm:prSet>
      <dgm:spPr/>
    </dgm:pt>
    <dgm:pt modelId="{72949F1D-EF7D-40BA-9303-D1B9D6332DB0}" type="pres">
      <dgm:prSet presAssocID="{CA98CEF6-6A39-46A1-9384-C6E9B9FAE56E}" presName="arrow" presStyleLbl="bgShp" presStyleIdx="0" presStyleCnt="1"/>
      <dgm:spPr>
        <a:xfrm>
          <a:off x="411479" y="0"/>
          <a:ext cx="4663440" cy="320040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C43FAA8-BD66-445A-8633-66623787105C}" type="pres">
      <dgm:prSet presAssocID="{CA98CEF6-6A39-46A1-9384-C6E9B9FAE56E}" presName="linearProcess" presStyleCnt="0"/>
      <dgm:spPr/>
    </dgm:pt>
    <dgm:pt modelId="{942C624B-2322-4EF4-952E-76E64B8DCAF4}" type="pres">
      <dgm:prSet presAssocID="{A4FFA36E-9845-474D-A549-8E02D1D795EE}" presName="textNode" presStyleLbl="node1" presStyleIdx="0" presStyleCnt="6" custLinFactX="200000" custLinFactNeighborX="296896" custLinFactNeighborY="966">
        <dgm:presLayoutVars>
          <dgm:bulletEnabled val="1"/>
        </dgm:presLayoutVars>
      </dgm:prSet>
      <dgm:spPr/>
    </dgm:pt>
    <dgm:pt modelId="{646E80C6-8105-42C4-A115-B38C66613873}" type="pres">
      <dgm:prSet presAssocID="{FCC2A877-7CAB-421A-BE93-35AB5303A4C8}" presName="sibTrans" presStyleCnt="0"/>
      <dgm:spPr/>
    </dgm:pt>
    <dgm:pt modelId="{05CF4D2F-549D-464D-9BD0-414800697F78}" type="pres">
      <dgm:prSet presAssocID="{4EB65F6B-600A-4027-9A3C-4D0052DF8AC7}" presName="textNode" presStyleLbl="node1" presStyleIdx="1" presStyleCnt="6" custLinFactX="-94686" custLinFactNeighborX="-100000" custLinFactNeighborY="138">
        <dgm:presLayoutVars>
          <dgm:bulletEnabled val="1"/>
        </dgm:presLayoutVars>
      </dgm:prSet>
      <dgm:spPr/>
    </dgm:pt>
    <dgm:pt modelId="{1B134442-6F6D-40D8-88A2-F32C181654DA}" type="pres">
      <dgm:prSet presAssocID="{D57915A7-20BB-405F-8296-306C709E5F65}" presName="sibTrans" presStyleCnt="0"/>
      <dgm:spPr/>
    </dgm:pt>
    <dgm:pt modelId="{BCC373F3-50BD-4DDF-A480-3FBCFF2BF1BC}" type="pres">
      <dgm:prSet presAssocID="{CE0CF952-6703-4CCD-8A42-972E15AA071A}" presName="textNode" presStyleLbl="node1" presStyleIdx="2" presStyleCnt="6" custLinFactX="-95967" custLinFactNeighborX="-100000">
        <dgm:presLayoutVars>
          <dgm:bulletEnabled val="1"/>
        </dgm:presLayoutVars>
      </dgm:prSet>
      <dgm:spPr/>
    </dgm:pt>
    <dgm:pt modelId="{95807516-10AC-4EE4-9952-14808BE8CE76}" type="pres">
      <dgm:prSet presAssocID="{F4B5CA69-2E20-4FCA-BEE2-643D80067EAE}" presName="sibTrans" presStyleCnt="0"/>
      <dgm:spPr/>
    </dgm:pt>
    <dgm:pt modelId="{7E027D39-99A7-4A4F-8AA8-DCBDBDC7203C}" type="pres">
      <dgm:prSet presAssocID="{8C77FA26-2DC8-4AB3-99B7-1DE0E3754FD5}" presName="textNode" presStyleLbl="node1" presStyleIdx="3" presStyleCnt="6">
        <dgm:presLayoutVars>
          <dgm:bulletEnabled val="1"/>
        </dgm:presLayoutVars>
      </dgm:prSet>
      <dgm:spPr/>
    </dgm:pt>
    <dgm:pt modelId="{3B4768FA-A176-4483-9526-C22E12E5408F}" type="pres">
      <dgm:prSet presAssocID="{30B54BFC-E4C5-4F44-B9AA-272BD912A823}" presName="sibTrans" presStyleCnt="0"/>
      <dgm:spPr/>
    </dgm:pt>
    <dgm:pt modelId="{CA4D420D-9B91-46D0-B10F-867D130D108F}" type="pres">
      <dgm:prSet presAssocID="{48DD9AD0-5222-462F-B317-13311D01C764}" presName="textNode" presStyleLbl="node1" presStyleIdx="4" presStyleCnt="6">
        <dgm:presLayoutVars>
          <dgm:bulletEnabled val="1"/>
        </dgm:presLayoutVars>
      </dgm:prSet>
      <dgm:spPr/>
    </dgm:pt>
    <dgm:pt modelId="{0C70787F-F87E-4011-BFE1-A2C53D1242F0}" type="pres">
      <dgm:prSet presAssocID="{4E9DCF91-4123-4E60-81CB-7B84B459DA91}" presName="sibTrans" presStyleCnt="0"/>
      <dgm:spPr/>
    </dgm:pt>
    <dgm:pt modelId="{FB0F5F37-11E1-41DB-8543-D19A79C0769C}" type="pres">
      <dgm:prSet presAssocID="{3BC64E87-3C8D-46C3-BA3A-98DAAB92A5D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97D6B17-4877-4B86-9A35-836774F250B6}" type="presOf" srcId="{3BC64E87-3C8D-46C3-BA3A-98DAAB92A5D3}" destId="{FB0F5F37-11E1-41DB-8543-D19A79C0769C}" srcOrd="0" destOrd="0" presId="urn:microsoft.com/office/officeart/2005/8/layout/hProcess9"/>
    <dgm:cxn modelId="{2181B120-1359-4664-99F4-D8AC33559A13}" type="presOf" srcId="{A4FFA36E-9845-474D-A549-8E02D1D795EE}" destId="{942C624B-2322-4EF4-952E-76E64B8DCAF4}" srcOrd="0" destOrd="0" presId="urn:microsoft.com/office/officeart/2005/8/layout/hProcess9"/>
    <dgm:cxn modelId="{5CAEDD24-E3ED-49B8-B8AE-012F90112D73}" type="presOf" srcId="{CA98CEF6-6A39-46A1-9384-C6E9B9FAE56E}" destId="{5EB6B26C-985E-4F85-AD09-A3E7195238FE}" srcOrd="0" destOrd="0" presId="urn:microsoft.com/office/officeart/2005/8/layout/hProcess9"/>
    <dgm:cxn modelId="{1A61955E-B260-4945-9134-4E6426838903}" type="presOf" srcId="{48DD9AD0-5222-462F-B317-13311D01C764}" destId="{CA4D420D-9B91-46D0-B10F-867D130D108F}" srcOrd="0" destOrd="0" presId="urn:microsoft.com/office/officeart/2005/8/layout/hProcess9"/>
    <dgm:cxn modelId="{5E0A3563-87D0-40F4-8A51-2F8888A5E391}" srcId="{CA98CEF6-6A39-46A1-9384-C6E9B9FAE56E}" destId="{A4FFA36E-9845-474D-A549-8E02D1D795EE}" srcOrd="0" destOrd="0" parTransId="{13F1EDD0-BB6C-4A3B-BDD3-1D3CEDA72258}" sibTransId="{FCC2A877-7CAB-421A-BE93-35AB5303A4C8}"/>
    <dgm:cxn modelId="{8DC27E69-0237-4C08-96A0-91DF60426686}" srcId="{CA98CEF6-6A39-46A1-9384-C6E9B9FAE56E}" destId="{8C77FA26-2DC8-4AB3-99B7-1DE0E3754FD5}" srcOrd="3" destOrd="0" parTransId="{BEEC08B0-963A-4C6A-A45E-8D933C8E56E1}" sibTransId="{30B54BFC-E4C5-4F44-B9AA-272BD912A823}"/>
    <dgm:cxn modelId="{0E16246A-FC80-45CE-9B14-946A2BDC99DA}" srcId="{CA98CEF6-6A39-46A1-9384-C6E9B9FAE56E}" destId="{CE0CF952-6703-4CCD-8A42-972E15AA071A}" srcOrd="2" destOrd="0" parTransId="{A23F2F01-2BFB-4B4E-9C37-D2132D1FE0BD}" sibTransId="{F4B5CA69-2E20-4FCA-BEE2-643D80067EAE}"/>
    <dgm:cxn modelId="{58981372-1C5A-470F-A870-B4DEFF648583}" srcId="{CA98CEF6-6A39-46A1-9384-C6E9B9FAE56E}" destId="{48DD9AD0-5222-462F-B317-13311D01C764}" srcOrd="4" destOrd="0" parTransId="{C2B321BC-14FA-4D26-9C30-3FC2839C3D64}" sibTransId="{4E9DCF91-4123-4E60-81CB-7B84B459DA91}"/>
    <dgm:cxn modelId="{7299A458-8A08-436C-AA22-F88F25DCE91A}" srcId="{CA98CEF6-6A39-46A1-9384-C6E9B9FAE56E}" destId="{4EB65F6B-600A-4027-9A3C-4D0052DF8AC7}" srcOrd="1" destOrd="0" parTransId="{3C6789FF-9FD6-4A37-8444-FA783EEE9CCA}" sibTransId="{D57915A7-20BB-405F-8296-306C709E5F65}"/>
    <dgm:cxn modelId="{4FB63F7B-9E5E-4BEF-914B-9EE9D594DB75}" type="presOf" srcId="{CE0CF952-6703-4CCD-8A42-972E15AA071A}" destId="{BCC373F3-50BD-4DDF-A480-3FBCFF2BF1BC}" srcOrd="0" destOrd="0" presId="urn:microsoft.com/office/officeart/2005/8/layout/hProcess9"/>
    <dgm:cxn modelId="{E9C76C7D-0D15-402B-9318-5B957948048A}" srcId="{CA98CEF6-6A39-46A1-9384-C6E9B9FAE56E}" destId="{3BC64E87-3C8D-46C3-BA3A-98DAAB92A5D3}" srcOrd="5" destOrd="0" parTransId="{F34C68D0-0DE8-4CD7-873F-3FD8195FABD1}" sibTransId="{2B05FA16-0992-4AFB-AC69-1681423A732D}"/>
    <dgm:cxn modelId="{E7ECACC1-D7C1-4CBF-8992-76CC68CDB075}" type="presOf" srcId="{4EB65F6B-600A-4027-9A3C-4D0052DF8AC7}" destId="{05CF4D2F-549D-464D-9BD0-414800697F78}" srcOrd="0" destOrd="0" presId="urn:microsoft.com/office/officeart/2005/8/layout/hProcess9"/>
    <dgm:cxn modelId="{2EF616DF-8CBC-4878-AAB7-B7111651C960}" type="presOf" srcId="{8C77FA26-2DC8-4AB3-99B7-1DE0E3754FD5}" destId="{7E027D39-99A7-4A4F-8AA8-DCBDBDC7203C}" srcOrd="0" destOrd="0" presId="urn:microsoft.com/office/officeart/2005/8/layout/hProcess9"/>
    <dgm:cxn modelId="{DEDAE1BE-0694-4E34-829E-D2CBBA9C885C}" type="presParOf" srcId="{5EB6B26C-985E-4F85-AD09-A3E7195238FE}" destId="{72949F1D-EF7D-40BA-9303-D1B9D6332DB0}" srcOrd="0" destOrd="0" presId="urn:microsoft.com/office/officeart/2005/8/layout/hProcess9"/>
    <dgm:cxn modelId="{76AE2070-A4D0-42E5-8C3A-687855D709A5}" type="presParOf" srcId="{5EB6B26C-985E-4F85-AD09-A3E7195238FE}" destId="{0C43FAA8-BD66-445A-8633-66623787105C}" srcOrd="1" destOrd="0" presId="urn:microsoft.com/office/officeart/2005/8/layout/hProcess9"/>
    <dgm:cxn modelId="{D45C6A1D-8FA4-4F39-BEA4-3DC4F1552DCE}" type="presParOf" srcId="{0C43FAA8-BD66-445A-8633-66623787105C}" destId="{942C624B-2322-4EF4-952E-76E64B8DCAF4}" srcOrd="0" destOrd="0" presId="urn:microsoft.com/office/officeart/2005/8/layout/hProcess9"/>
    <dgm:cxn modelId="{EBE068ED-7CB7-492A-87B8-0711DC696896}" type="presParOf" srcId="{0C43FAA8-BD66-445A-8633-66623787105C}" destId="{646E80C6-8105-42C4-A115-B38C66613873}" srcOrd="1" destOrd="0" presId="urn:microsoft.com/office/officeart/2005/8/layout/hProcess9"/>
    <dgm:cxn modelId="{C69A506C-B5B9-4FFF-B464-73D67E55F500}" type="presParOf" srcId="{0C43FAA8-BD66-445A-8633-66623787105C}" destId="{05CF4D2F-549D-464D-9BD0-414800697F78}" srcOrd="2" destOrd="0" presId="urn:microsoft.com/office/officeart/2005/8/layout/hProcess9"/>
    <dgm:cxn modelId="{BAA48C44-9347-4A19-AF6F-66CBA0A63DE1}" type="presParOf" srcId="{0C43FAA8-BD66-445A-8633-66623787105C}" destId="{1B134442-6F6D-40D8-88A2-F32C181654DA}" srcOrd="3" destOrd="0" presId="urn:microsoft.com/office/officeart/2005/8/layout/hProcess9"/>
    <dgm:cxn modelId="{11831F6C-314A-4A8F-8BCB-EC5F796E987C}" type="presParOf" srcId="{0C43FAA8-BD66-445A-8633-66623787105C}" destId="{BCC373F3-50BD-4DDF-A480-3FBCFF2BF1BC}" srcOrd="4" destOrd="0" presId="urn:microsoft.com/office/officeart/2005/8/layout/hProcess9"/>
    <dgm:cxn modelId="{24CED434-A0C5-412A-9862-B15F38987A88}" type="presParOf" srcId="{0C43FAA8-BD66-445A-8633-66623787105C}" destId="{95807516-10AC-4EE4-9952-14808BE8CE76}" srcOrd="5" destOrd="0" presId="urn:microsoft.com/office/officeart/2005/8/layout/hProcess9"/>
    <dgm:cxn modelId="{387D6B79-B971-4A49-81EA-BD854D030FA9}" type="presParOf" srcId="{0C43FAA8-BD66-445A-8633-66623787105C}" destId="{7E027D39-99A7-4A4F-8AA8-DCBDBDC7203C}" srcOrd="6" destOrd="0" presId="urn:microsoft.com/office/officeart/2005/8/layout/hProcess9"/>
    <dgm:cxn modelId="{0A29566B-4499-4233-83D9-3D3B9C949E40}" type="presParOf" srcId="{0C43FAA8-BD66-445A-8633-66623787105C}" destId="{3B4768FA-A176-4483-9526-C22E12E5408F}" srcOrd="7" destOrd="0" presId="urn:microsoft.com/office/officeart/2005/8/layout/hProcess9"/>
    <dgm:cxn modelId="{9BB2D6B1-EA48-40F6-9C41-E2069A46E54A}" type="presParOf" srcId="{0C43FAA8-BD66-445A-8633-66623787105C}" destId="{CA4D420D-9B91-46D0-B10F-867D130D108F}" srcOrd="8" destOrd="0" presId="urn:microsoft.com/office/officeart/2005/8/layout/hProcess9"/>
    <dgm:cxn modelId="{5B393504-2160-41DE-8BC4-1282912D82DF}" type="presParOf" srcId="{0C43FAA8-BD66-445A-8633-66623787105C}" destId="{0C70787F-F87E-4011-BFE1-A2C53D1242F0}" srcOrd="9" destOrd="0" presId="urn:microsoft.com/office/officeart/2005/8/layout/hProcess9"/>
    <dgm:cxn modelId="{5E26519E-147C-4860-8E4D-3D2D43DA38DC}" type="presParOf" srcId="{0C43FAA8-BD66-445A-8633-66623787105C}" destId="{FB0F5F37-11E1-41DB-8543-D19A79C0769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algn="just"/>
          <a:r>
            <a:rPr lang="cs-CZ" altLang="cs-CZ" sz="16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B86FF50-06B0-4538-B51B-13AD8966F5D1}">
      <dgm:prSet custT="1"/>
      <dgm:spPr/>
      <dgm:t>
        <a:bodyPr/>
        <a:lstStyle/>
        <a:p>
          <a:pPr algn="just"/>
          <a:r>
            <a:rPr lang="cs-CZ" sz="1600" b="0" dirty="0"/>
            <a:t>Aktivizační činnosti pro rodiny s dětmi (zejména rodiny s dětmi v agendě SPOD) a pro osoby ohrožené sociálním vyloučením</a:t>
          </a:r>
          <a:endParaRPr lang="cs-CZ" sz="1600" dirty="0">
            <a:solidFill>
              <a:schemeClr val="tx1"/>
            </a:solidFill>
          </a:endParaRPr>
        </a:p>
      </dgm:t>
    </dgm:pt>
    <dgm:pt modelId="{7C73885E-F6B2-4614-AEFE-80AC3DEF73E4}" type="parTrans" cxnId="{812A407D-2D44-4C09-8460-8083B678BF84}">
      <dgm:prSet/>
      <dgm:spPr/>
      <dgm:t>
        <a:bodyPr/>
        <a:lstStyle/>
        <a:p>
          <a:endParaRPr lang="cs-CZ"/>
        </a:p>
      </dgm:t>
    </dgm:pt>
    <dgm:pt modelId="{A5B9311A-0048-45ED-BE4F-B2CB6F346EAA}" type="sibTrans" cxnId="{812A407D-2D44-4C09-8460-8083B678BF84}">
      <dgm:prSet/>
      <dgm:spPr/>
      <dgm:t>
        <a:bodyPr/>
        <a:lstStyle/>
        <a:p>
          <a:endParaRPr lang="cs-CZ"/>
        </a:p>
      </dgm:t>
    </dgm:pt>
    <dgm:pt modelId="{3E467E6F-5914-4D06-8415-41FB1D21986B}">
      <dgm:prSet custT="1"/>
      <dgm:spPr/>
      <dgm:t>
        <a:bodyPr/>
        <a:lstStyle/>
        <a:p>
          <a:pPr algn="just"/>
          <a:endParaRPr lang="cs-CZ" sz="1600" dirty="0">
            <a:solidFill>
              <a:schemeClr val="tx1"/>
            </a:solidFill>
          </a:endParaRPr>
        </a:p>
      </dgm:t>
    </dgm:pt>
    <dgm:pt modelId="{FF6EBA49-3183-4416-9618-158BD538C6F3}" type="parTrans" cxnId="{43F31025-80F1-4209-8AA4-9471ED155557}">
      <dgm:prSet/>
      <dgm:spPr/>
      <dgm:t>
        <a:bodyPr/>
        <a:lstStyle/>
        <a:p>
          <a:endParaRPr lang="cs-CZ"/>
        </a:p>
      </dgm:t>
    </dgm:pt>
    <dgm:pt modelId="{8BB87E2A-0402-47C5-99EB-8A85FA7CD7CB}" type="sibTrans" cxnId="{43F31025-80F1-4209-8AA4-9471ED15555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43" custLinFactNeighborY="-244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43F31025-80F1-4209-8AA4-9471ED155557}" srcId="{BF8AD5CF-6D91-4F6A-9399-C1657C510191}" destId="{3E467E6F-5914-4D06-8415-41FB1D21986B}" srcOrd="1" destOrd="0" parTransId="{FF6EBA49-3183-4416-9618-158BD538C6F3}" sibTransId="{8BB87E2A-0402-47C5-99EB-8A85FA7CD7CB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812A407D-2D44-4C09-8460-8083B678BF84}" srcId="{BF8AD5CF-6D91-4F6A-9399-C1657C510191}" destId="{BB86FF50-06B0-4538-B51B-13AD8966F5D1}" srcOrd="2" destOrd="0" parTransId="{7C73885E-F6B2-4614-AEFE-80AC3DEF73E4}" sibTransId="{A5B9311A-0048-45ED-BE4F-B2CB6F346EAA}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5C2BC6C2-D086-444D-9DD6-67BC21B2B1B1}" type="presOf" srcId="{3E467E6F-5914-4D06-8415-41FB1D21986B}" destId="{4AC21E7C-F67F-44F7-B0C5-17AC13BAB4D3}" srcOrd="0" destOrd="1" presId="urn:microsoft.com/office/officeart/2005/8/layout/chevron2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98827BD6-5FC3-4251-A215-05801AEFA575}" type="presOf" srcId="{BB86FF50-06B0-4538-B51B-13AD8966F5D1}" destId="{4AC21E7C-F67F-44F7-B0C5-17AC13BAB4D3}" srcOrd="0" destOrd="2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marL="0" indent="0" algn="just">
            <a:buNone/>
          </a:pPr>
          <a:r>
            <a:rPr lang="cs-CZ" sz="16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0" custLinFactNeighborY="-287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724DD9-032E-4CF2-8A92-7C84F2474EC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B</a:t>
          </a:r>
        </a:p>
      </dgm:t>
    </dgm:pt>
    <dgm:pt modelId="{7F42BF63-92D8-48A6-A104-AACED7F50A6D}" type="parTrans" cxnId="{7E56B82E-57FC-4AAC-8339-0291FACB92CB}">
      <dgm:prSet/>
      <dgm:spPr/>
      <dgm:t>
        <a:bodyPr/>
        <a:lstStyle/>
        <a:p>
          <a:endParaRPr lang="cs-CZ"/>
        </a:p>
      </dgm:t>
    </dgm:pt>
    <dgm:pt modelId="{1215F034-7CB6-425B-B88F-2FDCA52F16A0}" type="sibTrans" cxnId="{7E56B82E-57FC-4AAC-8339-0291FACB92CB}">
      <dgm:prSet/>
      <dgm:spPr/>
      <dgm:t>
        <a:bodyPr/>
        <a:lstStyle/>
        <a:p>
          <a:endParaRPr lang="cs-CZ"/>
        </a:p>
      </dgm:t>
    </dgm:pt>
    <dgm:pt modelId="{D19EB707-CFC0-439B-B647-72DD801CF0FD}">
      <dgm:prSet phldrT="[Text]"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Informační kampaně</a:t>
          </a:r>
          <a:r>
            <a:rPr lang="cs-CZ" sz="1600" dirty="0"/>
            <a:t> (zejména edukační, </a:t>
          </a:r>
          <a:r>
            <a:rPr lang="cs-CZ" sz="1600" dirty="0" err="1"/>
            <a:t>destigmatizační</a:t>
          </a:r>
          <a:r>
            <a:rPr lang="cs-CZ" sz="1600" dirty="0"/>
            <a:t>) </a:t>
          </a:r>
          <a:r>
            <a:rPr lang="cs-CZ" sz="1600" b="1" dirty="0"/>
            <a:t>a </a:t>
          </a:r>
          <a:r>
            <a:rPr lang="cs-CZ" sz="1600" b="1" u="none" dirty="0"/>
            <a:t>poradenství</a:t>
          </a:r>
          <a:r>
            <a:rPr lang="cs-CZ" sz="1600" dirty="0"/>
            <a:t> (mimo registrované sociální služby)</a:t>
          </a:r>
        </a:p>
      </dgm:t>
    </dgm:pt>
    <dgm:pt modelId="{66A77174-49B1-46D9-9F25-44ED2FCA25EB}" type="parTrans" cxnId="{AE83A286-E50F-4615-9545-AEC5084215CA}">
      <dgm:prSet/>
      <dgm:spPr/>
      <dgm:t>
        <a:bodyPr/>
        <a:lstStyle/>
        <a:p>
          <a:endParaRPr lang="cs-CZ"/>
        </a:p>
      </dgm:t>
    </dgm:pt>
    <dgm:pt modelId="{38C23FC6-7896-41CE-BDFE-A87119F0FC04}" type="sibTrans" cxnId="{AE83A286-E50F-4615-9545-AEC5084215CA}">
      <dgm:prSet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EE24007-B7D4-4FBB-85D3-453B48BB3AA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A</a:t>
          </a:r>
        </a:p>
      </dgm:t>
    </dgm:pt>
    <dgm:pt modelId="{99042171-4487-4080-8400-882496021C41}" type="parTrans" cxnId="{0D4EC6A9-1B01-467D-95F9-90DE68F62543}">
      <dgm:prSet/>
      <dgm:spPr/>
      <dgm:t>
        <a:bodyPr/>
        <a:lstStyle/>
        <a:p>
          <a:endParaRPr lang="cs-CZ"/>
        </a:p>
      </dgm:t>
    </dgm:pt>
    <dgm:pt modelId="{4EDAE941-2031-475B-9D0C-81E6B8E5AEBC}" type="sibTrans" cxnId="{0D4EC6A9-1B01-467D-95F9-90DE68F62543}">
      <dgm:prSet/>
      <dgm:spPr/>
      <dgm:t>
        <a:bodyPr/>
        <a:lstStyle/>
        <a:p>
          <a:endParaRPr lang="cs-CZ"/>
        </a:p>
      </dgm:t>
    </dgm:pt>
    <dgm:pt modelId="{8DE02B42-A3CE-46B9-BBDF-632D72F7D9FE}">
      <dgm:prSet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Celoroční činnost a jednorázové aktivity </a:t>
          </a:r>
          <a:r>
            <a:rPr lang="cs-CZ" sz="1600" b="0" u="none" dirty="0"/>
            <a:t>organizací podporujících osoby s handicapem </a:t>
          </a:r>
        </a:p>
      </dgm:t>
    </dgm:pt>
    <dgm:pt modelId="{234225AB-382E-46C7-86F4-8DCC2F0FF922}" type="parTrans" cxnId="{F372366E-3F66-4506-98B3-3E91A5BA30B5}">
      <dgm:prSet/>
      <dgm:spPr/>
      <dgm:t>
        <a:bodyPr/>
        <a:lstStyle/>
        <a:p>
          <a:endParaRPr lang="cs-CZ"/>
        </a:p>
      </dgm:t>
    </dgm:pt>
    <dgm:pt modelId="{438FA89A-0117-438E-A890-B86C3FE940DD}" type="sibTrans" cxnId="{F372366E-3F66-4506-98B3-3E91A5BA30B5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1600" b="1" u="none" dirty="0"/>
            <a:t>Zaměstnávání osob se zdravotním postižením </a:t>
          </a:r>
          <a:r>
            <a:rPr lang="cs-CZ" sz="1600" dirty="0"/>
            <a:t>(chráněná pracoviště a chráněná pracovní místa).</a:t>
          </a:r>
          <a:endParaRPr lang="cs-CZ" sz="1800" dirty="0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0E4541F0-D9F5-434C-839E-BBF64EFEC384}" type="pres">
      <dgm:prSet presAssocID="{DEE24007-B7D4-4FBB-85D3-453B48BB3AAF}" presName="composite" presStyleCnt="0"/>
      <dgm:spPr/>
    </dgm:pt>
    <dgm:pt modelId="{55393170-DF90-456D-858E-768CDEA0A8A2}" type="pres">
      <dgm:prSet presAssocID="{DEE24007-B7D4-4FBB-85D3-453B48BB3A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FEC9FB-D0B2-4A25-A94F-EF38CEB9288B}" type="pres">
      <dgm:prSet presAssocID="{DEE24007-B7D4-4FBB-85D3-453B48BB3AAF}" presName="descendantText" presStyleLbl="alignAcc1" presStyleIdx="0" presStyleCnt="3">
        <dgm:presLayoutVars>
          <dgm:bulletEnabled val="1"/>
        </dgm:presLayoutVars>
      </dgm:prSet>
      <dgm:spPr/>
    </dgm:pt>
    <dgm:pt modelId="{9701F524-7275-4C12-B718-E91457A59058}" type="pres">
      <dgm:prSet presAssocID="{4EDAE941-2031-475B-9D0C-81E6B8E5AEBC}" presName="sp" presStyleCnt="0"/>
      <dgm:spPr/>
    </dgm:pt>
    <dgm:pt modelId="{F0306A2F-EE8B-4D5D-8B31-D6FB6B063D34}" type="pres">
      <dgm:prSet presAssocID="{8F724DD9-032E-4CF2-8A92-7C84F2474ECD}" presName="composite" presStyleCnt="0"/>
      <dgm:spPr/>
    </dgm:pt>
    <dgm:pt modelId="{52657E52-EB0B-4242-A30B-E79393AA5774}" type="pres">
      <dgm:prSet presAssocID="{8F724DD9-032E-4CF2-8A92-7C84F2474EC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1C4232-61F2-4DF3-8E6A-5D43C28D7888}" type="pres">
      <dgm:prSet presAssocID="{8F724DD9-032E-4CF2-8A92-7C84F2474ECD}" presName="descendantText" presStyleLbl="alignAcc1" presStyleIdx="1" presStyleCnt="3">
        <dgm:presLayoutVars>
          <dgm:bulletEnabled val="1"/>
        </dgm:presLayoutVars>
      </dgm:prSet>
      <dgm:spPr/>
    </dgm:pt>
    <dgm:pt modelId="{2886D9E6-515E-46BE-AF1F-7C77880C777C}" type="pres">
      <dgm:prSet presAssocID="{1215F034-7CB6-425B-B88F-2FDCA52F16A0}" presName="sp" presStyleCnt="0"/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8083113-D51F-4754-A627-2EF9C7868540}" type="presOf" srcId="{DEE24007-B7D4-4FBB-85D3-453B48BB3AAF}" destId="{55393170-DF90-456D-858E-768CDEA0A8A2}" srcOrd="0" destOrd="0" presId="urn:microsoft.com/office/officeart/2005/8/layout/chevron2"/>
    <dgm:cxn modelId="{7E56B82E-57FC-4AAC-8339-0291FACB92CB}" srcId="{E8A61F6C-A734-41FD-9791-8786720C16AC}" destId="{8F724DD9-032E-4CF2-8A92-7C84F2474ECD}" srcOrd="1" destOrd="0" parTransId="{7F42BF63-92D8-48A6-A104-AACED7F50A6D}" sibTransId="{1215F034-7CB6-425B-B88F-2FDCA52F16A0}"/>
    <dgm:cxn modelId="{97403B40-34B8-4732-8919-B44D09342D56}" type="presOf" srcId="{8DE02B42-A3CE-46B9-BBDF-632D72F7D9FE}" destId="{6AFEC9FB-D0B2-4A25-A94F-EF38CEB9288B}" srcOrd="0" destOrd="0" presId="urn:microsoft.com/office/officeart/2005/8/layout/chevron2"/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F372366E-3F66-4506-98B3-3E91A5BA30B5}" srcId="{DEE24007-B7D4-4FBB-85D3-453B48BB3AAF}" destId="{8DE02B42-A3CE-46B9-BBDF-632D72F7D9FE}" srcOrd="0" destOrd="0" parTransId="{234225AB-382E-46C7-86F4-8DCC2F0FF922}" sibTransId="{438FA89A-0117-438E-A890-B86C3FE940DD}"/>
    <dgm:cxn modelId="{771DF676-32B0-4887-BD1A-DCE57B055243}" type="presOf" srcId="{8F724DD9-032E-4CF2-8A92-7C84F2474ECD}" destId="{52657E52-EB0B-4242-A30B-E79393AA5774}" srcOrd="0" destOrd="0" presId="urn:microsoft.com/office/officeart/2005/8/layout/chevron2"/>
    <dgm:cxn modelId="{AE83A286-E50F-4615-9545-AEC5084215CA}" srcId="{8F724DD9-032E-4CF2-8A92-7C84F2474ECD}" destId="{D19EB707-CFC0-439B-B647-72DD801CF0FD}" srcOrd="0" destOrd="0" parTransId="{66A77174-49B1-46D9-9F25-44ED2FCA25EB}" sibTransId="{38C23FC6-7896-41CE-BDFE-A87119F0FC04}"/>
    <dgm:cxn modelId="{0D4EC6A9-1B01-467D-95F9-90DE68F62543}" srcId="{E8A61F6C-A734-41FD-9791-8786720C16AC}" destId="{DEE24007-B7D4-4FBB-85D3-453B48BB3AAF}" srcOrd="0" destOrd="0" parTransId="{99042171-4487-4080-8400-882496021C41}" sibTransId="{4EDAE941-2031-475B-9D0C-81E6B8E5AEBC}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4771A2C6-2F7E-4799-B305-0F21923CC4FB}" type="presOf" srcId="{D19EB707-CFC0-439B-B647-72DD801CF0FD}" destId="{311C4232-61F2-4DF3-8E6A-5D43C28D7888}" srcOrd="0" destOrd="0" presId="urn:microsoft.com/office/officeart/2005/8/layout/chevron2"/>
    <dgm:cxn modelId="{CAFA93DE-0907-43A7-8AA4-4257EBD6E220}" srcId="{E8A61F6C-A734-41FD-9791-8786720C16AC}" destId="{E580F898-71C3-4AAD-967E-BC9CE3358BA7}" srcOrd="2" destOrd="0" parTransId="{A5C1977B-6106-47AB-8D5F-8C103699B1FB}" sibTransId="{D4A5ECDA-2CBF-4E67-8540-D76977D4C7CA}"/>
    <dgm:cxn modelId="{805EBF5C-18D3-4FEE-8AFA-12D8A39ACC5D}" type="presParOf" srcId="{1C1833F5-B710-4C16-8E47-FE4FA189E5EC}" destId="{0E4541F0-D9F5-434C-839E-BBF64EFEC384}" srcOrd="0" destOrd="0" presId="urn:microsoft.com/office/officeart/2005/8/layout/chevron2"/>
    <dgm:cxn modelId="{3247578C-F5EC-4786-9A4D-175D58F8129E}" type="presParOf" srcId="{0E4541F0-D9F5-434C-839E-BBF64EFEC384}" destId="{55393170-DF90-456D-858E-768CDEA0A8A2}" srcOrd="0" destOrd="0" presId="urn:microsoft.com/office/officeart/2005/8/layout/chevron2"/>
    <dgm:cxn modelId="{15CB5A3A-6719-4D17-9292-7E6F9A2A5F71}" type="presParOf" srcId="{0E4541F0-D9F5-434C-839E-BBF64EFEC384}" destId="{6AFEC9FB-D0B2-4A25-A94F-EF38CEB9288B}" srcOrd="1" destOrd="0" presId="urn:microsoft.com/office/officeart/2005/8/layout/chevron2"/>
    <dgm:cxn modelId="{188A6006-4118-4958-9210-6509CEC0108C}" type="presParOf" srcId="{1C1833F5-B710-4C16-8E47-FE4FA189E5EC}" destId="{9701F524-7275-4C12-B718-E91457A59058}" srcOrd="1" destOrd="0" presId="urn:microsoft.com/office/officeart/2005/8/layout/chevron2"/>
    <dgm:cxn modelId="{01105F5A-D639-4895-9DEB-8F7E7E621C66}" type="presParOf" srcId="{1C1833F5-B710-4C16-8E47-FE4FA189E5EC}" destId="{F0306A2F-EE8B-4D5D-8B31-D6FB6B063D34}" srcOrd="2" destOrd="0" presId="urn:microsoft.com/office/officeart/2005/8/layout/chevron2"/>
    <dgm:cxn modelId="{02F3F087-7EC7-4836-87DE-3590B393499B}" type="presParOf" srcId="{F0306A2F-EE8B-4D5D-8B31-D6FB6B063D34}" destId="{52657E52-EB0B-4242-A30B-E79393AA5774}" srcOrd="0" destOrd="0" presId="urn:microsoft.com/office/officeart/2005/8/layout/chevron2"/>
    <dgm:cxn modelId="{A6CA3449-1DFF-47B0-9474-F06253312CEE}" type="presParOf" srcId="{F0306A2F-EE8B-4D5D-8B31-D6FB6B063D34}" destId="{311C4232-61F2-4DF3-8E6A-5D43C28D7888}" srcOrd="1" destOrd="0" presId="urn:microsoft.com/office/officeart/2005/8/layout/chevron2"/>
    <dgm:cxn modelId="{7BD89741-3299-449C-985A-B641F1B47C91}" type="presParOf" srcId="{1C1833F5-B710-4C16-8E47-FE4FA189E5EC}" destId="{2886D9E6-515E-46BE-AF1F-7C77880C777C}" srcOrd="3" destOrd="0" presId="urn:microsoft.com/office/officeart/2005/8/layout/chevron2"/>
    <dgm:cxn modelId="{53E788AB-4364-49E2-9924-8CD16A2AFE38}" type="presParOf" srcId="{1C1833F5-B710-4C16-8E47-FE4FA189E5EC}" destId="{23BF2C0C-494F-4826-9135-7ED683C47F88}" srcOrd="4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2000" b="1" u="none" dirty="0"/>
            <a:t>Zaměstnávání osob se zdravotním postižením </a:t>
          </a:r>
          <a:r>
            <a:rPr lang="cs-CZ" sz="2000" dirty="0"/>
            <a:t>(chráněná pracoviště a chráněná pracovní místa).</a:t>
          </a:r>
          <a:endParaRPr lang="cs-CZ" sz="2400" dirty="0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CAFA93DE-0907-43A7-8AA4-4257EBD6E220}" srcId="{E8A61F6C-A734-41FD-9791-8786720C16AC}" destId="{E580F898-71C3-4AAD-967E-BC9CE3358BA7}" srcOrd="0" destOrd="0" parTransId="{A5C1977B-6106-47AB-8D5F-8C103699B1FB}" sibTransId="{D4A5ECDA-2CBF-4E67-8540-D76977D4C7CA}"/>
    <dgm:cxn modelId="{53E788AB-4364-49E2-9924-8CD16A2AFE38}" type="presParOf" srcId="{1C1833F5-B710-4C16-8E47-FE4FA189E5EC}" destId="{23BF2C0C-494F-4826-9135-7ED683C47F88}" srcOrd="0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9F1D-EF7D-40BA-9303-D1B9D6332DB0}">
      <dsp:nvSpPr>
        <dsp:cNvPr id="0" name=""/>
        <dsp:cNvSpPr/>
      </dsp:nvSpPr>
      <dsp:spPr>
        <a:xfrm>
          <a:off x="631870" y="0"/>
          <a:ext cx="7161195" cy="4968552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624B-2322-4EF4-952E-76E64B8DCAF4}">
      <dsp:nvSpPr>
        <dsp:cNvPr id="0" name=""/>
        <dsp:cNvSpPr/>
      </dsp:nvSpPr>
      <dsp:spPr>
        <a:xfrm>
          <a:off x="2896809" y="1509764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Podání žádosti o aktualizaci v krajské síti</a:t>
          </a:r>
        </a:p>
      </dsp:txBody>
      <dsp:txXfrm>
        <a:off x="2962576" y="1575531"/>
        <a:ext cx="1215715" cy="1855886"/>
      </dsp:txXfrm>
    </dsp:sp>
    <dsp:sp modelId="{05CF4D2F-549D-464D-9BD0-414800697F78}">
      <dsp:nvSpPr>
        <dsp:cNvPr id="0" name=""/>
        <dsp:cNvSpPr/>
      </dsp:nvSpPr>
      <dsp:spPr>
        <a:xfrm>
          <a:off x="73906" y="1493308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Podání žádosti o aktualizaci v ostravské síti</a:t>
          </a:r>
        </a:p>
      </dsp:txBody>
      <dsp:txXfrm>
        <a:off x="139673" y="1559075"/>
        <a:ext cx="1215715" cy="1855886"/>
      </dsp:txXfrm>
    </dsp:sp>
    <dsp:sp modelId="{BCC373F3-50BD-4DDF-A480-3FBCFF2BF1BC}">
      <dsp:nvSpPr>
        <dsp:cNvPr id="0" name=""/>
        <dsp:cNvSpPr/>
      </dsp:nvSpPr>
      <dsp:spPr>
        <a:xfrm>
          <a:off x="1471260" y="1490565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Usnesení orgánů SMO (potvrzení zadavatelské role obce) </a:t>
          </a:r>
        </a:p>
      </dsp:txBody>
      <dsp:txXfrm>
        <a:off x="1537027" y="1556332"/>
        <a:ext cx="1215715" cy="1855886"/>
      </dsp:txXfrm>
    </dsp:sp>
    <dsp:sp modelId="{7E027D39-99A7-4A4F-8AA8-DCBDBDC7203C}">
      <dsp:nvSpPr>
        <dsp:cNvPr id="0" name=""/>
        <dsp:cNvSpPr/>
      </dsp:nvSpPr>
      <dsp:spPr>
        <a:xfrm>
          <a:off x="4246149" y="1490565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Aktualizace krajské sítě</a:t>
          </a:r>
        </a:p>
      </dsp:txBody>
      <dsp:txXfrm>
        <a:off x="4311916" y="1556332"/>
        <a:ext cx="1215715" cy="1855886"/>
      </dsp:txXfrm>
    </dsp:sp>
    <dsp:sp modelId="{CA4D420D-9B91-46D0-B10F-867D130D108F}">
      <dsp:nvSpPr>
        <dsp:cNvPr id="0" name=""/>
        <dsp:cNvSpPr/>
      </dsp:nvSpPr>
      <dsp:spPr>
        <a:xfrm>
          <a:off x="5660760" y="1490565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Možnost žádat o financování pro službu, která je zařazena do krajské sítě</a:t>
          </a:r>
        </a:p>
      </dsp:txBody>
      <dsp:txXfrm>
        <a:off x="5726527" y="1556332"/>
        <a:ext cx="1215715" cy="1855886"/>
      </dsp:txXfrm>
    </dsp:sp>
    <dsp:sp modelId="{FB0F5F37-11E1-41DB-8543-D19A79C0769C}">
      <dsp:nvSpPr>
        <dsp:cNvPr id="0" name=""/>
        <dsp:cNvSpPr/>
      </dsp:nvSpPr>
      <dsp:spPr>
        <a:xfrm>
          <a:off x="7075372" y="1490565"/>
          <a:ext cx="1347249" cy="19874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Finanční podpora ze strany SMO, tzn. služba je součást ostravské sítě</a:t>
          </a:r>
        </a:p>
      </dsp:txBody>
      <dsp:txXfrm>
        <a:off x="7141139" y="1556332"/>
        <a:ext cx="1215715" cy="185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Aktivizační činnosti pro rodiny s dětmi (zejména rodiny s dětmi v agendě SPOD) a pro osoby ohrožené sociálním vyloučením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3170-DF90-456D-858E-768CDEA0A8A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73596"/>
        <a:ext cx="1146297" cy="491270"/>
      </dsp:txXfrm>
    </dsp:sp>
    <dsp:sp modelId="{6AFEC9FB-D0B2-4A25-A94F-EF38CEB9288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Celoroční činnost a jednorázové aktivity </a:t>
          </a:r>
          <a:r>
            <a:rPr lang="cs-CZ" sz="1600" b="0" u="none" kern="1200" dirty="0"/>
            <a:t>organizací podporujících osoby s handicapem </a:t>
          </a:r>
        </a:p>
      </dsp:txBody>
      <dsp:txXfrm rot="-5400000">
        <a:off x="1146298" y="52408"/>
        <a:ext cx="7031341" cy="960496"/>
      </dsp:txXfrm>
    </dsp:sp>
    <dsp:sp modelId="{52657E52-EB0B-4242-A30B-E79393AA577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2017346"/>
        <a:ext cx="1146297" cy="491270"/>
      </dsp:txXfrm>
    </dsp:sp>
    <dsp:sp modelId="{311C4232-61F2-4DF3-8E6A-5D43C28D7888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Informační kampaně</a:t>
          </a:r>
          <a:r>
            <a:rPr lang="cs-CZ" sz="1600" kern="1200" dirty="0"/>
            <a:t> (zejména edukační, </a:t>
          </a:r>
          <a:r>
            <a:rPr lang="cs-CZ" sz="1600" kern="1200" dirty="0" err="1"/>
            <a:t>destigmatizační</a:t>
          </a:r>
          <a:r>
            <a:rPr lang="cs-CZ" sz="1600" kern="1200" dirty="0"/>
            <a:t>) </a:t>
          </a:r>
          <a:r>
            <a:rPr lang="cs-CZ" sz="1600" b="1" kern="1200" dirty="0"/>
            <a:t>a </a:t>
          </a:r>
          <a:r>
            <a:rPr lang="cs-CZ" sz="1600" b="1" u="none" kern="1200" dirty="0"/>
            <a:t>poradenství</a:t>
          </a:r>
          <a:r>
            <a:rPr lang="cs-CZ" sz="1600" kern="1200" dirty="0"/>
            <a:t> (mimo registrované sociální služby)</a:t>
          </a:r>
        </a:p>
      </dsp:txBody>
      <dsp:txXfrm rot="-5400000">
        <a:off x="1146298" y="1496158"/>
        <a:ext cx="7031341" cy="960496"/>
      </dsp:txXfrm>
    </dsp:sp>
    <dsp:sp modelId="{861822E2-32A0-43F8-B3A3-58F97624B3C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461096"/>
        <a:ext cx="1146297" cy="491270"/>
      </dsp:txXfrm>
    </dsp:sp>
    <dsp:sp modelId="{D01A469C-5C0D-4FE7-BCFB-B5A0ECDEE34A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1" u="none" kern="1200" dirty="0"/>
            <a:t>Zaměstnávání osob se zdravotním postižením </a:t>
          </a:r>
          <a:r>
            <a:rPr lang="cs-CZ" sz="1600" kern="1200" dirty="0"/>
            <a:t>(chráněná pracoviště a chráněná pracovní místa).</a:t>
          </a:r>
          <a:endParaRPr lang="cs-CZ" sz="18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22E2-32A0-43F8-B3A3-58F97624B3C3}">
      <dsp:nvSpPr>
        <dsp:cNvPr id="0" name=""/>
        <dsp:cNvSpPr/>
      </dsp:nvSpPr>
      <dsp:spPr>
        <a:xfrm rot="5400000">
          <a:off x="-220313" y="220313"/>
          <a:ext cx="1468760" cy="1028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514065"/>
        <a:ext cx="1028132" cy="440628"/>
      </dsp:txXfrm>
    </dsp:sp>
    <dsp:sp modelId="{D01A469C-5C0D-4FE7-BCFB-B5A0ECDEE34A}">
      <dsp:nvSpPr>
        <dsp:cNvPr id="0" name=""/>
        <dsp:cNvSpPr/>
      </dsp:nvSpPr>
      <dsp:spPr>
        <a:xfrm rot="5400000">
          <a:off x="4182351" y="-3154219"/>
          <a:ext cx="954694" cy="7263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000" b="1" u="none" kern="1200" dirty="0"/>
            <a:t>Zaměstnávání osob se zdravotním postižením </a:t>
          </a:r>
          <a:r>
            <a:rPr lang="cs-CZ" sz="2000" kern="1200" dirty="0"/>
            <a:t>(chráněná pracoviště a chráněná pracovní místa).</a:t>
          </a:r>
          <a:endParaRPr lang="cs-CZ" sz="2400" kern="1200" dirty="0"/>
        </a:p>
      </dsp:txBody>
      <dsp:txXfrm rot="-5400000">
        <a:off x="1028132" y="46604"/>
        <a:ext cx="7216528" cy="86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D8124C-9961-1B0C-5C78-D5F8B8C864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3EADDD-0825-28CE-98BA-A940F634DC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770EC1-53BA-06F9-76C2-6D4B601973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982524B-7AC4-6DD1-DFFA-41AE1155C9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E7DC73-065C-426B-8C31-E9AFE0AE84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745177-CEE8-0F2C-C7BA-6869F476D4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18AEC70-67A9-D5FF-211B-4348D5DBCF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ED1207-E3E8-0FC1-CC0F-526D615D8C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1F612F-8BA4-0559-EDE9-96C5FB905E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E6A9E4E-32C4-420C-F648-6DCAB2C840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2AF3348-432D-87B1-F8FF-B2988309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B4280B-692C-4334-ABF0-2D18280C4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F76B5-B834-46CD-AC23-5A2FA3C4FF18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4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8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17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1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880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06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5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515B7CC-85FD-4D5E-41E6-5CEB01A4D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6C6AAEAC-3726-19FB-FD99-6513A940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spolupráce města Ostravy s odborem pro sociální začleňování (Agenturou) zahájena v roce 2015</a:t>
            </a:r>
          </a:p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2015-2020 –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sociálně vyloučeným lokalitám </a:t>
            </a: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28 projektů za 233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OPZ + OP VVV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12 projektů za 185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IROP</a:t>
            </a:r>
          </a:p>
          <a:p>
            <a:pPr lvl="1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Nyní návazná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sociálnímu vyloučení +</a:t>
            </a:r>
          </a:p>
          <a:p>
            <a:pPr>
              <a:lnSpc>
                <a:spcPct val="115000"/>
              </a:lnSpc>
              <a:defRPr/>
            </a:pPr>
            <a:endParaRPr lang="cs-CZ" altLang="cs-CZ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altLang="cs-CZ" sz="900" b="1" dirty="0">
                <a:latin typeface="+mn-lt"/>
                <a:cs typeface="Times New Roman" panose="02020603050405020304" pitchFamily="18" charset="0"/>
              </a:rPr>
              <a:t>Plusy</a:t>
            </a:r>
            <a:endParaRPr lang="cs-CZ" altLang="cs-CZ" sz="900" dirty="0"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„zvýhodněný přístup“ k dotačním toků ESF21+ (specifické výzvy pro spolupracující obce, </a:t>
            </a:r>
            <a:r>
              <a:rPr lang="cs-CZ" altLang="cs-CZ" sz="900" dirty="0" err="1">
                <a:latin typeface="+mn-lt"/>
                <a:cs typeface="Times New Roman" panose="02020603050405020304" pitchFamily="18" charset="0"/>
              </a:rPr>
              <a:t>subalokace</a:t>
            </a: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 v některých otevřených výzvách, zvýšení bonifikace projektové žádosti obce/aktéra </a:t>
            </a:r>
            <a:br>
              <a:rPr lang="cs-CZ" altLang="cs-CZ" sz="900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ze spolupracující obce),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akční plán na dobu 3 let – možnost reagovat na aktuální potřeby v území a na vyhlášené projektové výzvy, možnost realizovat projekty na to, co opravdu potřebujeme a chceme podporovat. Akční plán bude průběžně vyhodnocován,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víceleté financování projektů prevence kriminality v širších možnostech využití finančních prostředků (např. asistenti prevence kriminality, domovník preventista atd.) – nyní financování pouze jednoleté z MV ČR v rámci programu prevence kriminality na místní úrovni (z MV ČR tak možnost čerpat finance na jiné projekty – např. kamerový systém),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možnost ovlivnit, které projekty budou realizovány na území SMO (vydáním souhlasného stanoviska prostřednictvím Agentury + provázanost se vznikajícím 6. KP – zejména v oblasti sociálních služeb – jejich rozvoj nebo vznik – možnost financování z KSPV+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421138A2-F75B-5BB9-C955-9BFDDB046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8F3C3-FBF4-4A9D-B163-0A11FE7DF8B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7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804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213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9240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172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4921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53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990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0647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87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D81D888-1491-E6A8-26B8-D59F59A35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BF070-2F5E-4E43-ACA9-750EABA3237C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FCAD470-B8B6-3222-66BB-6FE00DEEA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0A3479C-A7FF-4A14-52C4-A4F8C0F5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931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767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8303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3985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28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3060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391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30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985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090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533F11CB-3A6E-E7A7-2638-A16AC36CA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F4B0013C-6CFA-B9BA-3A8F-796397C6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DBBB9C29-A4B1-739C-591D-4CBEB63E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9F0B87-93D9-43DF-8332-E27B003D2E08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132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826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4896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961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980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260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04311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543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812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66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662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756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38223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77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5882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265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34976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58296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1656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77AC90A3-5756-FBA3-8E0F-1B115708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41D9FC1F-F991-21AC-188E-418064553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Speciální kategorii opatření uvedených v Akčním plánu tvoří sociální služby. Jestliže bude obdržený projektový záměr naplňující určité opatření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obsahovat rozvoj stávající sociální služby či vznik nové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, musí být tento záměr v souladu s platným komunitním plánem, případně musí být jeho potřebnost uvedena v každoročním vyhodnocení komunitního plánu.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Důvodem je zajištění kontinuity ve financování nabízených sociálních služeb na území města. Pakliže nebude tato podmínka splněna,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nebude daný projektový záměr v souladu s Plánem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Zároveň platí, že organizace, která v rámci Akčního plánu rozvíjí stávající sociální službu, nebo nabízí službu novou, musí postupovat v souladu s platnou metodikou aktualizace Krajské sítě sociálních služeb v Moravskoslezském kraji, tj.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požádat o zařazení sociální služby (se statusem optimální) do krajské sítě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 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rámci sběru absorpční kapacity a dle rozvojových cílů připravovaného 6. KP se sešlo celkem 17 projektových záměrů na rozvoj nebo vznik sociálních služeb. </a:t>
            </a: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případě realizace těchto projektů činily v rámci rozpočtu města cca 10 mil. Kč ročně. </a:t>
            </a:r>
          </a:p>
          <a:p>
            <a:pPr>
              <a:defRPr/>
            </a:pPr>
            <a:endParaRPr lang="cs-CZ" altLang="cs-CZ" sz="1000" dirty="0">
              <a:latin typeface="+mj-lt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Veřejné zdroje – MPSV, KÚ MSK…</a:t>
            </a: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1DDFEE88-876B-8303-10A0-2734A34C5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CD8288-E8DD-4135-8D2C-3F913FD5CAD3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72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2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5E53D9DD-ECEC-61E6-DE2C-700B79121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14235961-5675-E674-2872-9E560B20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B5754F43-C139-515D-380A-440C4B400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2F0DB-0FE1-4845-BC4B-2CA2FD0E64F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9780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FCBAF4A-67F8-A285-55D9-77824DF24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7B3E7429-D8AB-EE31-A394-0D23AF99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/>
                <a:cs typeface="Arial"/>
              </a:rPr>
              <a:t>Základním východiskem pro zpracování městské Strategie ne národní Strategie prevence kriminality, postavena na základních pilířích A – B (současně jsou to priority naší městské Strategie)</a:t>
            </a:r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2B17D5A1-9BC7-9434-B4B8-E53BEF90D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6352B4-2787-403A-8CF8-4CE7D186E4A1}" type="slidenum">
              <a:rPr lang="cs-CZ" altLang="cs-CZ" smtClean="0"/>
              <a:pPr>
                <a:spcBef>
                  <a:spcPct val="0"/>
                </a:spcBef>
              </a:pPr>
              <a:t>75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76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437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E09D75AA-3080-A206-40D8-2E1496609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8EB41CD6-51F8-37A3-B980-279D4F44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101566E7-5201-4F2D-0CD3-4ACFF923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10919-861D-4D23-BAF2-BA99E54A9D00}" type="slidenum">
              <a:rPr lang="cs-CZ" altLang="cs-CZ" smtClean="0"/>
              <a:pPr>
                <a:spcBef>
                  <a:spcPct val="0"/>
                </a:spcBef>
              </a:pPr>
              <a:t>77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80520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439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757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16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0C548-2051-3BFA-72F1-067B41249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CF4AB-E38D-018B-CEF8-667030B1A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EFBD1-8551-21D1-F4C6-650BAB5D1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4219-32AF-45A5-8FFE-548D908736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6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AF9FF-945D-ABEC-D51F-0105A853B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5ACEE-5EE8-33A2-241A-CA0D55F3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D70A7B-C8F0-A262-82F5-D92DC5713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758-6D9F-4452-B262-0342EA7344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20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D3219-4054-59E1-5BB9-7BBE124FF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D6EB2C-13E0-DFB0-52DB-2A9112E3D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CCFC1-89C1-2AD4-A9C7-B972489EA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F3ED-1B24-45EB-B245-20F869724A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35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FDF408-3CF4-225B-961A-7B34A638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F7F412-AE4D-2380-3AD2-3BBBBAE38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41888-E0D5-6E2C-1215-0660F8579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A90D-A4B7-43F9-8829-102781533B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8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CEB13-3B3B-5D51-8847-43F163AE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2759B-D4FC-6812-335A-50F84C6AC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1C325-7FF6-7EA5-789F-E95F6DF7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673C-AA7E-4972-A076-9164039374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443DF-0531-971F-DE19-79D34F0FA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35C58-6E2A-05E8-ACBF-FA0656D56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12B73-9678-4538-DD68-3F7025E96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0218-3ACA-4753-984D-10C2774A1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1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98F4C-D959-ED45-CCB6-795D17C3D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7EA3F-C0FA-42BD-EA5F-BE97C3826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11BAD-6467-4D7F-463D-F7C414153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1EA4-98B2-4A98-9693-B15BCC8932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2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F73C19-ECB3-2CF1-DAF3-1980D7174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CB9D71-53A1-00A1-1417-EF710AF5B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C97772-83E4-DA5F-03EE-86DC11534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332D-9255-418D-AF63-801BF632FC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3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84E3BC-0A82-7DE5-430C-69F790229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714492-3F79-77D1-F223-9D257B1E1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13B47C-4222-9F52-3DEA-3CD1C6DC3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F87A-B168-4983-BCF6-B51B1A7F1F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9473B7-32A1-D141-603C-7125051F6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2C937A-97FB-0179-41D6-3724DE5F9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45A10-F673-BD7F-1981-8DEA9E5C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659A-111B-46EF-B7BA-31C8BDFF7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68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3E0D1-3E02-2E7D-A0CB-6F4CE356A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4CAA9-D697-0554-2281-501117542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57ADE-45CF-7850-0B8F-59EA7C94F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EBEB-6D8D-4B06-9744-3D9942363C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91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6E22-FA2A-1E86-20B9-64FEBBD82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9D0E8-4AE7-EF31-820E-E3060E5AB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0786F-C730-422A-7583-51E9297B9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B665-7498-49E0-8E25-E48A6771EA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0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FCE22A-8B42-6E4F-CAD5-2AB0BB9C8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C6E62E-F64C-9F0F-31FD-66B25D21E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135B21-0210-72B7-22AA-F74DD5AC90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676935-33F4-C5F5-5998-13920FB08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CF1B70-265F-5056-F2E3-00E239002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C8E1E2-340C-4F71-A19C-C45E7AD2AF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rava.cz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.vozarik@ostrava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va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trava.cz/cs/urad/hledam-informace/dotace/zdravotnictvi-a-socialni-sluz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va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ostrava.c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602.cz/formfiller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848"/>
            <a:ext cx="8064500" cy="2376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solidFill>
                  <a:schemeClr val="bg1"/>
                </a:solidFill>
              </a:rPr>
              <a:t>Seminář k výběrovému řízení pro rok 2025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</a:rPr>
              <a:t>v oblastech sociální péče, protidrogové prevence a podpory osob s handicapem (oblast C)</a:t>
            </a:r>
            <a:endParaRPr lang="cs-CZ" altLang="cs-CZ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F1F278-7EDC-1576-CB1C-31299F4E82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08962" cy="5976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Metodický pokyn pro aktualizaci sítě sociálních služeb zadávaných statutárním městem Ostrava</a:t>
            </a:r>
          </a:p>
          <a:p>
            <a:pPr marL="0" indent="0">
              <a:buFontTx/>
              <a:buNone/>
              <a:defRPr/>
            </a:pPr>
            <a:endParaRPr lang="pl-PL" alt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Výpis z usnesení: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název organizace, adresa,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název služby,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identifikátor,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navýšená/snížená kapacita (lůžka, úvazky),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období,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finanční spoluúčast zadavatele (</a:t>
            </a:r>
            <a:r>
              <a:rPr lang="cs-CZ" altLang="cs-CZ" sz="2000" b="1" dirty="0">
                <a:solidFill>
                  <a:schemeClr val="bg1"/>
                </a:solidFill>
              </a:rPr>
              <a:t>35 %, 25 %, 15 %).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1000" b="1" dirty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Účast ve výběrovém řízení SMO! – v žádosti zohledněna změna kapacity.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F6DAD60-5299-DC45-D377-BC97676CCCF0}"/>
              </a:ext>
            </a:extLst>
          </p:cNvPr>
          <p:cNvSpPr txBox="1"/>
          <p:nvPr/>
        </p:nvSpPr>
        <p:spPr>
          <a:xfrm>
            <a:off x="684213" y="1125538"/>
            <a:ext cx="7920037" cy="442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l-PL" altLang="cs-CZ" sz="2800" b="1" kern="0" dirty="0">
                <a:solidFill>
                  <a:srgbClr val="00ADD0"/>
                </a:solidFill>
                <a:latin typeface="Arial"/>
              </a:rPr>
              <a:t>Formuláře</a:t>
            </a:r>
          </a:p>
          <a:p>
            <a:pPr>
              <a:spcBef>
                <a:spcPct val="20000"/>
              </a:spcBef>
              <a:defRPr/>
            </a:pPr>
            <a:endParaRPr lang="pl-PL" altLang="cs-CZ" sz="1000" b="1" kern="0" dirty="0">
              <a:solidFill>
                <a:srgbClr val="00ADD0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endParaRPr lang="pl-PL" altLang="cs-CZ" sz="1000" b="1" kern="0" dirty="0">
              <a:solidFill>
                <a:srgbClr val="00ADD0"/>
              </a:solidFill>
              <a:latin typeface="Arial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pl-PL" altLang="cs-CZ" sz="2800" b="1" kern="0" dirty="0">
                <a:solidFill>
                  <a:schemeClr val="bg1"/>
                </a:solidFill>
                <a:latin typeface="Arial"/>
              </a:rPr>
              <a:t>Žádost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pl-PL" altLang="cs-CZ" sz="2800" b="1" kern="0" dirty="0">
                <a:solidFill>
                  <a:schemeClr val="bg1"/>
                </a:solidFill>
                <a:latin typeface="Arial"/>
              </a:rPr>
              <a:t>Náklady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pl-PL" altLang="cs-CZ" sz="2800" b="1" kern="0" dirty="0">
                <a:solidFill>
                  <a:schemeClr val="bg1"/>
                </a:solidFill>
                <a:latin typeface="Arial"/>
              </a:rPr>
              <a:t>Zdroje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pl-PL" altLang="cs-CZ" sz="2800" b="1" kern="0" dirty="0">
                <a:solidFill>
                  <a:schemeClr val="bg1"/>
                </a:solidFill>
                <a:latin typeface="Arial"/>
              </a:rPr>
              <a:t>Personální obsazení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pl-PL" altLang="cs-CZ" sz="2800" b="1" kern="0" dirty="0">
              <a:solidFill>
                <a:srgbClr val="00ADD0"/>
              </a:solidFill>
              <a:latin typeface="Arial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pl-PL" altLang="cs-CZ" sz="2800" b="1" kern="0" dirty="0">
                <a:solidFill>
                  <a:schemeClr val="bg1"/>
                </a:solidFill>
                <a:latin typeface="Arial"/>
              </a:rPr>
              <a:t>Vše dostupné na webových stránkách </a:t>
            </a:r>
            <a:r>
              <a:rPr lang="pl-PL" altLang="cs-CZ" sz="2800" b="1" kern="0" dirty="0">
                <a:solidFill>
                  <a:srgbClr val="00ADD0"/>
                </a:solidFill>
                <a:latin typeface="Arial"/>
                <a:hlinkClick r:id="rId2"/>
              </a:rPr>
              <a:t>www.ostrava.cz</a:t>
            </a:r>
            <a:r>
              <a:rPr lang="pl-PL" altLang="cs-CZ" sz="2800" b="1" kern="0" dirty="0">
                <a:solidFill>
                  <a:srgbClr val="00ADD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>
            <a:extLst>
              <a:ext uri="{FF2B5EF4-FFF2-40B4-BE49-F238E27FC236}">
                <a16:creationId xmlns:a16="http://schemas.microsoft.com/office/drawing/2014/main" id="{06AB56C8-56C7-ABC8-2474-E2D7F45E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5483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2">
            <a:extLst>
              <a:ext uri="{FF2B5EF4-FFF2-40B4-BE49-F238E27FC236}">
                <a16:creationId xmlns:a16="http://schemas.microsoft.com/office/drawing/2014/main" id="{53E39020-B7B3-D3FD-A411-E34192CB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620713"/>
            <a:ext cx="54800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>
            <a:extLst>
              <a:ext uri="{FF2B5EF4-FFF2-40B4-BE49-F238E27FC236}">
                <a16:creationId xmlns:a16="http://schemas.microsoft.com/office/drawing/2014/main" id="{C9B25867-9150-1B3B-1CA1-843692F6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725"/>
            <a:ext cx="5688013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2">
            <a:extLst>
              <a:ext uri="{FF2B5EF4-FFF2-40B4-BE49-F238E27FC236}">
                <a16:creationId xmlns:a16="http://schemas.microsoft.com/office/drawing/2014/main" id="{5BEE9BEA-4D45-B96C-F201-394B8885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6048375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3">
            <a:extLst>
              <a:ext uri="{FF2B5EF4-FFF2-40B4-BE49-F238E27FC236}">
                <a16:creationId xmlns:a16="http://schemas.microsoft.com/office/drawing/2014/main" id="{AC96EA83-E1E1-8C7E-E738-D367196A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5888"/>
            <a:ext cx="875665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38C168F-FD5B-E627-55B7-EDAFF9E05E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4535487"/>
          </a:xfrm>
        </p:spPr>
        <p:txBody>
          <a:bodyPr/>
          <a:lstStyle/>
          <a:p>
            <a:pPr algn="l"/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Děkuji za pozornost.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 sz="3200">
                <a:solidFill>
                  <a:schemeClr val="bg1"/>
                </a:solidFill>
              </a:rPr>
              <a:t>V případě jakýchkoliv dotazů či postřehů mě neváhejte kontaktovat:</a:t>
            </a:r>
            <a:br>
              <a:rPr lang="cs-CZ" altLang="cs-CZ" sz="3200">
                <a:solidFill>
                  <a:schemeClr val="bg1"/>
                </a:solidFill>
              </a:rPr>
            </a:br>
            <a:br>
              <a:rPr lang="cs-CZ" altLang="cs-CZ" sz="3200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 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0723" name="Podnadpis 2">
            <a:extLst>
              <a:ext uri="{FF2B5EF4-FFF2-40B4-BE49-F238E27FC236}">
                <a16:creationId xmlns:a16="http://schemas.microsoft.com/office/drawing/2014/main" id="{F14BBE7D-96F0-B503-C304-299543BB85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232650" cy="1752600"/>
          </a:xfrm>
        </p:spPr>
        <p:txBody>
          <a:bodyPr/>
          <a:lstStyle/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 Mgr. Štěpán Vozárik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Magistrát města Ostravy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599 443 818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  <a:hlinkClick r:id="rId3"/>
              </a:rPr>
              <a:t>stepan.vozarik@ostrava.cz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800" dirty="0">
              <a:solidFill>
                <a:schemeClr val="bg1"/>
              </a:solidFill>
            </a:endParaRPr>
          </a:p>
          <a:p>
            <a:pPr algn="r"/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graphicFrame>
        <p:nvGraphicFramePr>
          <p:cNvPr id="4099" name="Object 7">
            <a:extLst>
              <a:ext uri="{FF2B5EF4-FFF2-40B4-BE49-F238E27FC236}">
                <a16:creationId xmlns:a16="http://schemas.microsoft.com/office/drawing/2014/main" id="{E32F9D82-DDAA-4907-27CF-4EB388784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9" name="Object 7">
                        <a:extLst>
                          <a:ext uri="{FF2B5EF4-FFF2-40B4-BE49-F238E27FC236}">
                            <a16:creationId xmlns:a16="http://schemas.microsoft.com/office/drawing/2014/main" id="{E32F9D82-DDAA-4907-27CF-4EB388784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46906"/>
            <a:ext cx="8064500" cy="201629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Výběrové řízení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pro rok 2025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83939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D73E109-A160-6BFE-EF92-88FC749BF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0337"/>
            <a:ext cx="86868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Přístup k aktuálně vyhlášeným výzvám: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BA29DFD-F266-FACD-AEEE-720809A8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Na webových stránkách </a:t>
            </a:r>
            <a:r>
              <a:rPr lang="cs-CZ" sz="3200" dirty="0">
                <a:solidFill>
                  <a:schemeClr val="bg1"/>
                </a:solidFill>
                <a:hlinkClick r:id="rId3"/>
              </a:rPr>
              <a:t>www.ostrava.cz</a:t>
            </a: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 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v sekci ÚŘAD/NEJHLEDANĚJŠÍ/Dotace oblast </a:t>
            </a:r>
            <a:r>
              <a:rPr lang="pt-BR" sz="3200" dirty="0">
                <a:solidFill>
                  <a:schemeClr val="bg1"/>
                </a:solidFill>
              </a:rPr>
              <a:t>SOCIÁLNÍ SLUŽBY, ZDRAVOTNICTVÍ, PREVENCE, VOLNÝ ČAS A RODINNÁ POLITIKA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a zvolíte příslušnou </a:t>
            </a:r>
            <a:r>
              <a:rPr lang="cs-CZ" sz="3200" dirty="0">
                <a:solidFill>
                  <a:schemeClr val="bg1"/>
                </a:solidFill>
              </a:rPr>
              <a:t>oblast podpory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bg1"/>
                </a:solidFill>
              </a:rPr>
              <a:t>Odkaz: </a:t>
            </a:r>
            <a:r>
              <a:rPr lang="cs-CZ" sz="2800" dirty="0">
                <a:solidFill>
                  <a:schemeClr val="bg1"/>
                </a:solidFill>
                <a:hlinkClick r:id="rId4"/>
              </a:rPr>
              <a:t>https://www.ostrava.cz/cs/urad/hledam-informace/dotace/zdravotnictvi-a-socialni-sluzby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6505C83-4B01-457E-19D1-0C2B98D5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Program jednání</a:t>
            </a:r>
          </a:p>
        </p:txBody>
      </p:sp>
      <p:sp>
        <p:nvSpPr>
          <p:cNvPr id="6147" name="Zástupný obsah 2">
            <a:extLst>
              <a:ext uri="{FF2B5EF4-FFF2-40B4-BE49-F238E27FC236}">
                <a16:creationId xmlns:a16="http://schemas.microsoft.com/office/drawing/2014/main" id="{7B8EFC90-A600-3A30-4F28-2D666A798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59" y="1700808"/>
            <a:ext cx="8229600" cy="4536504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Úvod 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Metodický pokyn pro aktualizaci sítě sociálních služeb zadávaných statutárním městem Ostrava</a:t>
            </a:r>
          </a:p>
          <a:p>
            <a:pPr eaLnBrk="1" hangingPunct="1">
              <a:spcBef>
                <a:spcPts val="600"/>
              </a:spcBef>
              <a:buClr>
                <a:srgbClr val="00ADD0"/>
              </a:buClr>
            </a:pPr>
            <a:r>
              <a:rPr lang="cs-CZ" sz="2400" dirty="0">
                <a:solidFill>
                  <a:schemeClr val="bg1"/>
                </a:solidFill>
              </a:rPr>
              <a:t>Informace k podávání žádostí</a:t>
            </a:r>
          </a:p>
          <a:p>
            <a:pPr marL="361950" indent="0" eaLnBrk="1" hangingPunct="1">
              <a:spcBef>
                <a:spcPts val="600"/>
              </a:spcBef>
              <a:buClr>
                <a:srgbClr val="00ADD0"/>
              </a:buClr>
              <a:buNone/>
            </a:pPr>
            <a:r>
              <a:rPr lang="cs-CZ" sz="2400" dirty="0">
                <a:solidFill>
                  <a:schemeClr val="bg1"/>
                </a:solidFill>
              </a:rPr>
              <a:t>PŘESTÁVKA</a:t>
            </a: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Informace k vyúčtování dotací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Diskuse, individuální konzultace</a:t>
            </a:r>
          </a:p>
          <a:p>
            <a:pPr marL="0" indent="0" eaLnBrk="1" hangingPunct="1">
              <a:spcBef>
                <a:spcPct val="0"/>
              </a:spcBef>
              <a:buClr>
                <a:srgbClr val="00ADD0"/>
              </a:buClr>
              <a:buNone/>
            </a:pPr>
            <a:endParaRPr lang="cs-CZ" altLang="cs-CZ" sz="3600" dirty="0">
              <a:solidFill>
                <a:schemeClr val="bg1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ADD0"/>
              </a:buClr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Prezentace ze semináře budou k dispozici ke stažení na </a:t>
            </a:r>
            <a:r>
              <a:rPr lang="cs-CZ" altLang="cs-CZ" sz="2400" dirty="0">
                <a:solidFill>
                  <a:schemeClr val="bg1"/>
                </a:solidFill>
                <a:hlinkClick r:id="rId3"/>
              </a:rPr>
              <a:t>www.ostrava.cz</a:t>
            </a:r>
            <a:r>
              <a:rPr lang="cs-CZ" altLang="cs-CZ" sz="2400" dirty="0">
                <a:solidFill>
                  <a:schemeClr val="bg1"/>
                </a:solidFill>
              </a:rPr>
              <a:t> v konkrétní výzvě na rok 2025.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2025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4" y="1417638"/>
            <a:ext cx="8553292" cy="503569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Celkový předpokládaný objem peněžních prostředků vyčleněných z rozpočtu statutárního města Ostravy pro dotace</a:t>
            </a:r>
          </a:p>
          <a:p>
            <a:pPr marL="0" indent="0"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sociální péče 				</a:t>
            </a:r>
            <a:r>
              <a:rPr lang="cs-CZ" sz="2400" dirty="0">
                <a:solidFill>
                  <a:schemeClr val="bg1"/>
                </a:solidFill>
              </a:rPr>
              <a:t>64,041 mil. Kč</a:t>
            </a:r>
            <a:endParaRPr lang="cs-CZ" sz="1050" dirty="0">
              <a:solidFill>
                <a:schemeClr val="bg1"/>
              </a:solidFill>
            </a:endParaRPr>
          </a:p>
          <a:p>
            <a:pPr marL="714375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protidrogové prevence 		  </a:t>
            </a:r>
            <a:r>
              <a:rPr lang="cs-CZ" sz="2400" dirty="0">
                <a:solidFill>
                  <a:schemeClr val="bg1"/>
                </a:solidFill>
              </a:rPr>
              <a:t>3,077 mil. Kč</a:t>
            </a:r>
            <a:r>
              <a:rPr lang="cs-CZ" sz="2000" dirty="0">
                <a:solidFill>
                  <a:schemeClr val="bg1"/>
                </a:solidFill>
              </a:rPr>
              <a:t>		</a:t>
            </a:r>
          </a:p>
          <a:p>
            <a:pPr marL="714375" lvl="2">
              <a:buFont typeface="Arial" panose="020B0604020202020204" pitchFamily="34" charset="0"/>
              <a:buChar char="‒"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podpory osob s handicapem 	</a:t>
            </a:r>
            <a:r>
              <a:rPr lang="cs-CZ" dirty="0">
                <a:solidFill>
                  <a:schemeClr val="bg1"/>
                </a:solidFill>
              </a:rPr>
              <a:t>16,402 mil. Kč</a:t>
            </a:r>
          </a:p>
          <a:p>
            <a:pPr marL="714375" lvl="2">
              <a:buFont typeface="Arial" panose="020B0604020202020204" pitchFamily="34" charset="0"/>
              <a:buChar char="‒"/>
            </a:pPr>
            <a:endParaRPr lang="cs-CZ" sz="2000" dirty="0">
              <a:solidFill>
                <a:schemeClr val="bg1"/>
              </a:solidFill>
            </a:endParaRPr>
          </a:p>
          <a:p>
            <a:pPr marL="0" lvl="2" indent="0" algn="ctr">
              <a:buNone/>
            </a:pPr>
            <a:r>
              <a:rPr lang="cs-CZ" sz="2000" dirty="0">
                <a:solidFill>
                  <a:schemeClr val="bg1"/>
                </a:solidFill>
              </a:rPr>
              <a:t>Celkový objem peněžních prostředků na dotace může být upraven </a:t>
            </a:r>
          </a:p>
          <a:p>
            <a:pPr marL="0" lvl="2" indent="0" algn="ctr">
              <a:buNone/>
            </a:pPr>
            <a:r>
              <a:rPr lang="cs-CZ" sz="2000" dirty="0">
                <a:solidFill>
                  <a:schemeClr val="bg1"/>
                </a:solidFill>
              </a:rPr>
              <a:t>v závislosti na schváleném rozpočtu města.	</a:t>
            </a:r>
          </a:p>
        </p:txBody>
      </p:sp>
    </p:spTree>
    <p:extLst>
      <p:ext uri="{BB962C8B-B14F-4D97-AF65-F5344CB8AC3E}">
        <p14:creationId xmlns:p14="http://schemas.microsoft.com/office/powerpoint/2010/main" val="108205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2025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340768"/>
            <a:ext cx="8229600" cy="462015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NOVĚ </a:t>
            </a:r>
            <a:r>
              <a:rPr lang="cs-CZ" sz="2400" dirty="0">
                <a:solidFill>
                  <a:schemeClr val="bg1"/>
                </a:solidFill>
              </a:rPr>
              <a:t>Oprávnění žadatelé </a:t>
            </a:r>
            <a:r>
              <a:rPr lang="cs-CZ" sz="2800" dirty="0">
                <a:solidFill>
                  <a:schemeClr val="bg1"/>
                </a:solidFill>
              </a:rPr>
              <a:t>– </a:t>
            </a:r>
            <a:r>
              <a:rPr lang="cs-CZ" sz="2400" dirty="0">
                <a:solidFill>
                  <a:schemeClr val="bg1"/>
                </a:solidFill>
              </a:rPr>
              <a:t>právnické osoby a fyzické osoby podnikající. Fyzické osoby nepodnikající již nejsou oprávněným žadatelem.</a:t>
            </a:r>
          </a:p>
          <a:p>
            <a:pPr marL="0" indent="0">
              <a:buNone/>
            </a:pPr>
            <a:endParaRPr lang="cs-CZ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Lhůta pro podávání žádostí je 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800" b="1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 29.10.2024 do 08.11.2024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odeslání žádosti do systému s el. podpisem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odeslání žádosti do systému a následně datovou zprávou (pokud nedisponujete elektronickým podpisem)</a:t>
            </a: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	!!! Vyberte vždy jen jednu variantu odeslání !!!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2025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219505"/>
            <a:ext cx="8229600" cy="4741413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Rozhodnutí o poskytnutí dotací orgány města – nejpozději do konce března 2025</a:t>
            </a:r>
          </a:p>
          <a:p>
            <a:pPr marL="0" lvl="1" indent="0"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Maximální</a:t>
            </a:r>
            <a:r>
              <a:rPr lang="cs-CZ" sz="3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výše dotace: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Sociální péče - 3,5 mil. Kč  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Protidrogová prevence - 1,5 mil. Kč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Podpora osob s handicapem - 3 mil. Kč</a:t>
            </a:r>
          </a:p>
          <a:p>
            <a:pPr marL="0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lvl="1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ZM si vyhrazuje právo poskytnou dotaci nad maximální limit stanovený podmínkami.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Sociální péče – 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627148"/>
              </p:ext>
            </p:extLst>
          </p:nvPr>
        </p:nvGraphicFramePr>
        <p:xfrm>
          <a:off x="457200" y="141277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Protidrogová prevence – </a:t>
            </a:r>
            <a:br>
              <a:rPr lang="cs-CZ" altLang="cs-CZ" sz="3200" b="1" dirty="0">
                <a:solidFill>
                  <a:srgbClr val="00ADD0"/>
                </a:solidFill>
              </a:rPr>
            </a:br>
            <a:r>
              <a:rPr lang="cs-CZ" altLang="cs-CZ" sz="3200" b="1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90267"/>
              </p:ext>
            </p:extLst>
          </p:nvPr>
        </p:nvGraphicFramePr>
        <p:xfrm>
          <a:off x="486079" y="148478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42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b="1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433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7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 podpory </a:t>
            </a:r>
            <a:r>
              <a:rPr lang="cs-CZ" altLang="cs-CZ" sz="3200" b="1" dirty="0">
                <a:solidFill>
                  <a:srgbClr val="00ADD0"/>
                </a:solidFill>
              </a:rPr>
              <a:t>C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78357"/>
              </p:ext>
            </p:extLst>
          </p:nvPr>
        </p:nvGraphicFramePr>
        <p:xfrm>
          <a:off x="457200" y="1600201"/>
          <a:ext cx="8291264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B232CEC-FCD7-6CF8-9B28-488EA9DC2F6C}"/>
              </a:ext>
            </a:extLst>
          </p:cNvPr>
          <p:cNvSpPr txBox="1"/>
          <p:nvPr/>
        </p:nvSpPr>
        <p:spPr>
          <a:xfrm>
            <a:off x="457200" y="3429000"/>
            <a:ext cx="8291264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Vymezení okruhu žadatelů: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zapsané spolky a další subjekty dle právní úpravy </a:t>
            </a:r>
            <a:br>
              <a:rPr lang="cs-CZ" sz="2000" dirty="0">
                <a:solidFill>
                  <a:schemeClr val="bg1"/>
                </a:solidFill>
                <a:latin typeface="+mn-lt"/>
              </a:rPr>
            </a:br>
            <a:r>
              <a:rPr lang="cs-CZ" sz="2000" dirty="0">
                <a:solidFill>
                  <a:schemeClr val="bg1"/>
                </a:solidFill>
                <a:latin typeface="+mn-lt"/>
              </a:rPr>
              <a:t>(občanský zákoník, zákon o obchodních korporacích),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církevní právnické osoby,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obecně prospěšné společnosti.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2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800"/>
            <a:ext cx="8064500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Podávání žádostí prostřednictvím systému </a:t>
            </a:r>
            <a:r>
              <a:rPr lang="cs-CZ" altLang="cs-CZ" sz="4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PorteX</a:t>
            </a:r>
            <a:r>
              <a:rPr lang="cs-CZ" altLang="cs-CZ" sz="4000" b="1" dirty="0">
                <a:solidFill>
                  <a:schemeClr val="bg1"/>
                </a:solidFill>
              </a:rPr>
              <a:t> 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744F476-397B-6A04-17E2-0F647E98CE7F}"/>
              </a:ext>
            </a:extLst>
          </p:cNvPr>
          <p:cNvSpPr txBox="1"/>
          <p:nvPr/>
        </p:nvSpPr>
        <p:spPr>
          <a:xfrm>
            <a:off x="939971" y="3929792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+mn-lt"/>
              </a:rPr>
              <a:t>Základní informace a novinky ve VŘ na rok 2025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0387A2-2FA1-8F87-422C-E07C67E3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937498"/>
            <a:ext cx="6649378" cy="51061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710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Přihlášení na:           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portex.ostrava.cz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973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710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Přihlášení na:           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portex.ostrava.cz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E8C1C-37AF-36ED-3599-5B81B17F34E5}"/>
              </a:ext>
            </a:extLst>
          </p:cNvPr>
          <p:cNvSpPr txBox="1"/>
          <p:nvPr/>
        </p:nvSpPr>
        <p:spPr>
          <a:xfrm>
            <a:off x="755576" y="14847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Zřízení přístupu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86149D-6A27-9FF8-CC63-F60E45C07666}"/>
              </a:ext>
            </a:extLst>
          </p:cNvPr>
          <p:cNvSpPr txBox="1"/>
          <p:nvPr/>
        </p:nvSpPr>
        <p:spPr>
          <a:xfrm>
            <a:off x="771203" y="1964755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odeslat kontaktní údaje na e-mail </a:t>
            </a:r>
            <a:r>
              <a:rPr lang="cs-CZ" dirty="0">
                <a:solidFill>
                  <a:schemeClr val="bg1"/>
                </a:solidFill>
                <a:hlinkClick r:id="rId3"/>
              </a:rPr>
              <a:t>helpdesk@ostrava.cz</a:t>
            </a:r>
            <a:r>
              <a:rPr lang="cs-CZ" dirty="0">
                <a:solidFill>
                  <a:schemeClr val="bg1"/>
                </a:solidFill>
              </a:rPr>
              <a:t> + v kopii na dotačního specialistu pro příslušnou oblast podpory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 zřízení přístupu je nezbytné odeslat: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název organizace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jméno a příjmení zaměstnance, pro kterého má být přístup zřízen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e-mail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telefonní číslo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jeho funkce v organizaci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případě nového žadatele/organizace: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název organizace a její právní forma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IČ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číslo BÚ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sídlo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kontaktní údaje na zaměstnance (viz. výše)</a:t>
            </a:r>
          </a:p>
        </p:txBody>
      </p:sp>
    </p:spTree>
    <p:extLst>
      <p:ext uri="{BB962C8B-B14F-4D97-AF65-F5344CB8AC3E}">
        <p14:creationId xmlns:p14="http://schemas.microsoft.com/office/powerpoint/2010/main" val="7963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0E76C9F8-C7B3-8F7F-E669-7EF62E5C9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8" name="Object 7">
                        <a:extLst>
                          <a:ext uri="{FF2B5EF4-FFF2-40B4-BE49-F238E27FC236}">
                            <a16:creationId xmlns:a16="http://schemas.microsoft.com/office/drawing/2014/main" id="{0E76C9F8-C7B3-8F7F-E669-7EF62E5C9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5">
            <a:extLst>
              <a:ext uri="{FF2B5EF4-FFF2-40B4-BE49-F238E27FC236}">
                <a16:creationId xmlns:a16="http://schemas.microsoft.com/office/drawing/2014/main" id="{E642469E-D94E-C552-3E35-6590D537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0645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200" b="1">
              <a:solidFill>
                <a:schemeClr val="bg1"/>
              </a:solidFill>
            </a:endParaRPr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42CF323D-19A6-9555-5517-36E2D9EB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4101" name="Text Box 26">
            <a:extLst>
              <a:ext uri="{FF2B5EF4-FFF2-40B4-BE49-F238E27FC236}">
                <a16:creationId xmlns:a16="http://schemas.microsoft.com/office/drawing/2014/main" id="{3C21B444-1620-4B2D-F192-97CB55FA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Odbor sociálních věcí a zdravotnictví</a:t>
            </a:r>
          </a:p>
        </p:txBody>
      </p:sp>
      <p:sp>
        <p:nvSpPr>
          <p:cNvPr id="4102" name="Zástupný symbol pro obsah 1">
            <a:extLst>
              <a:ext uri="{FF2B5EF4-FFF2-40B4-BE49-F238E27FC236}">
                <a16:creationId xmlns:a16="http://schemas.microsoft.com/office/drawing/2014/main" id="{601C2E65-539E-70C2-1500-D81372494335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cs-CZ" altLang="cs-CZ" sz="3600" b="1" dirty="0">
                <a:solidFill>
                  <a:srgbClr val="00ADD0"/>
                </a:solidFill>
              </a:rPr>
              <a:t>Metodický pokyn pro aktualizaci sítě sociálních služeb zadávaných statutárním městem Ostrava</a:t>
            </a:r>
          </a:p>
          <a:p>
            <a:pPr marL="0" indent="0" algn="ctr">
              <a:buFontTx/>
              <a:buNone/>
            </a:pPr>
            <a:endParaRPr lang="cs-CZ" altLang="cs-CZ" sz="3600" b="1" dirty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Schváleno radou města usnesením č. 04585/RM2226/70 ze dne 18.06.2024</a:t>
            </a:r>
            <a:endParaRPr lang="cs-CZ" altLang="cs-CZ" sz="28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9E48FF-CE2C-4CBD-33FF-BA7A4ABF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31" y="1414181"/>
            <a:ext cx="8154538" cy="40296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653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Úvodní stránka 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– DŮLEŽITÁ AKTUALIZACE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A298483-6B4F-CBAD-27F5-45D9A23A9A51}"/>
              </a:ext>
            </a:extLst>
          </p:cNvPr>
          <p:cNvSpPr txBox="1"/>
          <p:nvPr/>
        </p:nvSpPr>
        <p:spPr>
          <a:xfrm>
            <a:off x="4067944" y="5013176"/>
            <a:ext cx="393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Důležitá je AKTUALIZACE ÚDAJŮ!!!</a:t>
            </a:r>
          </a:p>
        </p:txBody>
      </p:sp>
    </p:spTree>
    <p:extLst>
      <p:ext uri="{BB962C8B-B14F-4D97-AF65-F5344CB8AC3E}">
        <p14:creationId xmlns:p14="http://schemas.microsoft.com/office/powerpoint/2010/main" val="687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2B4F380-E9C1-7355-EE79-BE9354AAC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45110"/>
            <a:ext cx="6435417" cy="52548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954485" y="1048583"/>
            <a:ext cx="1368152" cy="3693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BA3B8F-9411-50B2-BD07-43AB1F11B493}"/>
              </a:ext>
            </a:extLst>
          </p:cNvPr>
          <p:cNvSpPr txBox="1"/>
          <p:nvPr/>
        </p:nvSpPr>
        <p:spPr>
          <a:xfrm>
            <a:off x="1875634" y="29934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Lze přidat další BÚ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8FB62DC-CDA8-7BC1-7D58-0C93BAE8F1FF}"/>
              </a:ext>
            </a:extLst>
          </p:cNvPr>
          <p:cNvSpPr/>
          <p:nvPr/>
        </p:nvSpPr>
        <p:spPr>
          <a:xfrm>
            <a:off x="1638561" y="588740"/>
            <a:ext cx="1368152" cy="3693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485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A05F3B-B3D0-12A3-8AF0-B21BB56CD5D3}"/>
              </a:ext>
            </a:extLst>
          </p:cNvPr>
          <p:cNvGrpSpPr/>
          <p:nvPr/>
        </p:nvGrpSpPr>
        <p:grpSpPr>
          <a:xfrm>
            <a:off x="471638" y="833075"/>
            <a:ext cx="4134427" cy="5587192"/>
            <a:chOff x="471638" y="833075"/>
            <a:chExt cx="4134427" cy="558719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590ABD1-32EC-96F3-22CF-156D97D5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38" y="833075"/>
              <a:ext cx="4134427" cy="519185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3DD376F-8248-7CD3-D6BF-A8495676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38" y="3429000"/>
              <a:ext cx="1762371" cy="2991267"/>
            </a:xfrm>
            <a:prstGeom prst="rect">
              <a:avLst/>
            </a:prstGeom>
          </p:spPr>
        </p:pic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496814" y="2511430"/>
            <a:ext cx="1482897" cy="62953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57470C-4EC0-D25B-1BCF-184B99D3FD2A}"/>
              </a:ext>
            </a:extLst>
          </p:cNvPr>
          <p:cNvSpPr txBox="1"/>
          <p:nvPr/>
        </p:nvSpPr>
        <p:spPr>
          <a:xfrm>
            <a:off x="4571760" y="1772766"/>
            <a:ext cx="4320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Důležitá je kontrola všech údajů.</a:t>
            </a:r>
          </a:p>
          <a:p>
            <a:endParaRPr lang="cs-CZ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Adresy a údaje o registraci sociální služby můžete upravit sami, pokud nejsou KONTAKTY aktuální, dejte nám vědět.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5736A39-4645-5E9C-5B7D-67FFD6835C31}"/>
              </a:ext>
            </a:extLst>
          </p:cNvPr>
          <p:cNvSpPr/>
          <p:nvPr/>
        </p:nvSpPr>
        <p:spPr>
          <a:xfrm>
            <a:off x="323528" y="5726226"/>
            <a:ext cx="2016224" cy="79911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881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0BDDB87-A2FB-5B97-7E0D-F92E838A05F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09170F-4F73-DC9B-C75A-687D5E042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52"/>
          <a:stretch/>
        </p:blipFill>
        <p:spPr>
          <a:xfrm>
            <a:off x="1303246" y="794321"/>
            <a:ext cx="5134692" cy="55562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Rozpočty/Projekty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D56B6C5-A840-60A8-F526-403F41B80E9C}"/>
              </a:ext>
            </a:extLst>
          </p:cNvPr>
          <p:cNvSpPr/>
          <p:nvPr/>
        </p:nvSpPr>
        <p:spPr>
          <a:xfrm>
            <a:off x="1282708" y="1484784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9FDEBCD-EE54-BE80-84A1-1289D249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75183"/>
            <a:ext cx="5163271" cy="289600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1F8356C-C994-3D58-CAED-ED6FA8742966}"/>
              </a:ext>
            </a:extLst>
          </p:cNvPr>
          <p:cNvSpPr/>
          <p:nvPr/>
        </p:nvSpPr>
        <p:spPr>
          <a:xfrm>
            <a:off x="3870592" y="738216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BB7DC28-C877-AC97-923D-D3789530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23" y="794321"/>
            <a:ext cx="7312410" cy="533045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Karta projektu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3D96B2E-2FA2-0650-468D-84EEA5F68FD1}"/>
              </a:ext>
            </a:extLst>
          </p:cNvPr>
          <p:cNvSpPr/>
          <p:nvPr/>
        </p:nvSpPr>
        <p:spPr>
          <a:xfrm>
            <a:off x="973957" y="1221273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8A050202-4DA2-FC15-E28B-26C1D8582A55}"/>
              </a:ext>
            </a:extLst>
          </p:cNvPr>
          <p:cNvSpPr/>
          <p:nvPr/>
        </p:nvSpPr>
        <p:spPr>
          <a:xfrm>
            <a:off x="4603228" y="2492896"/>
            <a:ext cx="2448272" cy="461665"/>
          </a:xfrm>
          <a:prstGeom prst="leftArrow">
            <a:avLst/>
          </a:prstGeom>
          <a:ln w="19050">
            <a:solidFill>
              <a:srgbClr val="003C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Možnost výběru BÚ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D671088-251C-A30E-3761-8B052D8CEA15}"/>
              </a:ext>
            </a:extLst>
          </p:cNvPr>
          <p:cNvGrpSpPr/>
          <p:nvPr/>
        </p:nvGrpSpPr>
        <p:grpSpPr>
          <a:xfrm>
            <a:off x="1873820" y="794321"/>
            <a:ext cx="5730670" cy="696561"/>
            <a:chOff x="1873820" y="794321"/>
            <a:chExt cx="5730670" cy="696561"/>
          </a:xfrm>
        </p:grpSpPr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7E66AAA2-A899-C199-CE9D-BD62447744C3}"/>
                </a:ext>
              </a:extLst>
            </p:cNvPr>
            <p:cNvSpPr/>
            <p:nvPr/>
          </p:nvSpPr>
          <p:spPr>
            <a:xfrm>
              <a:off x="1873820" y="1167688"/>
              <a:ext cx="2482155" cy="3231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C097196-B1A2-0B2B-F401-BA2275D6C3AC}"/>
                </a:ext>
              </a:extLst>
            </p:cNvPr>
            <p:cNvSpPr txBox="1"/>
            <p:nvPr/>
          </p:nvSpPr>
          <p:spPr>
            <a:xfrm>
              <a:off x="4067944" y="794321"/>
              <a:ext cx="35365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Doplňuje se automaticky z registrace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6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Karta projektu - Opatření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FC04B2-EA15-94C1-AA34-42178F346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0" y="706883"/>
            <a:ext cx="7482379" cy="544423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D0FC6B71-54CC-571A-8A6A-B38EEAA39D47}"/>
              </a:ext>
            </a:extLst>
          </p:cNvPr>
          <p:cNvSpPr/>
          <p:nvPr/>
        </p:nvSpPr>
        <p:spPr>
          <a:xfrm>
            <a:off x="4283968" y="1168548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89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F1C2F4-F364-D782-52E7-C8AE624B57A1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95CC49-455B-A03C-7F6B-53E57571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8" y="820242"/>
            <a:ext cx="7735380" cy="56395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9A3B6F-D8D9-EE9E-2BB8-6BF82420083C}"/>
              </a:ext>
            </a:extLst>
          </p:cNvPr>
          <p:cNvSpPr txBox="1"/>
          <p:nvPr/>
        </p:nvSpPr>
        <p:spPr>
          <a:xfrm>
            <a:off x="1259632" y="3933056"/>
            <a:ext cx="69445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Uveďte, čím je služba jedinečná oproti definici uvedené v zákoně,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případně oproti běžně poskytovaným službám.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A97AC9-65B0-2491-06BB-16344246838E}"/>
              </a:ext>
            </a:extLst>
          </p:cNvPr>
          <p:cNvSpPr txBox="1"/>
          <p:nvPr/>
        </p:nvSpPr>
        <p:spPr>
          <a:xfrm>
            <a:off x="1259632" y="5404237"/>
            <a:ext cx="65726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Pokud plánujete nějaké změny v realizaci, uveďte prosím, jaké.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AAEE65E-E2F0-F57A-1D29-C5B1672F18F9}"/>
              </a:ext>
            </a:extLst>
          </p:cNvPr>
          <p:cNvSpPr/>
          <p:nvPr/>
        </p:nvSpPr>
        <p:spPr>
          <a:xfrm>
            <a:off x="5004048" y="1258985"/>
            <a:ext cx="1008112" cy="258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7C5BB3-143E-2BC0-D2C2-94D701C54CC4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556AAD-2111-56FF-CED7-CB33FCB92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3" y="791270"/>
            <a:ext cx="7725853" cy="56300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1403649" y="2132856"/>
            <a:ext cx="6768752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 faktická místa realizace služby, popř. zázemí pracovníků, lokalitu. </a:t>
            </a:r>
          </a:p>
          <a:p>
            <a:r>
              <a:rPr lang="cs-CZ" sz="16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Pokud není konkrétní adresa uvedena, nelze čerpat náklady s ní spojené (nájem, energie apod.).</a:t>
            </a:r>
          </a:p>
        </p:txBody>
      </p:sp>
    </p:spTree>
    <p:extLst>
      <p:ext uri="{BB962C8B-B14F-4D97-AF65-F5344CB8AC3E}">
        <p14:creationId xmlns:p14="http://schemas.microsoft.com/office/powerpoint/2010/main" val="3819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D69CFF8-1373-14C9-B497-7446FF33F50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60B7724-7AE7-3913-FB05-26C1020B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3" y="794321"/>
            <a:ext cx="7697274" cy="56395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F522C8-716B-2F58-4D4F-01770E531C25}"/>
              </a:ext>
            </a:extLst>
          </p:cNvPr>
          <p:cNvSpPr txBox="1"/>
          <p:nvPr/>
        </p:nvSpPr>
        <p:spPr>
          <a:xfrm>
            <a:off x="2261111" y="2206389"/>
            <a:ext cx="46217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Popište jaké materiální a technické zázemí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je pro realizaci služby/aktivity využíváno.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109903-9851-9EB6-2999-C08BDA6AD283}"/>
              </a:ext>
            </a:extLst>
          </p:cNvPr>
          <p:cNvSpPr txBox="1"/>
          <p:nvPr/>
        </p:nvSpPr>
        <p:spPr>
          <a:xfrm>
            <a:off x="2261111" y="4072523"/>
            <a:ext cx="3642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Vyplňují pouze PRVOŽADATELÉ.</a:t>
            </a:r>
          </a:p>
        </p:txBody>
      </p:sp>
    </p:spTree>
    <p:extLst>
      <p:ext uri="{BB962C8B-B14F-4D97-AF65-F5344CB8AC3E}">
        <p14:creationId xmlns:p14="http://schemas.microsoft.com/office/powerpoint/2010/main" val="8115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FAEBEDE-38AA-5B18-BD69-929AA0ADCCC2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5D23F5-2280-923D-D475-63D0301B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7" y="847652"/>
            <a:ext cx="7744906" cy="56776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4427983" y="1730779"/>
            <a:ext cx="29523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Vyberte ze seznamu.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B45652-6236-FE86-1679-D96295668AE1}"/>
              </a:ext>
            </a:extLst>
          </p:cNvPr>
          <p:cNvSpPr txBox="1"/>
          <p:nvPr/>
        </p:nvSpPr>
        <p:spPr>
          <a:xfrm>
            <a:off x="1115616" y="2838781"/>
            <a:ext cx="60708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Zdůvodněte prosím nárůst nákladů a potřebnosti položek.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E5B822-715E-3F34-59E0-8586C232F617}"/>
              </a:ext>
            </a:extLst>
          </p:cNvPr>
          <p:cNvSpPr txBox="1"/>
          <p:nvPr/>
        </p:nvSpPr>
        <p:spPr>
          <a:xfrm>
            <a:off x="1115616" y="4859692"/>
            <a:ext cx="69259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Tyto pole NELZE VYPLNIT – jedná se o položky z předchozích let.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DC3ED9D-BED1-120D-B63E-3400194DF0E5}"/>
              </a:ext>
            </a:extLst>
          </p:cNvPr>
          <p:cNvSpPr/>
          <p:nvPr/>
        </p:nvSpPr>
        <p:spPr>
          <a:xfrm>
            <a:off x="431540" y="5995847"/>
            <a:ext cx="136815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4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AB8C18C-C449-CBC1-EA30-2CCBD24314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296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altLang="cs-CZ" sz="2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solidFill>
                  <a:srgbClr val="00ADD0"/>
                </a:solidFill>
              </a:rPr>
              <a:t>Důvody vzniku: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Střednědobý plán rozvoje sociálních služeb a dalších aktivit v Moravskoslezském kraji na léta 2024-2026 (SPRSS) 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Metodika aktualizace Krajské sítě – platné pro žádosti podané po 1. 10. 2023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Nastavení systému pro aktualizaci sítě sociálních služeb, kde je zadavatelem statutární město Ostrava (SMO)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0823EF8F-1E4A-7F00-162B-B86D4A919874}"/>
              </a:ext>
            </a:extLst>
          </p:cNvPr>
          <p:cNvSpPr/>
          <p:nvPr/>
        </p:nvSpPr>
        <p:spPr>
          <a:xfrm>
            <a:off x="971550" y="3429000"/>
            <a:ext cx="720725" cy="12969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0CF933-1EC5-D4A5-671E-A4D70D25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2" y="823934"/>
            <a:ext cx="4715914" cy="56868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Karta projektu - Období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40A716A-DA22-CFB0-6BBB-B59268DBC789}"/>
              </a:ext>
            </a:extLst>
          </p:cNvPr>
          <p:cNvSpPr/>
          <p:nvPr/>
        </p:nvSpPr>
        <p:spPr>
          <a:xfrm>
            <a:off x="365498" y="3374505"/>
            <a:ext cx="1872208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5BC12F-9629-7EC0-A856-B090CE45058C}"/>
              </a:ext>
            </a:extLst>
          </p:cNvPr>
          <p:cNvSpPr txBox="1"/>
          <p:nvPr/>
        </p:nvSpPr>
        <p:spPr>
          <a:xfrm>
            <a:off x="5292080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dvojkliku na příslušný projekt zadáte nové období realizace.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4392EA-88EC-82DC-6F07-667D9B09C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140968"/>
            <a:ext cx="4744112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F43B2E-A6F7-EA9D-8252-CAC835351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" y="784027"/>
            <a:ext cx="4545203" cy="58804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Karta projektu - Propojení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40A716A-DA22-CFB0-6BBB-B59268DBC789}"/>
              </a:ext>
            </a:extLst>
          </p:cNvPr>
          <p:cNvSpPr/>
          <p:nvPr/>
        </p:nvSpPr>
        <p:spPr>
          <a:xfrm>
            <a:off x="228800" y="2023103"/>
            <a:ext cx="1872208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5BC12F-9629-7EC0-A856-B090CE45058C}"/>
              </a:ext>
            </a:extLst>
          </p:cNvPr>
          <p:cNvSpPr txBox="1"/>
          <p:nvPr/>
        </p:nvSpPr>
        <p:spPr>
          <a:xfrm>
            <a:off x="5082328" y="1505980"/>
            <a:ext cx="3666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založení projektu podle vybraného je nezbytné jej propojit s projekty předchozího období.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Ze seznamu projektů potvrďte ten, se kterým chcete žádost propojit.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92D3E5-75C4-8C23-DDE3-FEE339EC5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837" y="2398722"/>
            <a:ext cx="5029902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394947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249172" y="4076201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FC6659-9733-06BA-E137-AD05B231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47" y="921670"/>
            <a:ext cx="8354781" cy="50146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043DA3-637C-281C-A5E8-8550F190F2E1}"/>
              </a:ext>
            </a:extLst>
          </p:cNvPr>
          <p:cNvSpPr txBox="1"/>
          <p:nvPr/>
        </p:nvSpPr>
        <p:spPr>
          <a:xfrm>
            <a:off x="1115616" y="4629711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 případě kratšího pracovního poměru je nezbytné uvést konkrétní data – dle tohoto zadání jsou vypočítány mzdové náklady.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4D3AC2-8006-3096-D6C8-57857D72E417}"/>
              </a:ext>
            </a:extLst>
          </p:cNvPr>
          <p:cNvGrpSpPr/>
          <p:nvPr/>
        </p:nvGrpSpPr>
        <p:grpSpPr>
          <a:xfrm>
            <a:off x="2199777" y="3781284"/>
            <a:ext cx="6548687" cy="819008"/>
            <a:chOff x="2199777" y="3781284"/>
            <a:chExt cx="6548687" cy="819008"/>
          </a:xfrm>
        </p:grpSpPr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4712FBEC-587B-7136-51A5-A4B9367CD78D}"/>
                </a:ext>
              </a:extLst>
            </p:cNvPr>
            <p:cNvSpPr/>
            <p:nvPr/>
          </p:nvSpPr>
          <p:spPr>
            <a:xfrm>
              <a:off x="2199777" y="3781284"/>
              <a:ext cx="3960440" cy="4303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2E353B1-01FC-6242-1CC1-38AE364871BD}"/>
                </a:ext>
              </a:extLst>
            </p:cNvPr>
            <p:cNvGrpSpPr/>
            <p:nvPr/>
          </p:nvGrpSpPr>
          <p:grpSpPr>
            <a:xfrm>
              <a:off x="5752356" y="4077072"/>
              <a:ext cx="2996108" cy="523220"/>
              <a:chOff x="5752356" y="4077072"/>
              <a:chExt cx="2996108" cy="523220"/>
            </a:xfrm>
          </p:grpSpPr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20E0990-9D66-FFCB-8046-4F28A670124F}"/>
                  </a:ext>
                </a:extLst>
              </p:cNvPr>
              <p:cNvSpPr txBox="1"/>
              <p:nvPr/>
            </p:nvSpPr>
            <p:spPr>
              <a:xfrm>
                <a:off x="6233104" y="4077072"/>
                <a:ext cx="251536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U </a:t>
                </a:r>
                <a:r>
                  <a:rPr lang="cs-CZ" sz="1400" dirty="0" err="1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prac</a:t>
                </a:r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. pozic, kde není jasná vazba na projekt, specifikujte.</a:t>
                </a:r>
              </a:p>
            </p:txBody>
          </p:sp>
          <p:cxnSp>
            <p:nvCxnSpPr>
              <p:cNvPr id="10" name="Přímá spojnice se šipkou 9">
                <a:extLst>
                  <a:ext uri="{FF2B5EF4-FFF2-40B4-BE49-F238E27FC236}">
                    <a16:creationId xmlns:a16="http://schemas.microsoft.com/office/drawing/2014/main" id="{7846E2D1-997B-1C6E-963C-BA4BC665A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356" y="4199404"/>
                <a:ext cx="508976" cy="1913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9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45AD2B4D-F14B-CE0F-97EB-C5077659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3" y="3946515"/>
            <a:ext cx="8064500" cy="18986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482339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u="sng" dirty="0">
                <a:solidFill>
                  <a:schemeClr val="bg1"/>
                </a:solidFill>
              </a:rPr>
              <a:t>na plný úvazek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 Sociální pracovník, 2x Vedoucí služby).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</a:t>
            </a:r>
            <a:r>
              <a:rPr lang="cs-CZ" b="1" dirty="0">
                <a:solidFill>
                  <a:schemeClr val="bg1"/>
                </a:solidFill>
              </a:rPr>
              <a:t>reálný počet fyzických osob </a:t>
            </a:r>
            <a:r>
              <a:rPr lang="cs-CZ" dirty="0">
                <a:solidFill>
                  <a:schemeClr val="bg1"/>
                </a:solidFill>
              </a:rPr>
              <a:t>(1 pan Novák) – uvádíte tedy podíl dle počtu pozic v jednotlivém projektu/službě (1 osoba na 2 pozice v projektu = 2x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64F872E-58C6-82F4-AAB2-E66EC958DC43}"/>
              </a:ext>
            </a:extLst>
          </p:cNvPr>
          <p:cNvSpPr/>
          <p:nvPr/>
        </p:nvSpPr>
        <p:spPr>
          <a:xfrm>
            <a:off x="2345535" y="475807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C89107C-D904-D53A-9F8D-722C80BBFA0D}"/>
              </a:ext>
            </a:extLst>
          </p:cNvPr>
          <p:cNvSpPr/>
          <p:nvPr/>
        </p:nvSpPr>
        <p:spPr>
          <a:xfrm>
            <a:off x="3065615" y="475807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7E9F2D4-AAD7-F88E-C87A-0DF7807D0B6F}"/>
              </a:ext>
            </a:extLst>
          </p:cNvPr>
          <p:cNvSpPr/>
          <p:nvPr/>
        </p:nvSpPr>
        <p:spPr>
          <a:xfrm>
            <a:off x="6618382" y="4756701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A8BF841-B4E2-9DCA-630B-8F65FD81F329}"/>
              </a:ext>
            </a:extLst>
          </p:cNvPr>
          <p:cNvSpPr/>
          <p:nvPr/>
        </p:nvSpPr>
        <p:spPr>
          <a:xfrm>
            <a:off x="7322351" y="474588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7D870C8-C694-8FCA-07F6-FB5C24D2A1E2}"/>
              </a:ext>
            </a:extLst>
          </p:cNvPr>
          <p:cNvGrpSpPr/>
          <p:nvPr/>
        </p:nvGrpSpPr>
        <p:grpSpPr>
          <a:xfrm>
            <a:off x="2312716" y="5476427"/>
            <a:ext cx="6257800" cy="616181"/>
            <a:chOff x="2312716" y="5476427"/>
            <a:chExt cx="6257800" cy="616181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988FFEBD-7826-B2FC-A56F-638A2CE44BAA}"/>
                </a:ext>
              </a:extLst>
            </p:cNvPr>
            <p:cNvSpPr/>
            <p:nvPr/>
          </p:nvSpPr>
          <p:spPr>
            <a:xfrm>
              <a:off x="2312716" y="5517919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ED1FD2B0-9CE4-977C-4A93-81D041740A26}"/>
                </a:ext>
              </a:extLst>
            </p:cNvPr>
            <p:cNvSpPr/>
            <p:nvPr/>
          </p:nvSpPr>
          <p:spPr>
            <a:xfrm>
              <a:off x="6489924" y="547642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082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17F3EF1-187B-D454-AB23-4FFC27AA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7" y="1573220"/>
            <a:ext cx="4944165" cy="22863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služeb/aktivit?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703548-BE1F-7DA7-5DF6-7688F9951EF7}"/>
              </a:ext>
            </a:extLst>
          </p:cNvPr>
          <p:cNvSpPr txBox="1"/>
          <p:nvPr/>
        </p:nvSpPr>
        <p:spPr>
          <a:xfrm>
            <a:off x="5675275" y="251594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 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88560C-6C1C-AC95-9949-A2744459EAFB}"/>
              </a:ext>
            </a:extLst>
          </p:cNvPr>
          <p:cNvSpPr txBox="1"/>
          <p:nvPr/>
        </p:nvSpPr>
        <p:spPr>
          <a:xfrm>
            <a:off x="5691217" y="497622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č.2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6F16E7C-ED01-C33B-1E8B-A6D57024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7" y="4022498"/>
            <a:ext cx="494416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2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00DD9D4-9BAC-88E7-CB79-DDB2C0D4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7" y="3906614"/>
            <a:ext cx="8064500" cy="18986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535458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u="sng" dirty="0">
                <a:solidFill>
                  <a:schemeClr val="bg1"/>
                </a:solidFill>
              </a:rPr>
              <a:t>na částečný úvazek 0,8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 Sociální pracovník, 2x Vedoucí služby). 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reálný počet fyzických osob (1 pan Novák) – uvádíte tedy podíl dle počtu pozic v jednotlivém projektu/službě (1 osoba na 2 pozice =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5B9815-1E28-2DFF-8488-D51D57DEDB47}"/>
              </a:ext>
            </a:extLst>
          </p:cNvPr>
          <p:cNvSpPr/>
          <p:nvPr/>
        </p:nvSpPr>
        <p:spPr>
          <a:xfrm>
            <a:off x="2386474" y="477465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F4F7BFC-189C-4BDB-54D0-4546EC121904}"/>
              </a:ext>
            </a:extLst>
          </p:cNvPr>
          <p:cNvSpPr/>
          <p:nvPr/>
        </p:nvSpPr>
        <p:spPr>
          <a:xfrm>
            <a:off x="3106554" y="4776025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A6F1BD-4E55-6818-944D-DA829F406F6F}"/>
              </a:ext>
            </a:extLst>
          </p:cNvPr>
          <p:cNvSpPr/>
          <p:nvPr/>
        </p:nvSpPr>
        <p:spPr>
          <a:xfrm>
            <a:off x="6618382" y="4747853"/>
            <a:ext cx="720080" cy="55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7205A2-E499-19E4-2127-81DCBECD98F3}"/>
              </a:ext>
            </a:extLst>
          </p:cNvPr>
          <p:cNvSpPr/>
          <p:nvPr/>
        </p:nvSpPr>
        <p:spPr>
          <a:xfrm>
            <a:off x="7338462" y="4747853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6D77E4D-9538-CD08-FE8F-8EFEC867CC93}"/>
              </a:ext>
            </a:extLst>
          </p:cNvPr>
          <p:cNvGrpSpPr/>
          <p:nvPr/>
        </p:nvGrpSpPr>
        <p:grpSpPr>
          <a:xfrm>
            <a:off x="2339752" y="5407237"/>
            <a:ext cx="6266001" cy="612676"/>
            <a:chOff x="2339752" y="5407237"/>
            <a:chExt cx="6266001" cy="612676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C8E983D-3F6B-6607-9B16-574BC287DC86}"/>
                </a:ext>
              </a:extLst>
            </p:cNvPr>
            <p:cNvSpPr/>
            <p:nvPr/>
          </p:nvSpPr>
          <p:spPr>
            <a:xfrm>
              <a:off x="2339752" y="5445224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856D6518-D2C5-FD8C-A97F-016E1C585968}"/>
                </a:ext>
              </a:extLst>
            </p:cNvPr>
            <p:cNvSpPr/>
            <p:nvPr/>
          </p:nvSpPr>
          <p:spPr>
            <a:xfrm>
              <a:off x="6525161" y="540723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401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293096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FF8994-68F7-7225-BD56-76E2EBFC0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53" y="880707"/>
            <a:ext cx="6763694" cy="50965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4789D8-F25C-A3E1-A717-91FA01944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26" y="973063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D8AD06-021F-785A-EA4E-4704BA8E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79602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0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453E07-F3C8-561A-FD03-38CA50B629C8}"/>
              </a:ext>
            </a:extLst>
          </p:cNvPr>
          <p:cNvSpPr txBox="1"/>
          <p:nvPr/>
        </p:nvSpPr>
        <p:spPr>
          <a:xfrm>
            <a:off x="395536" y="119675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MANUÁL PRO VYKAZOVÁNÍ UKAZATELŮ – naleznete na webu SMO v informacích pro žadatele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</a:rPr>
              <a:t>SKUPINY SLUŽEB PRO PILOTNÍ OVĚŘENÍ: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azylové domy, domy na půl cesty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pečovatelská služba, osobní asistence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sociálně – aktivizační služby pro rodiny s dětmi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 VŠECHNY SLUŽBY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bg1"/>
                </a:solidFill>
              </a:rPr>
              <a:t>nově byly nadefinovány ukazatele:</a:t>
            </a:r>
            <a:endParaRPr lang="cs-CZ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623888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počet odmítnutých zájemců </a:t>
            </a:r>
            <a:r>
              <a:rPr lang="pl-PL" dirty="0">
                <a:solidFill>
                  <a:schemeClr val="bg1"/>
                </a:solidFill>
              </a:rPr>
              <a:t>k rozhodnému dni (tj. 30. 6. pro PZ a 31. 12. pro ZZ),</a:t>
            </a:r>
          </a:p>
          <a:p>
            <a:pPr marL="623888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upřesnění definice počtu intervencí.</a:t>
            </a:r>
          </a:p>
          <a:p>
            <a:pPr marL="338138"/>
            <a:endParaRPr lang="pl-PL" dirty="0">
              <a:solidFill>
                <a:schemeClr val="bg1"/>
              </a:solidFill>
            </a:endParaRPr>
          </a:p>
          <a:p>
            <a:pPr marL="338138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4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453E07-F3C8-561A-FD03-38CA50B629C8}"/>
              </a:ext>
            </a:extLst>
          </p:cNvPr>
          <p:cNvSpPr txBox="1"/>
          <p:nvPr/>
        </p:nvSpPr>
        <p:spPr>
          <a:xfrm>
            <a:off x="395536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UKAZATEL: „Počet klientů s bydlištěm na území města Ostravy včetně širšího správního obvodu“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Širší správní obvod zahrnuje obce: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Čavisov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Dolní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Horní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Klimkovice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Olbramice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Stará Ves nad Ondřejnicí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Šenov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Václavovice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Velká Polom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Vratimov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Vřesina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Zbyslavice</a:t>
            </a:r>
          </a:p>
        </p:txBody>
      </p:sp>
    </p:spTree>
    <p:extLst>
      <p:ext uri="{BB962C8B-B14F-4D97-AF65-F5344CB8AC3E}">
        <p14:creationId xmlns:p14="http://schemas.microsoft.com/office/powerpoint/2010/main" val="366693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F2657D-5408-19CE-2522-B9D900A799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296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altLang="cs-CZ" sz="2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rgbClr val="00ADD0"/>
                </a:solidFill>
              </a:rPr>
              <a:t>Střednědobý plán rozvoje sociálních služeb a dalších aktivit v Moravskoslezském kraji na léta 2024-2026 (SPRSS) – podmínky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Zadavatelská role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Reakce na potřeby obyvatel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Potřebnost, finanční udržitelnost, efektivnost, kvalita (kritéria)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Optimální/maximální rozvoj kapacit sociálních služeb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Náklady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581128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A4184E3-25B5-3D25-283C-FE11D1BCE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10" y="955937"/>
            <a:ext cx="8154538" cy="530616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3992C20-21A3-7A51-ADAF-3073B3931A9C}"/>
              </a:ext>
            </a:extLst>
          </p:cNvPr>
          <p:cNvSpPr/>
          <p:nvPr/>
        </p:nvSpPr>
        <p:spPr>
          <a:xfrm>
            <a:off x="398070" y="1700808"/>
            <a:ext cx="144016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27E69AD-CB10-C816-99CD-58C810448BCF}"/>
              </a:ext>
            </a:extLst>
          </p:cNvPr>
          <p:cNvSpPr/>
          <p:nvPr/>
        </p:nvSpPr>
        <p:spPr>
          <a:xfrm>
            <a:off x="539552" y="3068960"/>
            <a:ext cx="1584176" cy="19655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021511D-AC97-54EB-DD54-5710F30B0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62" y="940673"/>
            <a:ext cx="8145012" cy="5296639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5CE702F1-7619-DD2E-475D-70309C77D9C9}"/>
              </a:ext>
            </a:extLst>
          </p:cNvPr>
          <p:cNvSpPr/>
          <p:nvPr/>
        </p:nvSpPr>
        <p:spPr>
          <a:xfrm>
            <a:off x="899592" y="3314600"/>
            <a:ext cx="4752528" cy="95902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D3E8AE-E08F-88B1-B75C-89269CB56D1B}"/>
              </a:ext>
            </a:extLst>
          </p:cNvPr>
          <p:cNvSpPr txBox="1"/>
          <p:nvPr/>
        </p:nvSpPr>
        <p:spPr>
          <a:xfrm>
            <a:off x="395536" y="5978273"/>
            <a:ext cx="84830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Osobní náklady jsou automaticky vypočteny dle zadaného personálního zajištění.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FC09FAC-A4DE-BD0B-3215-6FA8DADB90FA}"/>
              </a:ext>
            </a:extLst>
          </p:cNvPr>
          <p:cNvGrpSpPr/>
          <p:nvPr/>
        </p:nvGrpSpPr>
        <p:grpSpPr>
          <a:xfrm>
            <a:off x="4283968" y="4077072"/>
            <a:ext cx="3456385" cy="827221"/>
            <a:chOff x="4283968" y="4077072"/>
            <a:chExt cx="3456385" cy="827221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EB383842-981A-3E8F-73D8-B7569DAC7C64}"/>
                </a:ext>
              </a:extLst>
            </p:cNvPr>
            <p:cNvCxnSpPr/>
            <p:nvPr/>
          </p:nvCxnSpPr>
          <p:spPr>
            <a:xfrm flipH="1" flipV="1">
              <a:off x="4283968" y="4077072"/>
              <a:ext cx="504056" cy="3951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216D8E2A-9634-17F6-7AB7-C21B57207D98}"/>
                </a:ext>
              </a:extLst>
            </p:cNvPr>
            <p:cNvSpPr txBox="1"/>
            <p:nvPr/>
          </p:nvSpPr>
          <p:spPr>
            <a:xfrm>
              <a:off x="4742683" y="4257962"/>
              <a:ext cx="299767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ADD0"/>
                  </a:solidFill>
                  <a:latin typeface="+mj-lt"/>
                  <a:ea typeface="+mj-ea"/>
                  <a:cs typeface="+mj-cs"/>
                </a:rPr>
                <a:t>Při specifikaci nákl. položky nepoužívejte apod., aj., atd.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2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752EC2F-4706-33B5-D69A-4E335178B41D}"/>
              </a:ext>
            </a:extLst>
          </p:cNvPr>
          <p:cNvGrpSpPr/>
          <p:nvPr/>
        </p:nvGrpSpPr>
        <p:grpSpPr>
          <a:xfrm>
            <a:off x="485204" y="924372"/>
            <a:ext cx="8173591" cy="5315692"/>
            <a:chOff x="485204" y="924372"/>
            <a:chExt cx="8173591" cy="5315692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0907C76-F9CD-025B-3008-BEFED828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04" y="924372"/>
              <a:ext cx="8173591" cy="5315692"/>
            </a:xfrm>
            <a:prstGeom prst="rect">
              <a:avLst/>
            </a:prstGeom>
          </p:spPr>
        </p:pic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5B2EB26-6574-9721-DBF9-119FA9830E85}"/>
                </a:ext>
              </a:extLst>
            </p:cNvPr>
            <p:cNvSpPr/>
            <p:nvPr/>
          </p:nvSpPr>
          <p:spPr>
            <a:xfrm>
              <a:off x="1260902" y="1379713"/>
              <a:ext cx="936104" cy="288032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  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4BF0591-FFF3-4D0C-F475-2E72E8ADD20C}"/>
              </a:ext>
            </a:extLst>
          </p:cNvPr>
          <p:cNvSpPr/>
          <p:nvPr/>
        </p:nvSpPr>
        <p:spPr>
          <a:xfrm>
            <a:off x="720842" y="1719946"/>
            <a:ext cx="936104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83CAA21-187A-D5A8-9094-242B7168F6FD}"/>
              </a:ext>
            </a:extLst>
          </p:cNvPr>
          <p:cNvSpPr/>
          <p:nvPr/>
        </p:nvSpPr>
        <p:spPr>
          <a:xfrm>
            <a:off x="720842" y="2803551"/>
            <a:ext cx="1080120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0F3726B-F03D-C2D5-AE65-91043762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4" y="924372"/>
            <a:ext cx="8164064" cy="5315692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9B6AB39D-79D2-3255-645E-4C1ABB00B61D}"/>
              </a:ext>
            </a:extLst>
          </p:cNvPr>
          <p:cNvSpPr/>
          <p:nvPr/>
        </p:nvSpPr>
        <p:spPr>
          <a:xfrm>
            <a:off x="1974954" y="3290881"/>
            <a:ext cx="3240360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0405B76-FEA3-714C-B852-AF13A3C88919}"/>
              </a:ext>
            </a:extLst>
          </p:cNvPr>
          <p:cNvSpPr/>
          <p:nvPr/>
        </p:nvSpPr>
        <p:spPr>
          <a:xfrm>
            <a:off x="485514" y="5589240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192F788-F745-4939-2078-DA8B20268193}"/>
              </a:ext>
            </a:extLst>
          </p:cNvPr>
          <p:cNvSpPr/>
          <p:nvPr/>
        </p:nvSpPr>
        <p:spPr>
          <a:xfrm>
            <a:off x="2659030" y="4010961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3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8" grpId="0" animBg="1"/>
      <p:bldP spid="21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Očekávané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fin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.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5085184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627785" y="17728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Vložíte informace o získaných či předpokládaných finančních zdrojích do konce tohoto roku.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Finanční zdroje roku 2023 jsou načteny ze závěrečného vyúčtování projektu (pokud byl v tomto roce podpořen).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00C3487-CCB7-2489-CBDB-D13679C4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5" y="1099309"/>
            <a:ext cx="7649643" cy="52966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628EF10-A098-4619-E456-383F406F8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03" y="1108027"/>
            <a:ext cx="7687748" cy="5315692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19685021-B854-10CE-D51E-1B62A3847A51}"/>
              </a:ext>
            </a:extLst>
          </p:cNvPr>
          <p:cNvSpPr/>
          <p:nvPr/>
        </p:nvSpPr>
        <p:spPr>
          <a:xfrm>
            <a:off x="2339752" y="3104621"/>
            <a:ext cx="1224136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E536D73-27C1-FBB3-869E-8AF287D75AB9}"/>
              </a:ext>
            </a:extLst>
          </p:cNvPr>
          <p:cNvSpPr/>
          <p:nvPr/>
        </p:nvSpPr>
        <p:spPr>
          <a:xfrm>
            <a:off x="870580" y="580001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1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Finalizace žádosti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94096" y="5517232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411760" y="29626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 vyplnění všech povinných údajů proveďte kontrolu skrze Report / náhled projektu</a:t>
            </a:r>
          </a:p>
        </p:txBody>
      </p:sp>
    </p:spTree>
    <p:extLst>
      <p:ext uri="{BB962C8B-B14F-4D97-AF65-F5344CB8AC3E}">
        <p14:creationId xmlns:p14="http://schemas.microsoft.com/office/powerpoint/2010/main" val="2247506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Předání ke zpracování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251520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2492896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D331E7-64F7-4E46-50EB-1635909E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980728"/>
            <a:ext cx="6220693" cy="2229161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3382DF6-803A-50EB-180F-55FCF7E45BDA}"/>
              </a:ext>
            </a:extLst>
          </p:cNvPr>
          <p:cNvGrpSpPr/>
          <p:nvPr/>
        </p:nvGrpSpPr>
        <p:grpSpPr>
          <a:xfrm>
            <a:off x="2243644" y="4293096"/>
            <a:ext cx="6706536" cy="1152128"/>
            <a:chOff x="2243644" y="4293096"/>
            <a:chExt cx="6706536" cy="1152128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EEFD031-776C-4751-37D0-A285729A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3644" y="4293096"/>
              <a:ext cx="6706536" cy="971686"/>
            </a:xfrm>
            <a:prstGeom prst="rect">
              <a:avLst/>
            </a:prstGeom>
          </p:spPr>
        </p:pic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6E0FA61F-894E-8D7E-DD5B-117DF3811A15}"/>
                </a:ext>
              </a:extLst>
            </p:cNvPr>
            <p:cNvSpPr/>
            <p:nvPr/>
          </p:nvSpPr>
          <p:spPr>
            <a:xfrm>
              <a:off x="4716016" y="4941168"/>
              <a:ext cx="1198084" cy="50405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091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EE7C43-A759-1256-AB14-0B99A65E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5" y="1124744"/>
            <a:ext cx="1762371" cy="48393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4D46C41-2C8C-56A2-D618-D32D10065B53}"/>
              </a:ext>
            </a:extLst>
          </p:cNvPr>
          <p:cNvSpPr/>
          <p:nvPr/>
        </p:nvSpPr>
        <p:spPr>
          <a:xfrm>
            <a:off x="251520" y="4725144"/>
            <a:ext cx="208823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2550127" y="2564904"/>
            <a:ext cx="619268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nutná instalace programu 602xml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filler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cs-CZ" sz="1600" dirty="0">
                <a:solidFill>
                  <a:schemeClr val="bg1"/>
                </a:solidFill>
                <a:latin typeface="+mn-lt"/>
                <a:hlinkClick r:id="rId4"/>
              </a:rPr>
              <a:t>https://www.602.cz/</a:t>
            </a:r>
            <a:r>
              <a:rPr lang="cs-CZ" sz="1600" dirty="0" err="1">
                <a:solidFill>
                  <a:schemeClr val="bg1"/>
                </a:solidFill>
                <a:latin typeface="+mn-lt"/>
                <a:hlinkClick r:id="rId4"/>
              </a:rPr>
              <a:t>formfiller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jednoduchý návod ke stažení programu a práci s formulářem najdete na webových stránkách SMO (aktuální výzva)</a:t>
            </a:r>
          </a:p>
          <a:p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A7C0EA-EBC4-CD25-5600-C9DAEE8762F2}"/>
              </a:ext>
            </a:extLst>
          </p:cNvPr>
          <p:cNvSpPr txBox="1"/>
          <p:nvPr/>
        </p:nvSpPr>
        <p:spPr>
          <a:xfrm>
            <a:off x="2851817" y="33265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Přihláška </a:t>
            </a:r>
            <a:r>
              <a:rPr lang="cs-CZ" sz="28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endParaRPr lang="cs-CZ" sz="2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378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žádost i povinné přílohy naleznete na webových stránkách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80FB60-C782-C410-D53A-67EC7D0A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83001"/>
            <a:ext cx="8763000" cy="51149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F4A6A86-FB0E-1BBB-317F-E5682A5B8289}"/>
              </a:ext>
            </a:extLst>
          </p:cNvPr>
          <p:cNvSpPr/>
          <p:nvPr/>
        </p:nvSpPr>
        <p:spPr>
          <a:xfrm>
            <a:off x="323528" y="4653136"/>
            <a:ext cx="842493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33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Personální obsazení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A8176E-7173-F5F7-E758-4286073A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9" y="2028910"/>
            <a:ext cx="8460941" cy="27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6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Zdroje projektu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D4EBB3-CEC9-6F0C-880E-686741CA8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34" y="1849453"/>
            <a:ext cx="8558931" cy="41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7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Ukazatele </a:t>
            </a:r>
          </a:p>
          <a:p>
            <a:pPr marL="361950"/>
            <a:r>
              <a:rPr lang="cs-CZ" altLang="cs-CZ" sz="2000" dirty="0">
                <a:solidFill>
                  <a:schemeClr val="bg1"/>
                </a:solidFill>
              </a:rPr>
              <a:t>Uvádíte do jednotlivých kategorií předpokládané hodnoty dosažených ukazatelů.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AF74E2-48EA-173E-9654-A6D6F4A3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8399"/>
            <a:ext cx="7380495" cy="46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EB32B1B-BC55-FB23-6AB7-4E25348A12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296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Metodický pokyn pro aktualizaci sítě sociálních služeb zadávaných statutárním městem Ostrava</a:t>
            </a:r>
          </a:p>
          <a:p>
            <a:pPr marL="0" indent="0">
              <a:buFontTx/>
              <a:buNone/>
              <a:defRPr/>
            </a:pPr>
            <a:endParaRPr lang="pl-PL" alt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pl-PL" altLang="cs-CZ" sz="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Soulad s 6. Komunitním plánem sociálních služeb a souvisejících aktivit ve městě Ostrava na období 2023-2026, resp. se SPRSS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Aktualizace: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•	snížení/navýšení lůžek v pobytových službách,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•	snížení/navýšení úvazků v ambulantních a 	terénních službách,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•	vstup/výstup sociální služby do/ze sítě.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	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F8F02E-1419-E8DD-0F3E-27645A64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9" y="1736812"/>
            <a:ext cx="795328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9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232443-E4ED-530F-7DDA-73D74605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794321"/>
            <a:ext cx="6596991" cy="5114281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2119CF6E-96E2-919E-E24B-9BCB02F89CD0}"/>
              </a:ext>
            </a:extLst>
          </p:cNvPr>
          <p:cNvSpPr/>
          <p:nvPr/>
        </p:nvSpPr>
        <p:spPr>
          <a:xfrm>
            <a:off x="3779912" y="4853982"/>
            <a:ext cx="4968552" cy="1527346"/>
          </a:xfrm>
          <a:prstGeom prst="leftArrow">
            <a:avLst/>
          </a:prstGeom>
          <a:solidFill>
            <a:srgbClr val="003C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V případě podání více žádostí uvádějte </a:t>
            </a:r>
            <a:r>
              <a:rPr lang="cs-CZ" sz="1600" b="1" dirty="0">
                <a:solidFill>
                  <a:schemeClr val="bg1"/>
                </a:solidFill>
              </a:rPr>
              <a:t>přesný název dotační oblasti a název žádosti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  <a:r>
              <a:rPr lang="cs-CZ" sz="1600" dirty="0"/>
              <a:t>ve které</a:t>
            </a:r>
            <a:r>
              <a:rPr lang="cs-CZ" sz="1600" dirty="0">
                <a:solidFill>
                  <a:schemeClr val="bg1"/>
                </a:solidFill>
              </a:rPr>
              <a:t> jsou přílohy vloženy.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BA00E10-88BB-B55E-4526-3C4D688585F8}"/>
              </a:ext>
            </a:extLst>
          </p:cNvPr>
          <p:cNvSpPr txBox="1"/>
          <p:nvPr/>
        </p:nvSpPr>
        <p:spPr>
          <a:xfrm>
            <a:off x="4499992" y="2026888"/>
            <a:ext cx="4248472" cy="646331"/>
          </a:xfrm>
          <a:prstGeom prst="rect">
            <a:avLst/>
          </a:prstGeom>
          <a:solidFill>
            <a:srgbClr val="003C69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 případě podání přes systém </a:t>
            </a:r>
            <a:r>
              <a:rPr lang="cs-CZ" dirty="0" err="1">
                <a:solidFill>
                  <a:schemeClr val="bg1"/>
                </a:solidFill>
              </a:rPr>
              <a:t>PorteX</a:t>
            </a:r>
            <a:r>
              <a:rPr lang="cs-CZ" dirty="0">
                <a:solidFill>
                  <a:schemeClr val="bg1"/>
                </a:solidFill>
              </a:rPr>
              <a:t> se většina údajů propíše.</a:t>
            </a:r>
          </a:p>
        </p:txBody>
      </p:sp>
    </p:spTree>
    <p:extLst>
      <p:ext uri="{BB962C8B-B14F-4D97-AF65-F5344CB8AC3E}">
        <p14:creationId xmlns:p14="http://schemas.microsoft.com/office/powerpoint/2010/main" val="3012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B8AF54-9FE1-7C97-6445-D26EB1F9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6" y="1611420"/>
            <a:ext cx="8122929" cy="362829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59CBF23-DF9B-3D0B-F924-C97E8C7AF59A}"/>
              </a:ext>
            </a:extLst>
          </p:cNvPr>
          <p:cNvSpPr/>
          <p:nvPr/>
        </p:nvSpPr>
        <p:spPr>
          <a:xfrm>
            <a:off x="0" y="2132856"/>
            <a:ext cx="615617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B1A3EE-EF56-A2D1-A5B5-9AF25B22B248}"/>
              </a:ext>
            </a:extLst>
          </p:cNvPr>
          <p:cNvSpPr txBox="1"/>
          <p:nvPr/>
        </p:nvSpPr>
        <p:spPr>
          <a:xfrm>
            <a:off x="510534" y="973239"/>
            <a:ext cx="812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zadání </a:t>
            </a:r>
            <a:r>
              <a:rPr lang="cs-CZ" b="1" dirty="0">
                <a:solidFill>
                  <a:schemeClr val="accent3"/>
                </a:solidFill>
              </a:rPr>
              <a:t>IČO</a:t>
            </a:r>
            <a:r>
              <a:rPr lang="cs-CZ" dirty="0">
                <a:solidFill>
                  <a:schemeClr val="accent3"/>
                </a:solidFill>
              </a:rPr>
              <a:t> a kliku na </a:t>
            </a:r>
            <a:r>
              <a:rPr lang="cs-CZ" b="1" dirty="0">
                <a:solidFill>
                  <a:schemeClr val="accent3"/>
                </a:solidFill>
              </a:rPr>
              <a:t>VYHLEDAT SUBJEKT </a:t>
            </a:r>
            <a:r>
              <a:rPr lang="cs-CZ" dirty="0">
                <a:solidFill>
                  <a:schemeClr val="accent3"/>
                </a:solidFill>
              </a:rPr>
              <a:t>jsou doplněna data z registru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1B1331-F158-34B0-9F5B-E3AC36567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72" y="2132856"/>
            <a:ext cx="5209263" cy="2160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F76A41-F991-19B3-A1CA-B21743856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95" y="2129803"/>
            <a:ext cx="6077606" cy="278085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76EFB92-AE65-4448-4FBA-C2A28F37AFDA}"/>
              </a:ext>
            </a:extLst>
          </p:cNvPr>
          <p:cNvGrpSpPr/>
          <p:nvPr/>
        </p:nvGrpSpPr>
        <p:grpSpPr>
          <a:xfrm>
            <a:off x="1386459" y="2129803"/>
            <a:ext cx="6030167" cy="3852498"/>
            <a:chOff x="1556916" y="2232859"/>
            <a:chExt cx="6030167" cy="3852498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98ECDAE-89B7-1116-7B49-18F675CA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0312" y="2232859"/>
              <a:ext cx="5847994" cy="2444767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15181B6-574B-4A77-C98B-3E42D906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6916" y="5494725"/>
              <a:ext cx="6030167" cy="590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0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B9E56A-3A78-895E-6553-7DE1BDE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2" y="2180268"/>
            <a:ext cx="8170176" cy="16203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6FD89B-CB1A-2DC8-2E0C-63352B5E6500}"/>
              </a:ext>
            </a:extLst>
          </p:cNvPr>
          <p:cNvSpPr txBox="1"/>
          <p:nvPr/>
        </p:nvSpPr>
        <p:spPr>
          <a:xfrm>
            <a:off x="486912" y="4293096"/>
            <a:ext cx="817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3"/>
                </a:solidFill>
              </a:rPr>
              <a:t>DŮLEŽITÉ:</a:t>
            </a:r>
            <a:r>
              <a:rPr lang="cs-CZ" sz="2000" dirty="0">
                <a:solidFill>
                  <a:schemeClr val="accent3"/>
                </a:solidFill>
              </a:rPr>
              <a:t> Na tento e-mail je zasláno potvrzení o odeslání žádosti.</a:t>
            </a:r>
          </a:p>
        </p:txBody>
      </p:sp>
    </p:spTree>
    <p:extLst>
      <p:ext uri="{BB962C8B-B14F-4D97-AF65-F5344CB8AC3E}">
        <p14:creationId xmlns:p14="http://schemas.microsoft.com/office/powerpoint/2010/main" val="38131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9A937-B82B-8C20-1A6E-612BDC3BF416}"/>
              </a:ext>
            </a:extLst>
          </p:cNvPr>
          <p:cNvSpPr txBox="1"/>
          <p:nvPr/>
        </p:nvSpPr>
        <p:spPr>
          <a:xfrm>
            <a:off x="370631" y="497878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kliknutí do pole </a:t>
            </a:r>
            <a:r>
              <a:rPr lang="cs-CZ" b="1" dirty="0">
                <a:solidFill>
                  <a:schemeClr val="accent3"/>
                </a:solidFill>
              </a:rPr>
              <a:t>Výběr statutárního zástupce </a:t>
            </a:r>
            <a:r>
              <a:rPr lang="cs-CZ" dirty="0">
                <a:solidFill>
                  <a:schemeClr val="accent3"/>
                </a:solidFill>
              </a:rPr>
              <a:t>můžete vybrat osobu a tlačítkem </a:t>
            </a:r>
            <a:r>
              <a:rPr lang="cs-CZ" b="1" dirty="0">
                <a:solidFill>
                  <a:schemeClr val="accent3"/>
                </a:solidFill>
              </a:rPr>
              <a:t>ŠTĚTCE</a:t>
            </a:r>
            <a:r>
              <a:rPr lang="cs-CZ" dirty="0">
                <a:solidFill>
                  <a:schemeClr val="accent3"/>
                </a:solidFill>
              </a:rPr>
              <a:t> potvrdíte výběr, další informace se doplní.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Vyberte možnost zda disponuje elektronickým podpisem.</a:t>
            </a: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C21326CA-C2BF-A925-5175-541DCA40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628775"/>
            <a:ext cx="7985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5B74373-1CA8-1E1C-0DD4-B3481CFCD4DD}"/>
              </a:ext>
            </a:extLst>
          </p:cNvPr>
          <p:cNvSpPr/>
          <p:nvPr/>
        </p:nvSpPr>
        <p:spPr>
          <a:xfrm>
            <a:off x="2916238" y="1917700"/>
            <a:ext cx="6096000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400CD1D-D14F-3A31-EBD3-75B7650ADEB7}"/>
              </a:ext>
            </a:extLst>
          </p:cNvPr>
          <p:cNvSpPr/>
          <p:nvPr/>
        </p:nvSpPr>
        <p:spPr>
          <a:xfrm>
            <a:off x="3276600" y="3932238"/>
            <a:ext cx="57245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392E4790-FF41-3088-B939-039BBF36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341438"/>
            <a:ext cx="80518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267BB16E-7CC4-E08E-DB7C-F9966D9D4C38}"/>
              </a:ext>
            </a:extLst>
          </p:cNvPr>
          <p:cNvSpPr/>
          <p:nvPr/>
        </p:nvSpPr>
        <p:spPr>
          <a:xfrm>
            <a:off x="250825" y="4508500"/>
            <a:ext cx="5689600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0AB6FA1-0444-08F5-F003-966757424F57}"/>
              </a:ext>
            </a:extLst>
          </p:cNvPr>
          <p:cNvSpPr/>
          <p:nvPr/>
        </p:nvSpPr>
        <p:spPr>
          <a:xfrm>
            <a:off x="107950" y="1557338"/>
            <a:ext cx="5832475" cy="1366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5C81C6-01BB-91F5-FF3B-4C9BAFECDD77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87962E-EED9-97BC-3F57-945FE55F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1" y="794321"/>
            <a:ext cx="7178937" cy="554098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0F4DB0B-1265-2207-F4E9-548C27164353}"/>
              </a:ext>
            </a:extLst>
          </p:cNvPr>
          <p:cNvSpPr/>
          <p:nvPr/>
        </p:nvSpPr>
        <p:spPr>
          <a:xfrm>
            <a:off x="6300192" y="3717032"/>
            <a:ext cx="1861276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1F496102-8E99-B237-093D-6BCAA7C1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4313"/>
            <a:ext cx="62484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 Odeslání s el. podpisem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1AA398-6FAA-EC28-27C9-7EFDA8A7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22" y="1967636"/>
            <a:ext cx="6249272" cy="332468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B9B13EC-2A43-FC49-5E86-9932FE4ED1BD}"/>
              </a:ext>
            </a:extLst>
          </p:cNvPr>
          <p:cNvSpPr/>
          <p:nvPr/>
        </p:nvSpPr>
        <p:spPr>
          <a:xfrm>
            <a:off x="3059113" y="1628775"/>
            <a:ext cx="3025775" cy="338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DCCFF5-F10F-D5D2-D9EB-516F83BDE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024" y="2051158"/>
            <a:ext cx="6849667" cy="32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Odeslání bez el. podpisu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355853-F706-C121-BD9C-C291F714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3" y="2369635"/>
            <a:ext cx="7728711" cy="2470653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074346D-A3B6-68E4-0A4F-EE547E52DF04}"/>
              </a:ext>
            </a:extLst>
          </p:cNvPr>
          <p:cNvSpPr/>
          <p:nvPr/>
        </p:nvSpPr>
        <p:spPr>
          <a:xfrm>
            <a:off x="3095922" y="2204864"/>
            <a:ext cx="2952155" cy="84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BB267E-99B3-2EBF-808E-3B3B19670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182763"/>
            <a:ext cx="4849374" cy="24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Export žádosti do PDF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69C8C2-4947-70B1-A6A1-3971EFD5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33" y="1340768"/>
            <a:ext cx="8357431" cy="194421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39927E8-E239-9477-049F-ED18801598F5}"/>
              </a:ext>
            </a:extLst>
          </p:cNvPr>
          <p:cNvSpPr/>
          <p:nvPr/>
        </p:nvSpPr>
        <p:spPr>
          <a:xfrm>
            <a:off x="179512" y="2564904"/>
            <a:ext cx="87849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C64C28-2277-CA9B-B228-8EBC1CC157E7}"/>
              </a:ext>
            </a:extLst>
          </p:cNvPr>
          <p:cNvSpPr txBox="1"/>
          <p:nvPr/>
        </p:nvSpPr>
        <p:spPr>
          <a:xfrm>
            <a:off x="391033" y="4077072"/>
            <a:ext cx="835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Může nastat problém s následným otevřením exportovaného souboru.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Řešením je buď aktualizace Adobe </a:t>
            </a:r>
            <a:r>
              <a:rPr lang="cs-CZ" dirty="0" err="1">
                <a:solidFill>
                  <a:schemeClr val="accent3"/>
                </a:solidFill>
              </a:rPr>
              <a:t>Readeru</a:t>
            </a:r>
            <a:r>
              <a:rPr lang="cs-CZ" dirty="0">
                <a:solidFill>
                  <a:schemeClr val="accent3"/>
                </a:solidFill>
              </a:rPr>
              <a:t> nebo export žádosti do PDF prostřednictvím tisku (např. přes PDF </a:t>
            </a:r>
            <a:r>
              <a:rPr lang="cs-CZ" dirty="0" err="1">
                <a:solidFill>
                  <a:schemeClr val="accent3"/>
                </a:solidFill>
              </a:rPr>
              <a:t>Creator</a:t>
            </a:r>
            <a:r>
              <a:rPr lang="cs-CZ" dirty="0">
                <a:solidFill>
                  <a:schemeClr val="accent3"/>
                </a:solidFill>
              </a:rPr>
              <a:t> apod.).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23164E-3BCE-94E4-6315-BA3ADDF8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640" y="1772816"/>
            <a:ext cx="4058216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8491A90-872E-F499-5B50-5A55CAC7A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296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Metodický pokyn pro aktualizaci sítě sociálních služeb zadávaných statutárním městem Ostrava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D52AB5-1C67-7A6B-97D0-D3120F387FCE}"/>
              </a:ext>
            </a:extLst>
          </p:cNvPr>
          <p:cNvGraphicFramePr/>
          <p:nvPr/>
        </p:nvGraphicFramePr>
        <p:xfrm>
          <a:off x="323529" y="1412776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 – potvrzení do e-mailu</a:t>
            </a:r>
            <a:endParaRPr lang="cs-CZ" sz="2400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99E5A-5CB9-B710-71D9-876C7859AAB9}"/>
              </a:ext>
            </a:extLst>
          </p:cNvPr>
          <p:cNvSpPr txBox="1"/>
          <p:nvPr/>
        </p:nvSpPr>
        <p:spPr>
          <a:xfrm>
            <a:off x="683568" y="55892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Informační e-mail nemusí přijít okamžitě, při vytížení systému může docházet ke zpoždění. VYČKEJTE.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7EBCB8-F43E-7B2B-800B-3797D02E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1005793"/>
            <a:ext cx="7591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0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89ACAF5-CC4E-63F7-3F6E-A25F2FC92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BB426-711A-FC1E-F286-1C38C9AC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1" y="963929"/>
            <a:ext cx="8229600" cy="56667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kopie smlouvy </a:t>
            </a:r>
            <a:r>
              <a:rPr lang="cs-CZ" sz="2000" b="1" dirty="0">
                <a:solidFill>
                  <a:schemeClr val="bg1"/>
                </a:solidFill>
              </a:rPr>
              <a:t>o založení běžného účtu </a:t>
            </a:r>
            <a:r>
              <a:rPr lang="cs-CZ" sz="2000" dirty="0">
                <a:solidFill>
                  <a:schemeClr val="bg1"/>
                </a:solidFill>
              </a:rPr>
              <a:t>– POVINNÁ ke každé žádosti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statutárním orgánem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podepsané čestné prohlášení žadatele k podpoře malého rozsahu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(de minimis) – POVINNÁ ke každé žádosti</a:t>
            </a:r>
          </a:p>
          <a:p>
            <a:pPr>
              <a:spcAft>
                <a:spcPts val="600"/>
              </a:spcAft>
              <a:defRPr/>
            </a:pPr>
            <a:r>
              <a:rPr lang="cs-CZ" sz="2000" b="1" u="sng" dirty="0">
                <a:solidFill>
                  <a:schemeClr val="bg1"/>
                </a:solidFill>
              </a:rPr>
              <a:t>úplný</a:t>
            </a:r>
            <a:r>
              <a:rPr lang="cs-CZ" sz="2000" b="1" dirty="0">
                <a:solidFill>
                  <a:schemeClr val="bg1"/>
                </a:solidFill>
              </a:rPr>
              <a:t> výpis </a:t>
            </a:r>
            <a:r>
              <a:rPr lang="cs-CZ" sz="2000" dirty="0">
                <a:solidFill>
                  <a:schemeClr val="bg1"/>
                </a:solidFill>
              </a:rPr>
              <a:t>platných údajů a údajů, které byly vymazány bez náhrady nebo s nahrazením novými údaji, jedná-li se o evidující osobu podle zákona o evidenci skutečných majitelů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v případě požadování spolufinancování nákladové položky „Nájemné“ a „Spotřeba energie“ doklad prokazující </a:t>
            </a:r>
            <a:r>
              <a:rPr lang="cs-CZ" sz="2000" b="1" dirty="0">
                <a:solidFill>
                  <a:schemeClr val="bg1"/>
                </a:solidFill>
              </a:rPr>
              <a:t>právní důvod pro užívání prostor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1500" dirty="0">
                <a:solidFill>
                  <a:schemeClr val="bg1"/>
                </a:solidFill>
              </a:rPr>
              <a:t>(nájemní smlouva, výpis z katastru nemovitostí)</a:t>
            </a:r>
            <a:r>
              <a:rPr lang="cs-CZ" sz="2000" dirty="0">
                <a:solidFill>
                  <a:schemeClr val="bg1"/>
                </a:solidFill>
              </a:rPr>
              <a:t>; 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sdělení o úhradách </a:t>
            </a:r>
            <a:r>
              <a:rPr lang="cs-CZ" sz="2000" b="1" dirty="0">
                <a:solidFill>
                  <a:schemeClr val="bg1"/>
                </a:solidFill>
              </a:rPr>
              <a:t>uživatelů</a:t>
            </a:r>
            <a:r>
              <a:rPr lang="cs-CZ" sz="2000" dirty="0">
                <a:solidFill>
                  <a:schemeClr val="bg1"/>
                </a:solidFill>
              </a:rPr>
              <a:t> za poskytnuté aktivity/služby, </a:t>
            </a:r>
            <a:r>
              <a:rPr lang="cs-CZ" sz="2000" b="1" dirty="0">
                <a:solidFill>
                  <a:schemeClr val="bg1"/>
                </a:solidFill>
              </a:rPr>
              <a:t>ceník</a:t>
            </a:r>
            <a:r>
              <a:rPr lang="cs-CZ" sz="2000" dirty="0">
                <a:solidFill>
                  <a:schemeClr val="bg1"/>
                </a:solidFill>
              </a:rPr>
              <a:t> souvisejících aktivit/služeb;</a:t>
            </a:r>
          </a:p>
          <a:p>
            <a:pPr marL="0" indent="0" algn="ctr">
              <a:buNone/>
            </a:pPr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!!! V případě, že jsou přílohy doložené jen k jedné žádosti, uvádět </a:t>
            </a:r>
            <a:r>
              <a:rPr lang="cs-CZ" sz="1600" b="1" i="1" dirty="0">
                <a:solidFill>
                  <a:schemeClr val="accent1">
                    <a:lumMod val="75000"/>
                  </a:schemeClr>
                </a:solidFill>
              </a:rPr>
              <a:t>přesný název dotační oblasti a žádosti </a:t>
            </a:r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obsahující přílohy !!!</a:t>
            </a:r>
            <a:r>
              <a:rPr lang="cs-CZ" sz="16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F22DB-A622-35DA-4547-597A8EAD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  <a:r>
              <a:rPr lang="cs-CZ" sz="32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52222-FF8B-2919-5D31-56A5FCEA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087"/>
            <a:ext cx="8229600" cy="56649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2000" dirty="0">
                <a:solidFill>
                  <a:srgbClr val="FFFFFF"/>
                </a:solidFill>
              </a:rPr>
              <a:t>žádost poskytovatele sociálních služeb o dotaci z kapitoly 313 – MPSV státního rozpočtu pro rok 2025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>
                <a:solidFill>
                  <a:schemeClr val="bg1"/>
                </a:solidFill>
              </a:rPr>
              <a:t>při zastupování statutárního orgánu jinou osobou písemné zmocnění k zastupování – doporučujeme přiložit ke každé žádosti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>
                <a:solidFill>
                  <a:schemeClr val="bg1"/>
                </a:solidFill>
              </a:rPr>
              <a:t>pověření/smlouvu o výkonu služby v obecném hospodářském zájmu na celostátní úrovni dokládáte ihned po jejím obdržení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Pouze v případě změny:</a:t>
            </a:r>
          </a:p>
          <a:p>
            <a:r>
              <a:rPr lang="cs-CZ" sz="2000" dirty="0">
                <a:solidFill>
                  <a:schemeClr val="bg1"/>
                </a:solidFill>
              </a:rPr>
              <a:t>rozhodnutí o vydání „oprávnění k poskytování sociálních služeb“ </a:t>
            </a:r>
            <a:r>
              <a:rPr lang="cs-CZ" sz="1500" dirty="0">
                <a:solidFill>
                  <a:schemeClr val="bg1"/>
                </a:solidFill>
              </a:rPr>
              <a:t>(registrace)</a:t>
            </a:r>
          </a:p>
          <a:p>
            <a:r>
              <a:rPr lang="cs-CZ" sz="2000" dirty="0">
                <a:solidFill>
                  <a:schemeClr val="bg1"/>
                </a:solidFill>
              </a:rPr>
              <a:t>u poskytovatelů sociálních služeb pověření / smlouvu o výkonu služby v obecném hospodářském zájmu na krajské úrovni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doklad o získané akreditaci</a:t>
            </a:r>
            <a:r>
              <a:rPr lang="cs-CZ" sz="2000" dirty="0">
                <a:solidFill>
                  <a:schemeClr val="bg1"/>
                </a:solidFill>
              </a:rPr>
              <a:t>, pokud byla udělena </a:t>
            </a:r>
            <a:r>
              <a:rPr lang="cs-CZ" sz="1500" dirty="0">
                <a:solidFill>
                  <a:schemeClr val="bg1"/>
                </a:solidFill>
              </a:rPr>
              <a:t>(např. dle zákona o dobrovolnické službě)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r>
              <a:rPr lang="cs-CZ" sz="2000" b="1" dirty="0">
                <a:solidFill>
                  <a:schemeClr val="bg1"/>
                </a:solidFill>
              </a:rPr>
              <a:t>NEDOKLÁDÁTE</a:t>
            </a:r>
            <a:r>
              <a:rPr lang="cs-CZ" sz="2000" dirty="0">
                <a:solidFill>
                  <a:schemeClr val="bg1"/>
                </a:solidFill>
              </a:rPr>
              <a:t> již u služeb </a:t>
            </a:r>
            <a:r>
              <a:rPr lang="cs-CZ" sz="2000" b="1" dirty="0">
                <a:solidFill>
                  <a:schemeClr val="bg1"/>
                </a:solidFill>
              </a:rPr>
              <a:t>SAS pro rodiny </a:t>
            </a:r>
            <a:r>
              <a:rPr lang="cs-CZ" sz="2000" dirty="0">
                <a:solidFill>
                  <a:schemeClr val="bg1"/>
                </a:solidFill>
              </a:rPr>
              <a:t>– vyjádření orgánů SPOD</a:t>
            </a:r>
          </a:p>
        </p:txBody>
      </p:sp>
    </p:spTree>
    <p:extLst>
      <p:ext uri="{BB962C8B-B14F-4D97-AF65-F5344CB8AC3E}">
        <p14:creationId xmlns:p14="http://schemas.microsoft.com/office/powerpoint/2010/main" val="3147348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37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2060848"/>
            <a:ext cx="8229600" cy="4104456"/>
          </a:xfrm>
        </p:spPr>
        <p:txBody>
          <a:bodyPr/>
          <a:lstStyle/>
          <a:p>
            <a:r>
              <a:rPr lang="cs-CZ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nejsou</a:t>
            </a:r>
            <a:r>
              <a:rPr lang="cs-CZ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povinnou přílohou žádosti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dokládají k žádosti </a:t>
            </a:r>
            <a:r>
              <a:rPr lang="cs-CZ" sz="2800" u="sng" dirty="0">
                <a:solidFill>
                  <a:schemeClr val="bg1"/>
                </a:solidFill>
              </a:rPr>
              <a:t>pouze prvožadatelé</a:t>
            </a:r>
          </a:p>
          <a:p>
            <a:pPr marL="0" indent="0">
              <a:buNone/>
            </a:pPr>
            <a:endParaRPr lang="cs-CZ" sz="2800" u="sng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dokládáno samostatným podáním </a:t>
            </a:r>
            <a:r>
              <a:rPr lang="cs-CZ" sz="2800" u="sng" dirty="0">
                <a:solidFill>
                  <a:schemeClr val="bg1"/>
                </a:solidFill>
              </a:rPr>
              <a:t>mimo výběrové řízení a závěrečné vyúčtování projektu!</a:t>
            </a:r>
          </a:p>
          <a:p>
            <a:pPr marL="0" indent="0">
              <a:buNone/>
            </a:pPr>
            <a:endParaRPr lang="cs-CZ" sz="1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cs-CZ" sz="2800" b="1" u="sng" dirty="0">
                <a:solidFill>
                  <a:schemeClr val="bg1"/>
                </a:solidFill>
              </a:rPr>
              <a:t>Doložit do 15.2.2025!!!</a:t>
            </a:r>
          </a:p>
          <a:p>
            <a:r>
              <a:rPr lang="cs-CZ" sz="2400" u="sng" dirty="0">
                <a:solidFill>
                  <a:schemeClr val="bg1"/>
                </a:solidFill>
              </a:rPr>
              <a:t>způsob podání: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datovou zprávou 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lvl="1"/>
            <a:endParaRPr lang="cs-CZ" sz="1000" u="sng" dirty="0">
              <a:solidFill>
                <a:schemeClr val="bg1"/>
              </a:solidFill>
            </a:endParaRPr>
          </a:p>
          <a:p>
            <a:r>
              <a:rPr lang="cs-CZ" sz="2400" u="sng" dirty="0">
                <a:solidFill>
                  <a:schemeClr val="bg1"/>
                </a:solidFill>
              </a:rPr>
              <a:t>dokládání:</a:t>
            </a:r>
            <a:r>
              <a:rPr lang="cs-CZ" sz="2000" dirty="0">
                <a:solidFill>
                  <a:schemeClr val="bg1"/>
                </a:solidFill>
              </a:rPr>
              <a:t> jednou za žadatele v rámci oblastí podpory spravovaných odborem sociálních věcí a zdravotnictví oddělení sociálních služeb (SP, PP, HAND, PK, ZDRAV)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ea typeface="+mn-ea"/>
                <a:cs typeface="+mn-cs"/>
              </a:rPr>
              <a:t>doklady musí být </a:t>
            </a:r>
            <a:r>
              <a:rPr lang="cs-CZ" sz="2400" b="1" u="sng" dirty="0">
                <a:solidFill>
                  <a:schemeClr val="bg1"/>
                </a:solidFill>
                <a:ea typeface="+mn-ea"/>
                <a:cs typeface="+mn-cs"/>
              </a:rPr>
              <a:t>vydány</a:t>
            </a:r>
            <a:r>
              <a:rPr lang="cs-CZ" sz="1600" dirty="0">
                <a:solidFill>
                  <a:schemeClr val="bg1"/>
                </a:solidFill>
              </a:rPr>
              <a:t>– </a:t>
            </a:r>
            <a:r>
              <a:rPr lang="cs-CZ" sz="2000" b="1" dirty="0">
                <a:solidFill>
                  <a:schemeClr val="bg1"/>
                </a:solidFill>
              </a:rPr>
              <a:t>nejdříve </a:t>
            </a:r>
            <a:r>
              <a:rPr lang="cs-CZ" sz="2000" b="1" u="sng" dirty="0">
                <a:solidFill>
                  <a:schemeClr val="bg1"/>
                </a:solidFill>
              </a:rPr>
              <a:t>ke dni 1.1.2025 </a:t>
            </a:r>
          </a:p>
        </p:txBody>
      </p:sp>
    </p:spTree>
    <p:extLst>
      <p:ext uri="{BB962C8B-B14F-4D97-AF65-F5344CB8AC3E}">
        <p14:creationId xmlns:p14="http://schemas.microsoft.com/office/powerpoint/2010/main" val="3666951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CBE9970-26B4-8BF7-AD73-E26AF418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1"/>
            <a:ext cx="8229600" cy="576361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4E2432-C3EA-70D6-BF00-BE338E5E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980730"/>
            <a:ext cx="8301360" cy="5544614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místo realizace: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neuvádějte široký popis 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uvádějte faktická místa realizace služby popř. zázemí pracovníků, lokalitu </a:t>
            </a: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(k těmto adresám jsou vztahovány náklady)</a:t>
            </a:r>
          </a:p>
          <a:p>
            <a:pPr marL="0" indent="0">
              <a:buFontTx/>
              <a:buNone/>
              <a:defRPr/>
            </a:pPr>
            <a:endParaRPr 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osoba pověřená k jednání za organizaci včetně podpisu smluv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vyplňujte včetně titulů před a za jménem z důvodu využití pro smlouvu</a:t>
            </a:r>
          </a:p>
          <a:p>
            <a:pPr>
              <a:defRPr/>
            </a:pPr>
            <a:endParaRPr lang="cs-CZ" sz="10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kopírování žádostí z předchozích období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aktualizovat zkopírované údaje </a:t>
            </a: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457200" lvl="1" indent="0">
              <a:buNone/>
              <a:defRPr/>
            </a:pPr>
            <a:endParaRPr lang="cs-CZ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5D322A-097E-3293-C2B5-1A5585C3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05A02A-B003-6AD9-811B-9252BE6C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13387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vykazování ukazatelů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vyplňovat příslušné ukazatele – stejné ukazatele budou vykazovány v závěrečném hodnocení projektu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odeslání žádosti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do systému s elektronickým podpisem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do systému bez elektronického podpisu a následně datovou zprávou</a:t>
            </a:r>
          </a:p>
          <a:p>
            <a:pPr marL="457200" lvl="1" indent="0">
              <a:buNone/>
              <a:defRPr/>
            </a:pPr>
            <a:endParaRPr lang="cs-CZ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1" indent="-371475">
              <a:buNone/>
              <a:defRPr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!!! Vyberte vždy jen jednu variantu odeslání !!!</a:t>
            </a: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146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FEC5EA8-5CF3-ABC2-1289-B5B56927B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167688" cy="993775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Povinnosti příjemce dotace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779AF5-10C6-6D2A-D60D-6784518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126"/>
            <a:ext cx="8363272" cy="4349750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v roce 2025 bude </a:t>
            </a:r>
            <a:r>
              <a:rPr lang="cs-CZ" sz="2400" b="1" dirty="0">
                <a:solidFill>
                  <a:schemeClr val="bg1"/>
                </a:solidFill>
                <a:cs typeface="Times New Roman"/>
              </a:rPr>
              <a:t>smlouva podepisována výhradně elektronicky </a:t>
            </a:r>
            <a:r>
              <a:rPr lang="cs-CZ" sz="2400" dirty="0">
                <a:solidFill>
                  <a:schemeClr val="bg1"/>
                </a:solidFill>
                <a:cs typeface="Times New Roman"/>
              </a:rPr>
              <a:t>(náklady případně zahrnout do rozpočtu) + stejně tak dokládání vyúčtování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dokládání jmenného seznamu zaměstnanců po podpisu smlouvy – ZRUŠENO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dokládání seznamu uživatelů k ZZ – ZRUŠENO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hlášení změn v realizaci projektu – na předepsaném formuláři dostupném na webu – NOVĚ nutná AKCEPTACE ZMĚNY ze strany SMO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pololetní zpráva o realizaci projektu za první pololetí – odeslat datovou zprávou do 31.7.2025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sledování příslušných ukazatelů projektu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604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941494"/>
            <a:ext cx="8064500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5400" b="1" dirty="0">
                <a:solidFill>
                  <a:schemeClr val="bg1"/>
                </a:solidFill>
              </a:rPr>
              <a:t>Přestávka</a:t>
            </a:r>
            <a:endParaRPr lang="cs-CZ" altLang="cs-CZ" sz="4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408689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50FCE95-28FC-E4D8-4A08-2345142479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08962" cy="5976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Metodický pokyn pro aktualizaci sítě sociálních služeb zadávaných statutárním městem Ostrava</a:t>
            </a:r>
          </a:p>
          <a:p>
            <a:pPr marL="0" indent="0">
              <a:buFontTx/>
              <a:buNone/>
              <a:defRPr/>
            </a:pPr>
            <a:endParaRPr lang="pl-PL" alt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žádost, včetně povinných příloh,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rozpočet služby,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personální obsazení služby,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zdroje financování,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rozhodnutí o vydání „oprávnění k poskytování sociálních služeb“ (registrace), případně žádost </a:t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o vydání tohoto oprávnění,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pověření/smlouvu o výkonu služby v obecném hospodářském zájmu na krajské či celostátní úrovni,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sdělení o úhradách uživatelů.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5813C0D-52AA-1C33-8ADB-185AC48AD0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260350"/>
            <a:ext cx="8208962" cy="5976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Metodický pokyn pro aktualizaci sítě sociálních služeb zadávaných statutárním městem Ostrava</a:t>
            </a:r>
          </a:p>
          <a:p>
            <a:pPr marL="0" indent="0">
              <a:buFontTx/>
              <a:buNone/>
              <a:defRPr/>
            </a:pPr>
            <a:endParaRPr lang="pl-PL" alt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Žádost:	- datovou schránkou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		- podatelna Magistrátu města Ostravy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		(osobně nebo prostřednictvím poštovních 		služeb)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Termín:	od 1.7. do 31.7.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Posouzení:	od 1.8. do 31.8.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Rozhodnutí:	v orgánech města v září příslušného roku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Výpis z usnesení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1800" b="1" dirty="0">
              <a:solidFill>
                <a:srgbClr val="00ADD0"/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4442</TotalTime>
  <Words>3396</Words>
  <Application>Microsoft Office PowerPoint</Application>
  <PresentationFormat>Předvádění na obrazovce (4:3)</PresentationFormat>
  <Paragraphs>511</Paragraphs>
  <Slides>78</Slides>
  <Notes>65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5" baseType="lpstr">
      <vt:lpstr>Aptos</vt:lpstr>
      <vt:lpstr>Arial</vt:lpstr>
      <vt:lpstr>Calibri</vt:lpstr>
      <vt:lpstr>Times New Roman</vt:lpstr>
      <vt:lpstr>Wingdings</vt:lpstr>
      <vt:lpstr>Výchozí návrh</vt:lpstr>
      <vt:lpstr>CorelDRAW</vt:lpstr>
      <vt:lpstr>Prezentace aplikace PowerPoint</vt:lpstr>
      <vt:lpstr>Program jednání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pozornost.  V případě jakýchkoliv dotazů či postřehů mě neváhejte kontaktovat:      </vt:lpstr>
      <vt:lpstr>Prezentace aplikace PowerPoint</vt:lpstr>
      <vt:lpstr>Přístup k aktuálně vyhlášeným výzvám:</vt:lpstr>
      <vt:lpstr>Program na poskytování peněžních prostředků pro rok 2025</vt:lpstr>
      <vt:lpstr>Program na poskytování peněžních prostředků pro rok 2025</vt:lpstr>
      <vt:lpstr>Program na poskytování peněžních prostředků pro rok 2025</vt:lpstr>
      <vt:lpstr>Oblast Sociální péče – Témata podpory</vt:lpstr>
      <vt:lpstr>Oblast Protidrogová prevence –  Témata podpory</vt:lpstr>
      <vt:lpstr>Oblast Podpora osob s handicapem–  Témata podpory</vt:lpstr>
      <vt:lpstr>Oblast Podpora osob s handicapem–  Téma podpory 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Přílohy k žádosti</vt:lpstr>
      <vt:lpstr>Přílohy k žádosti </vt:lpstr>
      <vt:lpstr>Bezdlužnosti</vt:lpstr>
      <vt:lpstr>Bezdlužnosti</vt:lpstr>
      <vt:lpstr>Žádost a její odeslání</vt:lpstr>
      <vt:lpstr>Žádost a její odeslání</vt:lpstr>
      <vt:lpstr>Povinnosti příjemce dotace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  Odbor ochrany životního prostředí Ing. Dalibor Madej Ing. Vítězslav</dc:title>
  <dc:creator>Gacka Michal</dc:creator>
  <cp:lastModifiedBy>Klozíková Pavla</cp:lastModifiedBy>
  <cp:revision>260</cp:revision>
  <cp:lastPrinted>2022-06-18T11:47:43Z</cp:lastPrinted>
  <dcterms:created xsi:type="dcterms:W3CDTF">2009-09-07T08:18:34Z</dcterms:created>
  <dcterms:modified xsi:type="dcterms:W3CDTF">2024-10-08T11:12:34Z</dcterms:modified>
</cp:coreProperties>
</file>