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79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3" r:id="rId19"/>
    <p:sldId id="274" r:id="rId20"/>
    <p:sldId id="276" r:id="rId21"/>
    <p:sldId id="277" r:id="rId22"/>
    <p:sldId id="278" r:id="rId23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0B9E7-5B7D-2DE1-D879-0DD70BCE5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B20D0B-A444-F9ED-36BC-71791DFF0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F8207E-7333-65F0-206D-07D6F4EA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C6E07A-8A5D-21BC-67DD-7DD66DA0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E5016F-0D11-FD55-60E8-A6832334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58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A1E53-2AAC-BB1D-51E2-AAA67B1E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55342EE-4312-2E90-10BC-39376C01B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DC7D3C-B847-B44F-F63E-19D065C5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713CF5-0D5C-A5F8-36E2-96286956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E6EA15-93E7-6581-330F-EEF94CC19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79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8749FA-369A-5BE4-DB8C-52D4B333C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65698A-7BC9-0186-8D94-520CA22AF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54675A-F227-4612-8A72-D8C7FE29F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9C290D-6804-AE82-CD42-D1304ED7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15AAD7-9BB5-0F29-B0F2-324B0C5F7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13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5C2FD-C05B-0C1C-5FC3-4FE0733D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2CB36C-7A58-86DB-EEE3-17043AD14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76BF29-D7E8-5F68-2A25-E0A9F65D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EFE733-5C60-E41C-98CB-E07814C4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9A0A07-8EFF-78BE-E1D1-276FE98B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34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2EF2EA-FDC1-1B7D-F644-58DDF3FB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0EE545-E1BB-4223-11A3-EDE66D21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EDF421-A33C-F1A2-8EAF-42BDCF48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8239C2-7E9A-04C1-0B1A-B748783B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7E2CD7-3CB9-6806-02B9-68CF4017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40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AC238-460F-BDC3-68D4-7A06EAFF9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2BA135-B87C-1153-99F2-DE771688C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12B28F-7A5C-DB52-1087-36EF3E92E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F5BBFE-99B9-4F19-97AF-4DB290FE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ACAF43-8734-02D6-BD08-17E165219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D413A3-34F7-6348-7D18-C776A77B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22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45044-4E18-2A3D-9258-E3B2CF17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9BA824-B356-EFEE-D51B-48CDEDB71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3FF738-508D-CC8F-CE92-13211E309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2CAA41D-DACA-9B21-BE1A-D7B35EBC5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C0572C7-51FA-BE10-666E-358F778F3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543112-8627-7407-C4A8-92E7F9A8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A0C099D-B31B-6E3F-9512-2FB0AAD9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B59BB2C-51AD-C5BF-D549-BB374B5C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0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5E42E-0CA5-78D9-636D-1B2F636D1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0C12AB8-9989-404C-EE2E-069C31E5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29DD80-73D9-8B39-45F9-6947515B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54C7F6C-4CA0-AAAF-EFA5-92E0B10F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7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C43336F-0B14-46F9-0509-6C20ED351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663F78-B080-31C7-AE98-37DEF9EA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320017-F60C-1503-7135-C277DFAB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88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950DA-571E-3E52-2900-0248881D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2ADDCB-DB0F-2121-596D-A3A76254D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830681-EFD8-D346-46ED-020D96C6D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2EC8F4-72B8-D06C-9CFB-B6EE45D4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2EFA46-9ED8-AC6A-21F0-9158EF2C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3099DC-D5C9-509F-1F6D-80601B62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79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F9F9AB-69A3-1E62-A987-315CADF5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9026A03-7F47-B099-3E3A-1A7FFB09A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B3F2C19-BC96-4609-D464-53B0F5C20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42619A-C7E3-5DC3-F0BD-90FEF835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A89A7C-0DAC-CA34-002E-F456F28D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88E7BA-DB7A-94CF-C480-745EE249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38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0B6DF28-172C-F8AA-B42D-D3E16EF3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414B44-30DF-DB6D-75FF-45B50AD42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48D3E4-8DD4-47EF-5E5D-E97AB8C7E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586671-E62C-6D86-0027-53B64139D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611F68-523E-F8CB-F838-27958AAB4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33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strava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.dotace@ostrava.cz" TargetMode="External"/><Relationship Id="rId2" Type="http://schemas.openxmlformats.org/officeDocument/2006/relationships/hyperlink" Target="mailto:tatana.luptakova@ostrava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E9A51-19FF-908F-E1D7-388ADBC124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Postup pro podání žádostí o poskytnutí peněžních prostředků z rozpočtu SMO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C1F9CF-E86E-112C-BF74-DAFCD376CE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Výzva pro podporu cizojazyčné výuky pro školní rok 2025/2026</a:t>
            </a:r>
          </a:p>
        </p:txBody>
      </p:sp>
    </p:spTree>
    <p:extLst>
      <p:ext uri="{BB962C8B-B14F-4D97-AF65-F5344CB8AC3E}">
        <p14:creationId xmlns:p14="http://schemas.microsoft.com/office/powerpoint/2010/main" val="841576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5DA4F95-11B5-FF3B-1259-14F7026EEAA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400" b="1" dirty="0"/>
              <a:t>           Vyplňte </a:t>
            </a:r>
            <a:r>
              <a:rPr lang="cs-CZ" sz="1400" b="1" dirty="0">
                <a:solidFill>
                  <a:srgbClr val="FF0000"/>
                </a:solidFill>
              </a:rPr>
              <a:t>IČO, DIČ</a:t>
            </a:r>
            <a:r>
              <a:rPr lang="cs-CZ" sz="1400" b="1" dirty="0"/>
              <a:t>, klikněte na </a:t>
            </a:r>
            <a:r>
              <a:rPr lang="cs-CZ" sz="1400" b="1" dirty="0">
                <a:solidFill>
                  <a:srgbClr val="FF0000"/>
                </a:solidFill>
              </a:rPr>
              <a:t>hledat subjekt </a:t>
            </a:r>
            <a:r>
              <a:rPr lang="cs-CZ" sz="1400" b="1" dirty="0"/>
              <a:t>v registru  a údaje z registru se automaticky vyplní. Dále uveďte, zda jste nebo nejste </a:t>
            </a:r>
            <a:r>
              <a:rPr lang="cs-CZ" sz="1400" b="1" dirty="0">
                <a:solidFill>
                  <a:srgbClr val="FF0000"/>
                </a:solidFill>
              </a:rPr>
              <a:t>plátcem DPH</a:t>
            </a:r>
            <a:r>
              <a:rPr lang="cs-CZ" sz="1400" b="1" dirty="0"/>
              <a:t>    </a:t>
            </a:r>
            <a:br>
              <a:rPr lang="cs-CZ" sz="1400" b="1" dirty="0"/>
            </a:br>
            <a:r>
              <a:rPr lang="cs-CZ" sz="1400" b="1" dirty="0"/>
              <a:t>                                                                                                          a pokračujte ve vyplňování dalších polí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F9A8CA6-72C6-C581-87D4-DFBA5C106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994198"/>
            <a:ext cx="10861040" cy="5680921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FBD62EDF-EEF3-D87D-EC5F-6146BAF7BDF0}"/>
              </a:ext>
            </a:extLst>
          </p:cNvPr>
          <p:cNvCxnSpPr/>
          <p:nvPr/>
        </p:nvCxnSpPr>
        <p:spPr>
          <a:xfrm>
            <a:off x="2072640" y="579120"/>
            <a:ext cx="1717040" cy="3738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B68145FE-A287-7627-2B0B-BF956624E0C4}"/>
              </a:ext>
            </a:extLst>
          </p:cNvPr>
          <p:cNvCxnSpPr/>
          <p:nvPr/>
        </p:nvCxnSpPr>
        <p:spPr>
          <a:xfrm>
            <a:off x="2444620" y="579120"/>
            <a:ext cx="5113176" cy="3815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5FDE947-2545-7712-9854-544967F33501}"/>
              </a:ext>
            </a:extLst>
          </p:cNvPr>
          <p:cNvCxnSpPr/>
          <p:nvPr/>
        </p:nvCxnSpPr>
        <p:spPr>
          <a:xfrm flipH="1">
            <a:off x="2072640" y="579120"/>
            <a:ext cx="1892870" cy="4230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6A1C00F-F25D-7E17-E801-356D917FE536}"/>
              </a:ext>
            </a:extLst>
          </p:cNvPr>
          <p:cNvCxnSpPr/>
          <p:nvPr/>
        </p:nvCxnSpPr>
        <p:spPr>
          <a:xfrm flipH="1">
            <a:off x="3965510" y="579120"/>
            <a:ext cx="6540759" cy="4925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885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5250B-11A2-87B9-EBAE-47CBDE7B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                         Dále vyplňte údaje o </a:t>
            </a:r>
            <a:r>
              <a:rPr lang="cs-CZ" sz="1600" b="1" dirty="0">
                <a:solidFill>
                  <a:srgbClr val="FF0000"/>
                </a:solidFill>
              </a:rPr>
              <a:t>statutárním zástupci, </a:t>
            </a:r>
            <a:r>
              <a:rPr lang="cs-CZ" sz="1600" b="1" dirty="0"/>
              <a:t>právní důvod zastoupení, funkci a všechny kontaktní údaje.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5A59830-3E6A-46CF-5B61-B87E176DD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880" y="1564640"/>
            <a:ext cx="10617200" cy="518160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4977FCC-9B70-FA08-4505-DAE2949DCF09}"/>
              </a:ext>
            </a:extLst>
          </p:cNvPr>
          <p:cNvCxnSpPr>
            <a:cxnSpLocks/>
          </p:cNvCxnSpPr>
          <p:nvPr/>
        </p:nvCxnSpPr>
        <p:spPr>
          <a:xfrm>
            <a:off x="4500880" y="1026160"/>
            <a:ext cx="817569" cy="2724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15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DB369-D57B-0DB6-56EF-E5361DFFA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                                 </a:t>
            </a:r>
            <a:r>
              <a:rPr lang="cs-CZ" sz="1600" b="1" dirty="0"/>
              <a:t>Důležité jsou údaje o bankovním spojení, na uvedený účet bude zaslán příspěvek / dotace.</a:t>
            </a:r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F657E71B-5B29-D873-0BED-CE52B65B7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490" y="1352940"/>
            <a:ext cx="10747309" cy="5029200"/>
          </a:xfrm>
          <a:prstGeom prst="rect">
            <a:avLst/>
          </a:prstGeom>
        </p:spPr>
      </p:pic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C028A6D0-E399-9EAA-03E0-B95579618985}"/>
              </a:ext>
            </a:extLst>
          </p:cNvPr>
          <p:cNvCxnSpPr>
            <a:cxnSpLocks/>
          </p:cNvCxnSpPr>
          <p:nvPr/>
        </p:nvCxnSpPr>
        <p:spPr>
          <a:xfrm>
            <a:off x="5075853" y="1026367"/>
            <a:ext cx="233265" cy="3937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1FB1EA58-4A1F-9252-0279-5787083CE1AB}"/>
              </a:ext>
            </a:extLst>
          </p:cNvPr>
          <p:cNvCxnSpPr/>
          <p:nvPr/>
        </p:nvCxnSpPr>
        <p:spPr>
          <a:xfrm>
            <a:off x="5187820" y="1101012"/>
            <a:ext cx="3881535" cy="3862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62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68CEF-FA6D-BF5B-3B7B-5FC16656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      Vyplňte odůvodnění žádostí – </a:t>
            </a:r>
            <a:r>
              <a:rPr lang="cs-CZ" sz="1600" b="1" dirty="0">
                <a:solidFill>
                  <a:srgbClr val="FF0000"/>
                </a:solidFill>
              </a:rPr>
              <a:t>cíl projektu, </a:t>
            </a:r>
            <a:r>
              <a:rPr lang="cs-CZ" sz="1600" b="1" dirty="0"/>
              <a:t>uvedený text bude použit pro zpracování materiálů pro orgány města, </a:t>
            </a:r>
            <a:br>
              <a:rPr lang="cs-CZ" sz="1600" b="1" dirty="0"/>
            </a:br>
            <a:r>
              <a:rPr lang="cs-CZ" sz="1600" b="1" dirty="0"/>
              <a:t>       vyplňte i  </a:t>
            </a:r>
            <a:r>
              <a:rPr lang="cs-CZ" sz="1600" b="1" dirty="0">
                <a:solidFill>
                  <a:srgbClr val="FF0000"/>
                </a:solidFill>
              </a:rPr>
              <a:t>účel použití PP </a:t>
            </a:r>
            <a:r>
              <a:rPr lang="cs-CZ" sz="1600" b="1" dirty="0"/>
              <a:t>(stručný popis projektu), období realizace je již vyplněno, </a:t>
            </a:r>
            <a:br>
              <a:rPr lang="cs-CZ" sz="1600" b="1" dirty="0"/>
            </a:br>
            <a:r>
              <a:rPr lang="cs-CZ" sz="1600" b="1" dirty="0"/>
              <a:t>       prosíme o vyplnění </a:t>
            </a:r>
            <a:r>
              <a:rPr lang="cs-CZ" sz="1600" b="1" dirty="0">
                <a:solidFill>
                  <a:srgbClr val="FF0000"/>
                </a:solidFill>
              </a:rPr>
              <a:t>způsobu prezentace města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9BD4AC-F51D-732E-E52A-FF7742FE4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372475-6779-1240-F659-AF14CE375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5625"/>
            <a:ext cx="11170920" cy="4486275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53CE0D15-92B8-CB1C-858E-8E7AE1F53078}"/>
              </a:ext>
            </a:extLst>
          </p:cNvPr>
          <p:cNvCxnSpPr>
            <a:cxnSpLocks/>
          </p:cNvCxnSpPr>
          <p:nvPr/>
        </p:nvCxnSpPr>
        <p:spPr>
          <a:xfrm>
            <a:off x="3901440" y="681037"/>
            <a:ext cx="829180" cy="3778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5B81E186-6861-5025-04A4-88AC423A0C43}"/>
              </a:ext>
            </a:extLst>
          </p:cNvPr>
          <p:cNvCxnSpPr/>
          <p:nvPr/>
        </p:nvCxnSpPr>
        <p:spPr>
          <a:xfrm>
            <a:off x="2724539" y="1026367"/>
            <a:ext cx="1912775" cy="3890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EEC56A7B-FABB-0AE7-541B-1FFA6E44DD7C}"/>
              </a:ext>
            </a:extLst>
          </p:cNvPr>
          <p:cNvCxnSpPr>
            <a:cxnSpLocks/>
          </p:cNvCxnSpPr>
          <p:nvPr/>
        </p:nvCxnSpPr>
        <p:spPr>
          <a:xfrm>
            <a:off x="6523653" y="1026367"/>
            <a:ext cx="1810139" cy="435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F3C0C2F6-EB5B-F981-5B88-D985DB9EA26C}"/>
              </a:ext>
            </a:extLst>
          </p:cNvPr>
          <p:cNvCxnSpPr>
            <a:cxnSpLocks/>
          </p:cNvCxnSpPr>
          <p:nvPr/>
        </p:nvCxnSpPr>
        <p:spPr>
          <a:xfrm flipH="1">
            <a:off x="5783424" y="1026367"/>
            <a:ext cx="740229" cy="448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5611B8E8-BF21-7B46-FD08-CFF2FDFBEA15}"/>
              </a:ext>
            </a:extLst>
          </p:cNvPr>
          <p:cNvCxnSpPr/>
          <p:nvPr/>
        </p:nvCxnSpPr>
        <p:spPr>
          <a:xfrm>
            <a:off x="3554963" y="1368425"/>
            <a:ext cx="1474237" cy="4545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361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8A4E7-861C-3C56-69A1-F9FA3F9E4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                 Do tabulky údaje o škole vyplníte předpokládané počty žáků, kterých se týká bilingvní výuka, výuka metodou CLIL, </a:t>
            </a:r>
            <a:br>
              <a:rPr lang="cs-CZ" sz="1600" b="1" dirty="0"/>
            </a:br>
            <a:r>
              <a:rPr lang="cs-CZ" sz="1600" b="1" dirty="0"/>
              <a:t>                                  cizojazyčná výuka, výuka cizího jazyka v MŠ nebo složí mezinárodní jazykovou zkoušku či maturitu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04326AE-8602-58C6-504D-89B54B744A78}"/>
              </a:ext>
            </a:extLst>
          </p:cNvPr>
          <p:cNvSpPr/>
          <p:nvPr/>
        </p:nvSpPr>
        <p:spPr>
          <a:xfrm>
            <a:off x="6568751" y="3331029"/>
            <a:ext cx="1315616" cy="12223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2DC5CA9-DF5B-DBB9-74F4-8B12A3679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530" y="1595535"/>
            <a:ext cx="11215397" cy="4897340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4DEF6060-94EB-87F9-DF60-6A36A09CE56A}"/>
              </a:ext>
            </a:extLst>
          </p:cNvPr>
          <p:cNvSpPr/>
          <p:nvPr/>
        </p:nvSpPr>
        <p:spPr>
          <a:xfrm>
            <a:off x="7660433" y="2921098"/>
            <a:ext cx="2481943" cy="29758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9B95B41-D75A-5677-5C2E-3FE277A561D3}"/>
              </a:ext>
            </a:extLst>
          </p:cNvPr>
          <p:cNvCxnSpPr/>
          <p:nvPr/>
        </p:nvCxnSpPr>
        <p:spPr>
          <a:xfrm>
            <a:off x="6096000" y="961053"/>
            <a:ext cx="1685731" cy="2239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680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2113B-2A6F-ED18-98A7-4BC3D5E2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Rozpočet – </a:t>
            </a:r>
            <a:r>
              <a:rPr lang="cs-CZ" sz="1600" b="1" dirty="0">
                <a:solidFill>
                  <a:srgbClr val="FF0000"/>
                </a:solidFill>
              </a:rPr>
              <a:t>Uznatelné náklady </a:t>
            </a:r>
            <a:r>
              <a:rPr lang="cs-CZ" sz="1600" b="1" dirty="0"/>
              <a:t>– se vám vyplní všechny účely, které jsou k dispozici, bude záležet na Vás, které z těchto účelů využijete.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EB47F98-70C8-EA5A-BBE0-353A2B37E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81" y="1239520"/>
            <a:ext cx="11602720" cy="516128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5BBF83D-2D93-F237-9532-5C19F0B95EE9}"/>
              </a:ext>
            </a:extLst>
          </p:cNvPr>
          <p:cNvCxnSpPr/>
          <p:nvPr/>
        </p:nvCxnSpPr>
        <p:spPr>
          <a:xfrm>
            <a:off x="3342640" y="975360"/>
            <a:ext cx="477520" cy="873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488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0286C-C79A-CC91-00BF-49D41E65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400" b="1" dirty="0"/>
              <a:t>     Vyplňte </a:t>
            </a:r>
            <a:r>
              <a:rPr lang="cs-CZ" sz="1400" b="1" dirty="0">
                <a:solidFill>
                  <a:srgbClr val="FF0000"/>
                </a:solidFill>
              </a:rPr>
              <a:t>celkové náklady, požadované PP, ostatní zdroje</a:t>
            </a:r>
            <a:r>
              <a:rPr lang="cs-CZ" sz="1400" b="1" dirty="0"/>
              <a:t>, financování se automaticky doplní pokud jste v  předchozím kroku uvedli částku.</a:t>
            </a:r>
            <a:br>
              <a:rPr lang="cs-CZ" sz="1400" b="1" dirty="0"/>
            </a:br>
            <a:r>
              <a:rPr lang="cs-CZ" sz="1400" b="1" dirty="0"/>
              <a:t>                                                                                     </a:t>
            </a:r>
            <a:r>
              <a:rPr lang="cs-CZ" sz="1400" b="1" dirty="0">
                <a:solidFill>
                  <a:srgbClr val="FF0000"/>
                </a:solidFill>
              </a:rPr>
              <a:t>Celkové náklady = požadované PP + ostatní zdroje</a:t>
            </a:r>
            <a:br>
              <a:rPr lang="cs-CZ" sz="1400" b="1" dirty="0">
                <a:solidFill>
                  <a:srgbClr val="FF0000"/>
                </a:solidFill>
              </a:rPr>
            </a:br>
            <a:r>
              <a:rPr lang="cs-CZ" sz="1400" b="1" dirty="0">
                <a:solidFill>
                  <a:srgbClr val="FF0000"/>
                </a:solidFill>
              </a:rPr>
              <a:t>                                                                                </a:t>
            </a:r>
            <a:r>
              <a:rPr lang="cs-CZ" sz="1400" b="1" dirty="0"/>
              <a:t>Systém vás upozorní pokud by tato rovnice neplatila !!!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82E512-7F5F-30D1-047A-7861CA31C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44AAAC-0CF3-2306-730B-1D2302B09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1440160" cy="4351338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AFBF9AFE-A06C-5AE5-9AFC-E03C842040EA}"/>
              </a:ext>
            </a:extLst>
          </p:cNvPr>
          <p:cNvCxnSpPr/>
          <p:nvPr/>
        </p:nvCxnSpPr>
        <p:spPr>
          <a:xfrm>
            <a:off x="2783840" y="904240"/>
            <a:ext cx="2682240" cy="3383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EA00448-5CCD-8827-2A71-C3F7BB8CE12B}"/>
              </a:ext>
            </a:extLst>
          </p:cNvPr>
          <p:cNvCxnSpPr/>
          <p:nvPr/>
        </p:nvCxnSpPr>
        <p:spPr>
          <a:xfrm>
            <a:off x="3881535" y="904240"/>
            <a:ext cx="1838130" cy="3677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8BD7AD4-FADA-0FE9-3931-12B4D178514D}"/>
              </a:ext>
            </a:extLst>
          </p:cNvPr>
          <p:cNvCxnSpPr/>
          <p:nvPr/>
        </p:nvCxnSpPr>
        <p:spPr>
          <a:xfrm>
            <a:off x="4907902" y="821094"/>
            <a:ext cx="1035698" cy="4245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285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0FA0F-F2B0-EC97-192B-78283FED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3757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+mn-lt"/>
              </a:rPr>
              <a:t>                                                     Čestné prohlášení provedete výběrem z nabídky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94AAEC9-5DD2-49D2-9B6A-D38609F2D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48882"/>
            <a:ext cx="11887200" cy="4699518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C0E7BE11-8612-C662-F0D7-12BE29CB5805}"/>
              </a:ext>
            </a:extLst>
          </p:cNvPr>
          <p:cNvCxnSpPr/>
          <p:nvPr/>
        </p:nvCxnSpPr>
        <p:spPr>
          <a:xfrm flipH="1">
            <a:off x="5710335" y="989045"/>
            <a:ext cx="1838130" cy="78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A7B48B3-0EC8-4F2D-0AB9-4E9F7ACF550C}"/>
              </a:ext>
            </a:extLst>
          </p:cNvPr>
          <p:cNvCxnSpPr/>
          <p:nvPr/>
        </p:nvCxnSpPr>
        <p:spPr>
          <a:xfrm flipH="1">
            <a:off x="6783355" y="989045"/>
            <a:ext cx="765110" cy="3265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016AB966-6FFB-D456-B6B1-A1FD6E7D91A7}"/>
              </a:ext>
            </a:extLst>
          </p:cNvPr>
          <p:cNvCxnSpPr/>
          <p:nvPr/>
        </p:nvCxnSpPr>
        <p:spPr>
          <a:xfrm>
            <a:off x="7613780" y="1082351"/>
            <a:ext cx="2565918" cy="3387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3BF68E1E-87A6-F270-2B60-AAE26158BD16}"/>
              </a:ext>
            </a:extLst>
          </p:cNvPr>
          <p:cNvCxnSpPr>
            <a:cxnSpLocks/>
          </p:cNvCxnSpPr>
          <p:nvPr/>
        </p:nvCxnSpPr>
        <p:spPr>
          <a:xfrm flipH="1">
            <a:off x="5408646" y="923731"/>
            <a:ext cx="2205134" cy="3844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689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CF3CC-6E76-E5AE-EC88-DE5E1231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    </a:t>
            </a:r>
            <a:r>
              <a:rPr lang="cs-CZ" sz="1600" b="1" dirty="0">
                <a:solidFill>
                  <a:srgbClr val="FF0000"/>
                </a:solidFill>
              </a:rPr>
              <a:t>Seznam příloh žádosti </a:t>
            </a:r>
            <a:r>
              <a:rPr lang="cs-CZ" sz="1600" b="1" dirty="0"/>
              <a:t>– při správném výběru kategorie žadatele se automaticky nastaví volba příloh, které je nutno vložit.</a:t>
            </a:r>
            <a:br>
              <a:rPr lang="cs-CZ" sz="1600" b="1" dirty="0"/>
            </a:br>
            <a:r>
              <a:rPr lang="cs-CZ" sz="1600" b="1" dirty="0">
                <a:solidFill>
                  <a:srgbClr val="FF0000"/>
                </a:solidFill>
              </a:rPr>
              <a:t>                                                                       Každou přílohu vkládejte jako jeden soubor.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68B8ED3-7508-6632-46A5-79BBDFD66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6763EF-25A2-B899-9A61-5D9B37906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7230"/>
            <a:ext cx="11353800" cy="4359733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8BA4A426-14E8-5BD3-12A9-664987A491CA}"/>
              </a:ext>
            </a:extLst>
          </p:cNvPr>
          <p:cNvCxnSpPr>
            <a:cxnSpLocks/>
          </p:cNvCxnSpPr>
          <p:nvPr/>
        </p:nvCxnSpPr>
        <p:spPr>
          <a:xfrm>
            <a:off x="6471920" y="1209040"/>
            <a:ext cx="1580398" cy="1235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519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75072-916C-F429-3F5E-9C997B067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     K žádosti Výzvě se dokládají tyto přílohy: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41FF5-2C86-8D12-E7D3-E93E7E58C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Kopii smlouvy o založení běžného účtu u peněžního ústavu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Doklad, na základě kterého je výchovně vzdělávací činnost vykonávána bilingvně</a:t>
            </a:r>
            <a:r>
              <a:rPr lang="cs-CZ" sz="1600" b="1" dirty="0"/>
              <a:t> / cizojazyčně ( Rozhodnutí MŠMT ČR, výpis ze ŠVP ), vkládejte jako jeden soubor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Intenzita výuky </a:t>
            </a:r>
            <a:r>
              <a:rPr lang="cs-CZ" sz="1600" b="1" dirty="0"/>
              <a:t>– formulář zveřejněný na webových stránkách, vkládejte celý soubor a vyplňujte pouze ty listy, které se týkají vaší školy, ostatní listy neodstraňujte</a:t>
            </a:r>
          </a:p>
        </p:txBody>
      </p:sp>
    </p:spTree>
    <p:extLst>
      <p:ext uri="{BB962C8B-B14F-4D97-AF65-F5344CB8AC3E}">
        <p14:creationId xmlns:p14="http://schemas.microsoft.com/office/powerpoint/2010/main" val="61806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17640-AB0A-1962-6D67-6FF021C2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                                                </a:t>
            </a:r>
            <a:r>
              <a:rPr lang="cs-CZ" sz="1600" b="1" dirty="0"/>
              <a:t>Na </a:t>
            </a:r>
            <a:r>
              <a:rPr lang="cs-CZ" sz="1600" b="1" dirty="0">
                <a:solidFill>
                  <a:srgbClr val="0070C0"/>
                </a:solidFill>
                <a:hlinkClick r:id="rId2"/>
              </a:rPr>
              <a:t>www.ostrava.cz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/>
              <a:t>naleznete v záložce „Úřad“  odkaz „Dotace“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5590FEB-9498-4E3A-AE34-DB1A6452A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8336" y="1338657"/>
            <a:ext cx="8452297" cy="4754417"/>
          </a:xfr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D75EDC30-EBB2-F0B4-14E9-C775560FC627}"/>
              </a:ext>
            </a:extLst>
          </p:cNvPr>
          <p:cNvSpPr/>
          <p:nvPr/>
        </p:nvSpPr>
        <p:spPr>
          <a:xfrm>
            <a:off x="4513277" y="239925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5B3BF840-32CC-1AF2-8513-4B5D1C0CA5EF}"/>
              </a:ext>
            </a:extLst>
          </p:cNvPr>
          <p:cNvCxnSpPr/>
          <p:nvPr/>
        </p:nvCxnSpPr>
        <p:spPr>
          <a:xfrm flipH="1">
            <a:off x="4655890" y="1166070"/>
            <a:ext cx="1862356" cy="1090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04310E5C-7E7A-5B80-2079-9E7C1ADDC7E4}"/>
              </a:ext>
            </a:extLst>
          </p:cNvPr>
          <p:cNvCxnSpPr>
            <a:cxnSpLocks/>
          </p:cNvCxnSpPr>
          <p:nvPr/>
        </p:nvCxnSpPr>
        <p:spPr>
          <a:xfrm flipH="1">
            <a:off x="7298422" y="1166070"/>
            <a:ext cx="486561" cy="316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27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83A75-3094-24B4-26E2-6656A55C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   Žádost je vhodné v průběhu vyplňování </a:t>
            </a:r>
            <a:r>
              <a:rPr lang="cs-CZ" sz="1600" b="1" dirty="0">
                <a:solidFill>
                  <a:srgbClr val="FF0000"/>
                </a:solidFill>
              </a:rPr>
              <a:t>průběžně ukládat</a:t>
            </a:r>
            <a:r>
              <a:rPr lang="cs-CZ" sz="1600" b="1" dirty="0"/>
              <a:t>, </a:t>
            </a:r>
            <a:r>
              <a:rPr lang="cs-CZ" sz="1600" b="1" dirty="0">
                <a:solidFill>
                  <a:srgbClr val="FF0000"/>
                </a:solidFill>
              </a:rPr>
              <a:t>uložení na disk </a:t>
            </a:r>
            <a:r>
              <a:rPr lang="cs-CZ" sz="1600" b="1" dirty="0"/>
              <a:t>lze provést tlačítkem na poslední straně.</a:t>
            </a:r>
            <a:br>
              <a:rPr lang="cs-CZ" sz="1600" b="1" dirty="0"/>
            </a:br>
            <a:r>
              <a:rPr lang="cs-CZ" sz="1600" b="1" dirty="0"/>
              <a:t>        Před odesláním žádosti je nutno žádost)</a:t>
            </a:r>
            <a:r>
              <a:rPr lang="cs-CZ" sz="1600" b="1" dirty="0">
                <a:solidFill>
                  <a:srgbClr val="FF0000"/>
                </a:solidFill>
              </a:rPr>
              <a:t> elektronicky podepsat </a:t>
            </a:r>
            <a:r>
              <a:rPr lang="cs-CZ" sz="1600" b="1" dirty="0"/>
              <a:t>( v případě podpisu více statutárních zástupců, </a:t>
            </a:r>
            <a:br>
              <a:rPr lang="cs-CZ" sz="1600" b="1" dirty="0"/>
            </a:br>
            <a:r>
              <a:rPr lang="cs-CZ" sz="1600" b="1" dirty="0"/>
              <a:t>                                                                                  zaškrtněte políčko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834E6F5-21C2-EDEB-EDFE-CE7EB74C3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" y="1463040"/>
            <a:ext cx="11308080" cy="492760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0F2BB5E-9DDC-7E1E-33A0-72215CF65E95}"/>
              </a:ext>
            </a:extLst>
          </p:cNvPr>
          <p:cNvCxnSpPr/>
          <p:nvPr/>
        </p:nvCxnSpPr>
        <p:spPr>
          <a:xfrm flipH="1">
            <a:off x="2143760" y="822960"/>
            <a:ext cx="3535680" cy="340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F8A451A-F34D-8CC4-59E5-E164D5076F68}"/>
              </a:ext>
            </a:extLst>
          </p:cNvPr>
          <p:cNvCxnSpPr/>
          <p:nvPr/>
        </p:nvCxnSpPr>
        <p:spPr>
          <a:xfrm flipH="1">
            <a:off x="5679440" y="1045029"/>
            <a:ext cx="628054" cy="2267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140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86F44-8C36-9270-1789-E357E393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       Odesláním žádosti </a:t>
            </a:r>
            <a:r>
              <a:rPr lang="cs-CZ" sz="1600" b="1" dirty="0"/>
              <a:t>do systému se vám automaticky vygeneruje </a:t>
            </a:r>
            <a:r>
              <a:rPr lang="cs-CZ" sz="1600" b="1" dirty="0">
                <a:solidFill>
                  <a:srgbClr val="FF0000"/>
                </a:solidFill>
              </a:rPr>
              <a:t>kód žádosti</a:t>
            </a:r>
            <a:r>
              <a:rPr lang="cs-CZ" sz="1600" b="1" dirty="0"/>
              <a:t>, pod kterým je žádost evidována v systému.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7C1C574-6DBD-13A1-442D-0789D2E14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60" y="1290320"/>
            <a:ext cx="11927839" cy="536448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0822862C-061F-48BD-7A3E-F7F1169F6C06}"/>
              </a:ext>
            </a:extLst>
          </p:cNvPr>
          <p:cNvCxnSpPr/>
          <p:nvPr/>
        </p:nvCxnSpPr>
        <p:spPr>
          <a:xfrm flipH="1">
            <a:off x="1981200" y="1066800"/>
            <a:ext cx="701040" cy="4662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781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4F921-CA3F-C3B0-A8D9-9BC3E32A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75697"/>
          </a:xfrm>
        </p:spPr>
        <p:txBody>
          <a:bodyPr>
            <a:normAutofit/>
          </a:bodyPr>
          <a:lstStyle/>
          <a:p>
            <a:r>
              <a:rPr lang="cs-CZ" sz="1800" b="1" dirty="0">
                <a:latin typeface="+mn-lt"/>
              </a:rPr>
              <a:t>                                                      Kontaktní osoba pro oblast cizojazyčné výuky</a:t>
            </a:r>
            <a:br>
              <a:rPr lang="cs-CZ" sz="1800" b="1" dirty="0">
                <a:latin typeface="+mn-lt"/>
              </a:rPr>
            </a:br>
            <a:r>
              <a:rPr lang="cs-CZ" sz="1800" b="1" dirty="0">
                <a:latin typeface="+mn-lt"/>
              </a:rPr>
              <a:t>                                                       </a:t>
            </a:r>
            <a:br>
              <a:rPr lang="cs-CZ" sz="1800" b="1" dirty="0">
                <a:latin typeface="+mn-lt"/>
              </a:rPr>
            </a:br>
            <a:r>
              <a:rPr lang="cs-CZ" sz="1800" b="1" dirty="0">
                <a:latin typeface="+mn-lt"/>
              </a:rPr>
              <a:t>                                                                            Ing. Taťána Luptáková </a:t>
            </a:r>
            <a:br>
              <a:rPr lang="cs-CZ" sz="1800" b="1" dirty="0">
                <a:latin typeface="+mn-lt"/>
              </a:rPr>
            </a:br>
            <a:r>
              <a:rPr lang="cs-CZ" sz="1800" b="1" dirty="0">
                <a:latin typeface="+mn-lt"/>
              </a:rPr>
              <a:t>                                                                                        </a:t>
            </a:r>
            <a:br>
              <a:rPr lang="cs-CZ" sz="1800" b="1" dirty="0">
                <a:latin typeface="+mn-lt"/>
              </a:rPr>
            </a:br>
            <a:r>
              <a:rPr lang="cs-CZ" sz="1800" b="1" dirty="0">
                <a:latin typeface="+mn-lt"/>
              </a:rPr>
              <a:t>                                                                     </a:t>
            </a:r>
            <a:r>
              <a:rPr lang="cs-CZ" sz="1800" b="1" dirty="0">
                <a:latin typeface="+mn-lt"/>
                <a:hlinkClick r:id="rId2"/>
              </a:rPr>
              <a:t>tatana.luptakova@ostrava.cz</a:t>
            </a:r>
            <a:r>
              <a:rPr lang="cs-CZ" sz="1800" b="1" dirty="0">
                <a:latin typeface="+mn-lt"/>
              </a:rPr>
              <a:t> </a:t>
            </a:r>
            <a:br>
              <a:rPr lang="cs-CZ" sz="1800" b="1" dirty="0">
                <a:latin typeface="+mn-lt"/>
              </a:rPr>
            </a:br>
            <a:r>
              <a:rPr lang="cs-CZ" sz="1800" b="1" dirty="0">
                <a:latin typeface="+mn-lt"/>
              </a:rPr>
              <a:t>                                                                                                      </a:t>
            </a:r>
            <a:br>
              <a:rPr lang="cs-CZ" sz="1800" b="1" dirty="0">
                <a:latin typeface="+mn-lt"/>
              </a:rPr>
            </a:br>
            <a:r>
              <a:rPr lang="cs-CZ" sz="1800" b="1" dirty="0">
                <a:latin typeface="+mn-lt"/>
              </a:rPr>
              <a:t>                                                                                    599 443 203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79570-CF87-8186-CAC2-CEA156F19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6931"/>
            <a:ext cx="10515600" cy="293594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                                       </a:t>
            </a:r>
          </a:p>
          <a:p>
            <a:pPr marL="0" indent="0">
              <a:buNone/>
            </a:pPr>
            <a:r>
              <a:rPr lang="cs-CZ" dirty="0"/>
              <a:t>                                            </a:t>
            </a:r>
            <a:r>
              <a:rPr lang="cs-CZ" sz="1800" b="1" dirty="0"/>
              <a:t>Kontakty pro technickou podporu</a:t>
            </a:r>
          </a:p>
          <a:p>
            <a:pPr marL="0" indent="0">
              <a:buNone/>
            </a:pPr>
            <a:r>
              <a:rPr lang="cs-CZ" sz="1800" b="1" dirty="0"/>
              <a:t>                                                                         </a:t>
            </a:r>
            <a:r>
              <a:rPr lang="cs-CZ" sz="1800" b="1" dirty="0">
                <a:hlinkClick r:id="rId3"/>
              </a:rPr>
              <a:t>Helpdesk.dotace@ostrava.cz</a:t>
            </a:r>
            <a:endParaRPr lang="cs-CZ" sz="1800" b="1" dirty="0"/>
          </a:p>
          <a:p>
            <a:pPr marL="0" indent="0">
              <a:buNone/>
            </a:pPr>
            <a:r>
              <a:rPr lang="cs-CZ" sz="1800" b="1" dirty="0"/>
              <a:t>                                                                                     599 445 555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1692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5A5239-DB16-AAEB-9434-43AD0EE2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                                                        Vyberete oblast podpory „Cizojazyčná výuka“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9686202-C13E-1B5F-BF79-1C9007013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17236"/>
            <a:ext cx="7735712" cy="4351338"/>
          </a:xfr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EDF1E0C-A062-1839-59DD-DF125CC6A004}"/>
              </a:ext>
            </a:extLst>
          </p:cNvPr>
          <p:cNvCxnSpPr/>
          <p:nvPr/>
        </p:nvCxnSpPr>
        <p:spPr>
          <a:xfrm>
            <a:off x="6176865" y="1138335"/>
            <a:ext cx="2127380" cy="3377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85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54A94-8F58-6A06-79EF-5665E31E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Na této stránce najdete všechny potřebné informace, týkající se dotačního řízení ( výzva, formulář žádosti, povinné přílohy,  </a:t>
            </a:r>
            <a:br>
              <a:rPr lang="cs-CZ" sz="1600" b="1" dirty="0"/>
            </a:br>
            <a:r>
              <a:rPr lang="cs-CZ" sz="1600" b="1" dirty="0"/>
              <a:t>       odkaz na program 602XML Filler, odkaz na manuál k programu, kontaktní údaje pro metodickou a technickou podporu ).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9B6FFBE7-6452-3DD7-9570-7B4FBD7D0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B26A91D4-4808-FA31-E9F8-8DE88F1EDC51}"/>
              </a:ext>
            </a:extLst>
          </p:cNvPr>
          <p:cNvCxnSpPr>
            <a:cxnSpLocks/>
          </p:cNvCxnSpPr>
          <p:nvPr/>
        </p:nvCxnSpPr>
        <p:spPr>
          <a:xfrm flipH="1">
            <a:off x="4991878" y="911225"/>
            <a:ext cx="2547256" cy="3614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18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9DE1F5-9D23-B069-3A96-FF54F7E8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                                               Pokud zpracováváte žádost prostřednictvím formuláře aplikace </a:t>
            </a:r>
            <a:r>
              <a:rPr lang="cs-CZ" sz="1600" b="1" dirty="0" err="1"/>
              <a:t>EvAgend</a:t>
            </a:r>
            <a:r>
              <a:rPr lang="cs-CZ" sz="1600" b="1" dirty="0"/>
              <a:t> poprvé </a:t>
            </a:r>
            <a:br>
              <a:rPr lang="cs-CZ" sz="1600" b="1" dirty="0"/>
            </a:br>
            <a:r>
              <a:rPr lang="cs-CZ" sz="1600" b="1" dirty="0"/>
              <a:t>                                                                                je potřeba nainstalovat program </a:t>
            </a:r>
            <a:r>
              <a:rPr lang="cs-CZ" sz="1600" b="1" dirty="0">
                <a:solidFill>
                  <a:srgbClr val="FF0000"/>
                </a:solidFill>
              </a:rPr>
              <a:t>602XML Filler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D59CAC0-5F25-2DE0-664B-4F05320F5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9DE2331-7DBA-D31F-C3F8-5C06CE745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10694437" cy="501987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215A9974-0BC3-46BA-270F-BB77A00A8F5E}"/>
              </a:ext>
            </a:extLst>
          </p:cNvPr>
          <p:cNvCxnSpPr>
            <a:cxnSpLocks/>
          </p:cNvCxnSpPr>
          <p:nvPr/>
        </p:nvCxnSpPr>
        <p:spPr>
          <a:xfrm flipH="1">
            <a:off x="2293362" y="1236306"/>
            <a:ext cx="4991877" cy="3303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54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3B9F8-64B5-7E31-F5C6-A79C0FD01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                               Po kliknutí na odkaz </a:t>
            </a:r>
            <a:r>
              <a:rPr lang="cs-CZ" sz="1600" b="1" dirty="0">
                <a:solidFill>
                  <a:srgbClr val="FF0000"/>
                </a:solidFill>
              </a:rPr>
              <a:t>Žádost o poskytnutí peněžních prostředků </a:t>
            </a:r>
            <a:r>
              <a:rPr lang="cs-CZ" sz="1600" b="1" dirty="0"/>
              <a:t>se Vám otevře formulář žádosti, </a:t>
            </a:r>
            <a:br>
              <a:rPr lang="cs-CZ" sz="1600" b="1" dirty="0"/>
            </a:br>
            <a:r>
              <a:rPr lang="cs-CZ" sz="1600" b="1" dirty="0"/>
              <a:t>                                                                              který si uložte ve svém počítači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41D6C8-3451-6ACC-640A-AA0627910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7AEE70-C8BB-56CC-0C39-D1446D9B0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3040"/>
            <a:ext cx="12192000" cy="5191495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1E4C6B4-6016-13C5-0458-25EF21991E57}"/>
              </a:ext>
            </a:extLst>
          </p:cNvPr>
          <p:cNvCxnSpPr/>
          <p:nvPr/>
        </p:nvCxnSpPr>
        <p:spPr>
          <a:xfrm flipH="1">
            <a:off x="2814320" y="924560"/>
            <a:ext cx="1341120" cy="426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84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9C6D6-5B9A-0803-503A-0ADDAFF8A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                      Jako první krok první krok zkontrolujte, zda máte otevřený správný formulář podle typu žadatele !!!</a:t>
            </a:r>
            <a:br>
              <a:rPr lang="cs-CZ" sz="1600" b="1" dirty="0"/>
            </a:br>
            <a:r>
              <a:rPr lang="cs-CZ" sz="1600" b="1" dirty="0"/>
              <a:t>                                                                                          </a:t>
            </a:r>
            <a:br>
              <a:rPr lang="cs-CZ" sz="1600" b="1" dirty="0"/>
            </a:br>
            <a:r>
              <a:rPr lang="cs-CZ" sz="1600" b="1" dirty="0"/>
              <a:t>                                                                                            </a:t>
            </a:r>
            <a:r>
              <a:rPr lang="cs-CZ" sz="1600" b="1" dirty="0">
                <a:solidFill>
                  <a:srgbClr val="FF0000"/>
                </a:solidFill>
              </a:rPr>
              <a:t>Výzva x Program !!!</a:t>
            </a:r>
            <a:endParaRPr lang="cs-CZ" sz="1600" b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8838DE4-37A3-E41F-E557-700095968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046" y="2058025"/>
            <a:ext cx="9619860" cy="3886537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17925EBB-7082-CEF2-24AE-2B07989D0A4F}"/>
              </a:ext>
            </a:extLst>
          </p:cNvPr>
          <p:cNvCxnSpPr>
            <a:cxnSpLocks/>
          </p:cNvCxnSpPr>
          <p:nvPr/>
        </p:nvCxnSpPr>
        <p:spPr>
          <a:xfrm>
            <a:off x="5303520" y="1290320"/>
            <a:ext cx="2151639" cy="233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51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52E16B-1291-841D-355C-D452ECBB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27" y="494950"/>
            <a:ext cx="10993073" cy="1195738"/>
          </a:xfrm>
        </p:spPr>
        <p:txBody>
          <a:bodyPr>
            <a:normAutofit/>
          </a:bodyPr>
          <a:lstStyle/>
          <a:p>
            <a:r>
              <a:rPr lang="cs-CZ" sz="1600" b="1" dirty="0"/>
              <a:t>        </a:t>
            </a:r>
            <a:r>
              <a:rPr lang="cs-CZ" sz="1600" b="1" dirty="0">
                <a:solidFill>
                  <a:srgbClr val="FF0000"/>
                </a:solidFill>
              </a:rPr>
              <a:t>Rok 2025 </a:t>
            </a:r>
            <a:r>
              <a:rPr lang="cs-CZ" sz="1600" b="1" dirty="0"/>
              <a:t>je již vyplněn, dále vyplňte </a:t>
            </a:r>
            <a:r>
              <a:rPr lang="cs-CZ" sz="1600" b="1" dirty="0">
                <a:solidFill>
                  <a:srgbClr val="FF0000"/>
                </a:solidFill>
              </a:rPr>
              <a:t>Název projektu </a:t>
            </a:r>
            <a:r>
              <a:rPr lang="cs-CZ" sz="1600" b="1" dirty="0"/>
              <a:t>a vyberte </a:t>
            </a:r>
            <a:r>
              <a:rPr lang="cs-CZ" sz="1600" b="1" dirty="0">
                <a:solidFill>
                  <a:srgbClr val="FF0000"/>
                </a:solidFill>
              </a:rPr>
              <a:t>Právní formu žadatele</a:t>
            </a:r>
            <a:r>
              <a:rPr lang="cs-CZ" sz="1600" b="1" dirty="0"/>
              <a:t>, aby se žádost otevřela celá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50CC932-94DA-D941-8D61-D406B6005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731" y="2058025"/>
            <a:ext cx="9918440" cy="3886537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BA1246ED-885E-E5A6-0F05-AEE6D0D1CE5A}"/>
              </a:ext>
            </a:extLst>
          </p:cNvPr>
          <p:cNvCxnSpPr/>
          <p:nvPr/>
        </p:nvCxnSpPr>
        <p:spPr>
          <a:xfrm>
            <a:off x="1137920" y="1107440"/>
            <a:ext cx="2956560" cy="335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F70A0FC4-5D95-7E39-905C-D19B342C9716}"/>
              </a:ext>
            </a:extLst>
          </p:cNvPr>
          <p:cNvCxnSpPr/>
          <p:nvPr/>
        </p:nvCxnSpPr>
        <p:spPr>
          <a:xfrm>
            <a:off x="3900196" y="1107440"/>
            <a:ext cx="914400" cy="3753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6371FDA5-7511-56AF-1DFA-08DB806742CE}"/>
              </a:ext>
            </a:extLst>
          </p:cNvPr>
          <p:cNvCxnSpPr/>
          <p:nvPr/>
        </p:nvCxnSpPr>
        <p:spPr>
          <a:xfrm flipH="1">
            <a:off x="5561045" y="1175657"/>
            <a:ext cx="1866122" cy="4450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11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A1EFD-41C5-4DB6-4396-D43F58B8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                                                   V otevřeném formuláři žádosti je nutné vyplnit všechny položky !!!</a:t>
            </a:r>
            <a:br>
              <a:rPr lang="cs-CZ" sz="1600" b="1" dirty="0"/>
            </a:br>
            <a:r>
              <a:rPr lang="cs-CZ" sz="1600" b="1" dirty="0"/>
              <a:t>                                          V případě, že nebude povinná položka vyplněna nebo bude vyplněna v nesprávném formátu,</a:t>
            </a:r>
            <a:br>
              <a:rPr lang="cs-CZ" sz="1600" b="1" dirty="0"/>
            </a:br>
            <a:r>
              <a:rPr lang="cs-CZ" sz="1600" b="1" dirty="0"/>
              <a:t>                                                                                         systém vás na to </a:t>
            </a:r>
            <a:r>
              <a:rPr lang="cs-CZ" sz="1600" b="1" dirty="0">
                <a:solidFill>
                  <a:srgbClr val="FF0000"/>
                </a:solidFill>
              </a:rPr>
              <a:t>upozorní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11EC28F-17AD-A014-E41A-7450DDEDC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963" y="1825625"/>
            <a:ext cx="9348237" cy="4351338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C4A6330-4E42-E5A4-920A-09FFD7250310}"/>
              </a:ext>
            </a:extLst>
          </p:cNvPr>
          <p:cNvCxnSpPr/>
          <p:nvPr/>
        </p:nvCxnSpPr>
        <p:spPr>
          <a:xfrm>
            <a:off x="6380480" y="1280160"/>
            <a:ext cx="1270000" cy="3749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6660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660</Words>
  <Application>Microsoft Office PowerPoint</Application>
  <PresentationFormat>Širokoúhlá obrazovka</PresentationFormat>
  <Paragraphs>31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Postup pro podání žádostí o poskytnutí peněžních prostředků z rozpočtu SMO</vt:lpstr>
      <vt:lpstr>                                                Na www.ostrava.cz naleznete v záložce „Úřad“  odkaz „Dotace“</vt:lpstr>
      <vt:lpstr>                                                         Vyberete oblast podpory „Cizojazyčná výuka“</vt:lpstr>
      <vt:lpstr> Na této stránce najdete všechny potřebné informace, týkající se dotačního řízení ( výzva, formulář žádosti, povinné přílohy,          odkaz na program 602XML Filler, odkaz na manuál k programu, kontaktní údaje pro metodickou a technickou podporu ).</vt:lpstr>
      <vt:lpstr>                                                Pokud zpracováváte žádost prostřednictvím formuláře aplikace EvAgend poprvé                                                                                  je potřeba nainstalovat program 602XML Filler</vt:lpstr>
      <vt:lpstr>                                Po kliknutí na odkaz Žádost o poskytnutí peněžních prostředků se Vám otevře formulář žádosti,                                                                                který si uložte ve svém počítači</vt:lpstr>
      <vt:lpstr>                       Jako první krok první krok zkontrolujte, zda máte otevřený správný formulář podle typu žadatele !!!                                                                                                                                                                                        Výzva x Program !!!</vt:lpstr>
      <vt:lpstr>        Rok 2025 je již vyplněn, dále vyplňte Název projektu a vyberte Právní formu žadatele, aby se žádost otevřela celá </vt:lpstr>
      <vt:lpstr>                                                    V otevřeném formuláři žádosti je nutné vyplnit všechny položky !!!                                           V případě, že nebude povinná položka vyplněna nebo bude vyplněna v nesprávném formátu,                                                                                          systém vás na to upozorní </vt:lpstr>
      <vt:lpstr>Prezentace aplikace PowerPoint</vt:lpstr>
      <vt:lpstr>                          Dále vyplňte údaje o statutárním zástupci, právní důvod zastoupení, funkci a všechny kontaktní údaje.</vt:lpstr>
      <vt:lpstr>                                 Důležité jsou údaje o bankovním spojení, na uvedený účet bude zaslán příspěvek / dotace.</vt:lpstr>
      <vt:lpstr>       Vyplňte odůvodnění žádostí – cíl projektu, uvedený text bude použit pro zpracování materiálů pro orgány města,         vyplňte i  účel použití PP (stručný popis projektu), období realizace je již vyplněno,         prosíme o vyplnění způsobu prezentace města</vt:lpstr>
      <vt:lpstr>                  Do tabulky údaje o škole vyplníte předpokládané počty žáků, kterých se týká bilingvní výuka, výuka metodou CLIL,                                    cizojazyčná výuka, výuka cizího jazyka v MŠ nebo složí mezinárodní jazykovou zkoušku či maturitu</vt:lpstr>
      <vt:lpstr>Rozpočet – Uznatelné náklady – se vám vyplní všechny účely, které jsou k dispozici, bude záležet na Vás, které z těchto účelů využijete.</vt:lpstr>
      <vt:lpstr>     Vyplňte celkové náklady, požadované PP, ostatní zdroje, financování se automaticky doplní pokud jste v  předchozím kroku uvedli částku.                                                                                      Celkové náklady = požadované PP + ostatní zdroje                                                                                 Systém vás upozorní pokud by tato rovnice neplatila !!!</vt:lpstr>
      <vt:lpstr>                                                     Čestné prohlášení provedete výběrem z nabídky</vt:lpstr>
      <vt:lpstr>     Seznam příloh žádosti – při správném výběru kategorie žadatele se automaticky nastaví volba příloh, které je nutno vložit.                                                                        Každou přílohu vkládejte jako jeden soubor.</vt:lpstr>
      <vt:lpstr>      K žádosti Výzvě se dokládají tyto přílohy:</vt:lpstr>
      <vt:lpstr>    Žádost je vhodné v průběhu vyplňování průběžně ukládat, uložení na disk lze provést tlačítkem na poslední straně.         Před odesláním žádosti je nutno žádost) elektronicky podepsat ( v případě podpisu více statutárních zástupců,                                                                                    zaškrtněte políčko </vt:lpstr>
      <vt:lpstr>       Odesláním žádosti do systému se vám automaticky vygeneruje kód žádosti, pod kterým je žádost evidována v systému.</vt:lpstr>
      <vt:lpstr>                                                      Kontaktní osoba pro oblast cizojazyčné výuky                                                                                                                                     Ing. Taťána Luptáková                                                                                                                                                                tatana.luptakova@ostrava.cz                                                                                                                                                                                             599 443 203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 pro podání žádostí o poskytnutí peněžních prostředků z rozpočtu SMO</dc:title>
  <dc:creator>Luptáková Taťána</dc:creator>
  <cp:lastModifiedBy>Luptáková Taťána</cp:lastModifiedBy>
  <cp:revision>12</cp:revision>
  <cp:lastPrinted>2023-02-22T08:12:04Z</cp:lastPrinted>
  <dcterms:created xsi:type="dcterms:W3CDTF">2023-02-21T13:03:17Z</dcterms:created>
  <dcterms:modified xsi:type="dcterms:W3CDTF">2025-03-25T07:18:15Z</dcterms:modified>
</cp:coreProperties>
</file>