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Gotham Bold" panose="020B0604020202020204" charset="0"/>
      <p:regular r:id="rId17"/>
    </p:embeddedFont>
    <p:embeddedFont>
      <p:font typeface="Gotham Heavy" panose="020B0604020202020204" charset="0"/>
      <p:regular r:id="rId18"/>
    </p:embeddedFont>
    <p:embeddedFont>
      <p:font typeface="Montserrat" panose="00000500000000000000" pitchFamily="2" charset="-18"/>
      <p:regular r:id="rId19"/>
    </p:embeddedFont>
    <p:embeddedFont>
      <p:font typeface="Montserrat Bold" panose="00000800000000000000" charset="-18"/>
      <p:regular r:id="rId20"/>
    </p:embeddedFont>
    <p:embeddedFont>
      <p:font typeface="Montserrat Semi-Bold" panose="020B0604020202020204" charset="-1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svg"/><Relationship Id="rId7" Type="http://schemas.openxmlformats.org/officeDocument/2006/relationships/image" Target="../media/image2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sv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20.svg"/><Relationship Id="rId4" Type="http://schemas.openxmlformats.org/officeDocument/2006/relationships/image" Target="../media/image3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11017"/>
            <a:ext cx="18288000" cy="9365283"/>
          </a:xfrm>
          <a:custGeom>
            <a:avLst/>
            <a:gdLst/>
            <a:ahLst/>
            <a:cxnLst/>
            <a:rect l="l" t="t" r="r" b="b"/>
            <a:pathLst>
              <a:path w="18288000" h="9365283">
                <a:moveTo>
                  <a:pt x="0" y="0"/>
                </a:moveTo>
                <a:lnTo>
                  <a:pt x="18288000" y="0"/>
                </a:lnTo>
                <a:lnTo>
                  <a:pt x="18288000" y="9365284"/>
                </a:lnTo>
                <a:lnTo>
                  <a:pt x="0" y="9365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BECA440-E637-7D89-62F8-CCA62069BF77}"/>
              </a:ext>
            </a:extLst>
          </p:cNvPr>
          <p:cNvGrpSpPr/>
          <p:nvPr/>
        </p:nvGrpSpPr>
        <p:grpSpPr>
          <a:xfrm>
            <a:off x="1687063" y="2052045"/>
            <a:ext cx="14834296" cy="2286000"/>
            <a:chOff x="0" y="0"/>
            <a:chExt cx="1832346" cy="50573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0EB4811-4388-DF2F-D172-74CAF42FDFCF}"/>
                </a:ext>
              </a:extLst>
            </p:cNvPr>
            <p:cNvSpPr/>
            <p:nvPr/>
          </p:nvSpPr>
          <p:spPr>
            <a:xfrm>
              <a:off x="8282" y="273892"/>
              <a:ext cx="1824064" cy="231841"/>
            </a:xfrm>
            <a:custGeom>
              <a:avLst/>
              <a:gdLst/>
              <a:ahLst/>
              <a:cxnLst/>
              <a:rect l="l" t="t" r="r" b="b"/>
              <a:pathLst>
                <a:path w="1824064" h="231841">
                  <a:moveTo>
                    <a:pt x="0" y="0"/>
                  </a:moveTo>
                  <a:lnTo>
                    <a:pt x="1824064" y="0"/>
                  </a:lnTo>
                  <a:lnTo>
                    <a:pt x="1824064" y="231841"/>
                  </a:lnTo>
                  <a:lnTo>
                    <a:pt x="0" y="231841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D7AB94-731A-8D99-6B06-26835EBD1637}"/>
                </a:ext>
              </a:extLst>
            </p:cNvPr>
            <p:cNvSpPr txBox="1"/>
            <p:nvPr/>
          </p:nvSpPr>
          <p:spPr>
            <a:xfrm>
              <a:off x="0" y="0"/>
              <a:ext cx="1824064" cy="2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5"/>
                </a:lnSpc>
              </a:pPr>
              <a:endParaRPr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84528C13-8DF9-FF35-6281-CF5C6350DF35}"/>
              </a:ext>
            </a:extLst>
          </p:cNvPr>
          <p:cNvGrpSpPr/>
          <p:nvPr/>
        </p:nvGrpSpPr>
        <p:grpSpPr>
          <a:xfrm>
            <a:off x="5257800" y="2845904"/>
            <a:ext cx="7772400" cy="2286000"/>
            <a:chOff x="0" y="0"/>
            <a:chExt cx="1832346" cy="505733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9D138D52-3CAC-15D1-2475-87F3BEA58211}"/>
                </a:ext>
              </a:extLst>
            </p:cNvPr>
            <p:cNvSpPr/>
            <p:nvPr/>
          </p:nvSpPr>
          <p:spPr>
            <a:xfrm>
              <a:off x="8282" y="273892"/>
              <a:ext cx="1824064" cy="231841"/>
            </a:xfrm>
            <a:custGeom>
              <a:avLst/>
              <a:gdLst/>
              <a:ahLst/>
              <a:cxnLst/>
              <a:rect l="l" t="t" r="r" b="b"/>
              <a:pathLst>
                <a:path w="1824064" h="231841">
                  <a:moveTo>
                    <a:pt x="0" y="0"/>
                  </a:moveTo>
                  <a:lnTo>
                    <a:pt x="1824064" y="0"/>
                  </a:lnTo>
                  <a:lnTo>
                    <a:pt x="1824064" y="231841"/>
                  </a:lnTo>
                  <a:lnTo>
                    <a:pt x="0" y="231841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7688855E-B089-10C7-3DDA-0D84EBC65E66}"/>
                </a:ext>
              </a:extLst>
            </p:cNvPr>
            <p:cNvSpPr txBox="1"/>
            <p:nvPr/>
          </p:nvSpPr>
          <p:spPr>
            <a:xfrm>
              <a:off x="0" y="0"/>
              <a:ext cx="1824064" cy="2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5"/>
                </a:lnSpc>
              </a:pPr>
              <a:endParaRPr/>
            </a:p>
          </p:txBody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F328B01-3C22-7C7D-74E4-60E66CF15EB6}"/>
              </a:ext>
            </a:extLst>
          </p:cNvPr>
          <p:cNvGrpSpPr/>
          <p:nvPr/>
        </p:nvGrpSpPr>
        <p:grpSpPr>
          <a:xfrm>
            <a:off x="1743448" y="3848100"/>
            <a:ext cx="14777911" cy="2286000"/>
            <a:chOff x="0" y="0"/>
            <a:chExt cx="1832346" cy="505733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6C4BC1D-E79F-1717-8772-0A97A9F80099}"/>
                </a:ext>
              </a:extLst>
            </p:cNvPr>
            <p:cNvSpPr/>
            <p:nvPr/>
          </p:nvSpPr>
          <p:spPr>
            <a:xfrm>
              <a:off x="8282" y="273892"/>
              <a:ext cx="1824064" cy="231841"/>
            </a:xfrm>
            <a:custGeom>
              <a:avLst/>
              <a:gdLst/>
              <a:ahLst/>
              <a:cxnLst/>
              <a:rect l="l" t="t" r="r" b="b"/>
              <a:pathLst>
                <a:path w="1824064" h="231841">
                  <a:moveTo>
                    <a:pt x="0" y="0"/>
                  </a:moveTo>
                  <a:lnTo>
                    <a:pt x="1824064" y="0"/>
                  </a:lnTo>
                  <a:lnTo>
                    <a:pt x="1824064" y="231841"/>
                  </a:lnTo>
                  <a:lnTo>
                    <a:pt x="0" y="231841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697DA6F3-19AF-9971-C983-C80A6EA0B118}"/>
                </a:ext>
              </a:extLst>
            </p:cNvPr>
            <p:cNvSpPr txBox="1"/>
            <p:nvPr/>
          </p:nvSpPr>
          <p:spPr>
            <a:xfrm>
              <a:off x="0" y="0"/>
              <a:ext cx="1824064" cy="2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5"/>
                </a:lnSpc>
              </a:pPr>
              <a:endParaRPr/>
            </a:p>
          </p:txBody>
        </p:sp>
      </p:grpSp>
      <p:grpSp>
        <p:nvGrpSpPr>
          <p:cNvPr id="17" name="Group 7">
            <a:extLst>
              <a:ext uri="{FF2B5EF4-FFF2-40B4-BE49-F238E27FC236}">
                <a16:creationId xmlns:a16="http://schemas.microsoft.com/office/drawing/2014/main" id="{C6D6DD44-27C5-8093-DFB3-2B58095DE9F3}"/>
              </a:ext>
            </a:extLst>
          </p:cNvPr>
          <p:cNvGrpSpPr/>
          <p:nvPr/>
        </p:nvGrpSpPr>
        <p:grpSpPr>
          <a:xfrm>
            <a:off x="5257800" y="4698413"/>
            <a:ext cx="7772400" cy="2292269"/>
            <a:chOff x="0" y="0"/>
            <a:chExt cx="1832346" cy="505733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D4230CCF-6367-8948-4B14-F08151D3E0A5}"/>
                </a:ext>
              </a:extLst>
            </p:cNvPr>
            <p:cNvSpPr/>
            <p:nvPr/>
          </p:nvSpPr>
          <p:spPr>
            <a:xfrm>
              <a:off x="8282" y="273892"/>
              <a:ext cx="1824064" cy="231841"/>
            </a:xfrm>
            <a:custGeom>
              <a:avLst/>
              <a:gdLst/>
              <a:ahLst/>
              <a:cxnLst/>
              <a:rect l="l" t="t" r="r" b="b"/>
              <a:pathLst>
                <a:path w="1824064" h="231841">
                  <a:moveTo>
                    <a:pt x="0" y="0"/>
                  </a:moveTo>
                  <a:lnTo>
                    <a:pt x="1824064" y="0"/>
                  </a:lnTo>
                  <a:lnTo>
                    <a:pt x="1824064" y="231841"/>
                  </a:lnTo>
                  <a:lnTo>
                    <a:pt x="0" y="231841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0DA76179-01FB-42EF-045F-07C14FA134D1}"/>
                </a:ext>
              </a:extLst>
            </p:cNvPr>
            <p:cNvSpPr txBox="1"/>
            <p:nvPr/>
          </p:nvSpPr>
          <p:spPr>
            <a:xfrm>
              <a:off x="0" y="0"/>
              <a:ext cx="1824064" cy="2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5"/>
                </a:lnSpc>
              </a:pPr>
              <a:endParaRPr/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1787966" y="3364436"/>
            <a:ext cx="14733393" cy="4442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</a:pPr>
            <a:r>
              <a:rPr lang="en-US" sz="5800" dirty="0">
                <a:solidFill>
                  <a:srgbClr val="003C69"/>
                </a:solidFill>
                <a:latin typeface="Gotham Bold"/>
              </a:rPr>
              <a:t>Program </a:t>
            </a:r>
            <a:r>
              <a:rPr lang="en-US" sz="5800" dirty="0" err="1">
                <a:solidFill>
                  <a:srgbClr val="003C69"/>
                </a:solidFill>
                <a:latin typeface="Gotham Bold"/>
              </a:rPr>
              <a:t>podpory</a:t>
            </a:r>
            <a:r>
              <a:rPr lang="en-US" sz="5800" dirty="0">
                <a:solidFill>
                  <a:srgbClr val="003C69"/>
                </a:solidFill>
                <a:latin typeface="Gotham Bold"/>
              </a:rPr>
              <a:t> </a:t>
            </a:r>
            <a:r>
              <a:rPr lang="en-US" sz="5800" dirty="0" err="1">
                <a:solidFill>
                  <a:srgbClr val="003C69"/>
                </a:solidFill>
                <a:latin typeface="Gotham Bold"/>
              </a:rPr>
              <a:t>kultury</a:t>
            </a:r>
            <a:r>
              <a:rPr lang="en-US" sz="5800" dirty="0">
                <a:solidFill>
                  <a:srgbClr val="003C69"/>
                </a:solidFill>
                <a:latin typeface="Gotham Bold"/>
              </a:rPr>
              <a:t> a </a:t>
            </a:r>
            <a:r>
              <a:rPr lang="en-US" sz="5800" dirty="0" err="1">
                <a:solidFill>
                  <a:srgbClr val="003C69"/>
                </a:solidFill>
                <a:latin typeface="Gotham Bold"/>
              </a:rPr>
              <a:t>zachování</a:t>
            </a:r>
            <a:r>
              <a:rPr lang="en-US" sz="5800" dirty="0">
                <a:solidFill>
                  <a:srgbClr val="003C69"/>
                </a:solidFill>
                <a:latin typeface="Gotham Bold"/>
              </a:rPr>
              <a:t> </a:t>
            </a:r>
            <a:r>
              <a:rPr lang="en-US" sz="5800" dirty="0" err="1">
                <a:solidFill>
                  <a:srgbClr val="003C69"/>
                </a:solidFill>
                <a:latin typeface="Gotham Bold"/>
              </a:rPr>
              <a:t>kulturního</a:t>
            </a:r>
            <a:r>
              <a:rPr lang="en-US" sz="5800" dirty="0">
                <a:solidFill>
                  <a:srgbClr val="003C69"/>
                </a:solidFill>
                <a:latin typeface="Gotham Bold"/>
              </a:rPr>
              <a:t> </a:t>
            </a:r>
            <a:r>
              <a:rPr lang="en-US" sz="5800" dirty="0" err="1">
                <a:solidFill>
                  <a:srgbClr val="003C69"/>
                </a:solidFill>
                <a:latin typeface="Gotham Bold"/>
              </a:rPr>
              <a:t>dědictví</a:t>
            </a:r>
            <a:endParaRPr lang="en-US" sz="5800" dirty="0">
              <a:solidFill>
                <a:srgbClr val="003C69"/>
              </a:solidFill>
              <a:latin typeface="Gotham Bold"/>
            </a:endParaRPr>
          </a:p>
          <a:p>
            <a:pPr algn="ctr">
              <a:lnSpc>
                <a:spcPts val="6960"/>
              </a:lnSpc>
            </a:pPr>
            <a:r>
              <a:rPr lang="en-US" sz="5800" dirty="0" err="1">
                <a:solidFill>
                  <a:srgbClr val="003C69"/>
                </a:solidFill>
                <a:latin typeface="Gotham Bold"/>
              </a:rPr>
              <a:t>na</a:t>
            </a:r>
            <a:r>
              <a:rPr lang="en-US" sz="5800" dirty="0">
                <a:solidFill>
                  <a:srgbClr val="003C69"/>
                </a:solidFill>
                <a:latin typeface="Gotham Bold"/>
              </a:rPr>
              <a:t> </a:t>
            </a:r>
            <a:r>
              <a:rPr lang="en-US" sz="5800" dirty="0" err="1">
                <a:solidFill>
                  <a:srgbClr val="003C69"/>
                </a:solidFill>
                <a:latin typeface="Gotham Bold"/>
              </a:rPr>
              <a:t>území</a:t>
            </a:r>
            <a:r>
              <a:rPr lang="en-US" sz="5800" dirty="0">
                <a:solidFill>
                  <a:srgbClr val="003C69"/>
                </a:solidFill>
                <a:latin typeface="Gotham Bold"/>
              </a:rPr>
              <a:t> </a:t>
            </a:r>
            <a:r>
              <a:rPr lang="en-US" sz="5800" dirty="0" err="1">
                <a:solidFill>
                  <a:srgbClr val="003C69"/>
                </a:solidFill>
                <a:latin typeface="Gotham Bold"/>
              </a:rPr>
              <a:t>statutárního</a:t>
            </a:r>
            <a:r>
              <a:rPr lang="en-US" sz="5800" dirty="0">
                <a:solidFill>
                  <a:srgbClr val="003C69"/>
                </a:solidFill>
                <a:latin typeface="Gotham Bold"/>
              </a:rPr>
              <a:t> města Ostrava </a:t>
            </a:r>
          </a:p>
          <a:p>
            <a:pPr algn="ctr">
              <a:lnSpc>
                <a:spcPts val="6960"/>
              </a:lnSpc>
            </a:pPr>
            <a:r>
              <a:rPr lang="en-US" sz="5800" dirty="0">
                <a:solidFill>
                  <a:srgbClr val="003C69"/>
                </a:solidFill>
                <a:latin typeface="Gotham Bold"/>
              </a:rPr>
              <a:t>v </a:t>
            </a:r>
            <a:r>
              <a:rPr lang="en-US" sz="5800" dirty="0" err="1">
                <a:solidFill>
                  <a:srgbClr val="003C69"/>
                </a:solidFill>
                <a:latin typeface="Gotham Bold"/>
              </a:rPr>
              <a:t>letech</a:t>
            </a:r>
            <a:r>
              <a:rPr lang="en-US" sz="5800" dirty="0">
                <a:solidFill>
                  <a:srgbClr val="003C69"/>
                </a:solidFill>
                <a:latin typeface="Gotham Bold"/>
              </a:rPr>
              <a:t> 2025–2027</a:t>
            </a:r>
          </a:p>
          <a:p>
            <a:pPr algn="ctr">
              <a:lnSpc>
                <a:spcPts val="6960"/>
              </a:lnSpc>
            </a:pPr>
            <a:endParaRPr lang="en-US" sz="5800" dirty="0">
              <a:solidFill>
                <a:srgbClr val="003C69"/>
              </a:solidFill>
              <a:latin typeface="Gotham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925279" y="9191625"/>
            <a:ext cx="16544797" cy="827847"/>
            <a:chOff x="0" y="0"/>
            <a:chExt cx="22059730" cy="1103796"/>
          </a:xfrm>
        </p:grpSpPr>
        <p:sp>
          <p:nvSpPr>
            <p:cNvPr id="5" name="Freeform 5"/>
            <p:cNvSpPr/>
            <p:nvPr/>
          </p:nvSpPr>
          <p:spPr>
            <a:xfrm>
              <a:off x="2835108" y="109242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4775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114150" y="0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FF9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9575" y="2901875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7" name="Freeform 7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0925254" y="2755334"/>
            <a:ext cx="6334046" cy="5263017"/>
          </a:xfrm>
          <a:custGeom>
            <a:avLst/>
            <a:gdLst/>
            <a:ahLst/>
            <a:cxnLst/>
            <a:rect l="l" t="t" r="r" b="b"/>
            <a:pathLst>
              <a:path w="6334046" h="5263017">
                <a:moveTo>
                  <a:pt x="6334046" y="0"/>
                </a:moveTo>
                <a:lnTo>
                  <a:pt x="0" y="0"/>
                </a:lnTo>
                <a:lnTo>
                  <a:pt x="0" y="5263017"/>
                </a:lnTo>
                <a:lnTo>
                  <a:pt x="6334046" y="5263017"/>
                </a:lnTo>
                <a:lnTo>
                  <a:pt x="633404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Lhůta pro doručení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87329" y="2854250"/>
            <a:ext cx="7787496" cy="331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Pro žádost podanou prostřednictvím provozovatele poštovních služeb bude rozhodující </a:t>
            </a:r>
            <a:r>
              <a:rPr lang="en-US" sz="2700">
                <a:solidFill>
                  <a:srgbClr val="003C69"/>
                </a:solidFill>
                <a:latin typeface="Montserrat Bold"/>
              </a:rPr>
              <a:t>datum razítka pošty</a:t>
            </a:r>
            <a:r>
              <a:rPr lang="en-US" sz="2700">
                <a:solidFill>
                  <a:srgbClr val="003C69"/>
                </a:solidFill>
                <a:latin typeface="Montserrat Semi-Bold"/>
              </a:rPr>
              <a:t> (platí výlučně pro podepsaný originál žádosti zaslaného žadatelem, který nedisponuje kvalifikovaným elektronickým podpisem ani nemá zřízenou datovou schránku).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00B1D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9575" y="2619209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7" name="Freeform 7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621005" y="3467208"/>
            <a:ext cx="7332532" cy="4197560"/>
          </a:xfrm>
          <a:custGeom>
            <a:avLst/>
            <a:gdLst/>
            <a:ahLst/>
            <a:cxnLst/>
            <a:rect l="l" t="t" r="r" b="b"/>
            <a:pathLst>
              <a:path w="7332532" h="4197560">
                <a:moveTo>
                  <a:pt x="0" y="0"/>
                </a:moveTo>
                <a:lnTo>
                  <a:pt x="7332532" y="0"/>
                </a:lnTo>
                <a:lnTo>
                  <a:pt x="7332532" y="4197560"/>
                </a:lnTo>
                <a:lnTo>
                  <a:pt x="0" y="41975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2127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Nové hodnotící kritérium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03710" y="2660716"/>
            <a:ext cx="8817296" cy="539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7"/>
              </a:lnSpc>
            </a:pPr>
            <a:endParaRPr/>
          </a:p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projekt přinášející nové podněty, myšlenky a služby; podporující rozvoj polycentričnosti Ostravy; rozvíjí subkultury jako zdroj živé kultury; projekt využívá historické zkušenosti (průmyslové kultury); má potenciál oslovit zájemce a zájemkyně o kulturu vně města a regionu; oslovuje nové potenciální diváctvo a návštěvnictvo; je komunitně orientovaný (tj. se zapojením lidí); projekt napomáhá dostupnosti kultury</a:t>
            </a:r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AD35BA31-172F-ABE5-E3DB-549D3962AA3B}"/>
              </a:ext>
            </a:extLst>
          </p:cNvPr>
          <p:cNvGrpSpPr/>
          <p:nvPr/>
        </p:nvGrpSpPr>
        <p:grpSpPr>
          <a:xfrm>
            <a:off x="1815199" y="2549648"/>
            <a:ext cx="6566801" cy="634894"/>
            <a:chOff x="0" y="0"/>
            <a:chExt cx="1824064" cy="231841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26B41C1F-1827-EBB2-06FC-5934DC38AABA}"/>
                </a:ext>
              </a:extLst>
            </p:cNvPr>
            <p:cNvSpPr/>
            <p:nvPr/>
          </p:nvSpPr>
          <p:spPr>
            <a:xfrm>
              <a:off x="0" y="0"/>
              <a:ext cx="1824064" cy="231841"/>
            </a:xfrm>
            <a:custGeom>
              <a:avLst/>
              <a:gdLst/>
              <a:ahLst/>
              <a:cxnLst/>
              <a:rect l="l" t="t" r="r" b="b"/>
              <a:pathLst>
                <a:path w="1824064" h="231841">
                  <a:moveTo>
                    <a:pt x="0" y="0"/>
                  </a:moveTo>
                  <a:lnTo>
                    <a:pt x="1824064" y="0"/>
                  </a:lnTo>
                  <a:lnTo>
                    <a:pt x="1824064" y="231841"/>
                  </a:lnTo>
                  <a:lnTo>
                    <a:pt x="0" y="231841"/>
                  </a:lnTo>
                  <a:close/>
                </a:path>
              </a:pathLst>
            </a:custGeom>
            <a:solidFill>
              <a:srgbClr val="003C6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39B917F0-F305-5E84-A856-581F4E129E2F}"/>
                </a:ext>
              </a:extLst>
            </p:cNvPr>
            <p:cNvSpPr txBox="1"/>
            <p:nvPr/>
          </p:nvSpPr>
          <p:spPr>
            <a:xfrm>
              <a:off x="0" y="0"/>
              <a:ext cx="1824064" cy="2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917571" y="2616125"/>
            <a:ext cx="629528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 Bold"/>
              </a:rPr>
              <a:t>Naplnění vizí koncepce kultury: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9575" y="2901875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7" name="Freeform 7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89575" y="5007449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0761825" y="2898293"/>
            <a:ext cx="6497475" cy="4445641"/>
          </a:xfrm>
          <a:custGeom>
            <a:avLst/>
            <a:gdLst/>
            <a:ahLst/>
            <a:cxnLst/>
            <a:rect l="l" t="t" r="r" b="b"/>
            <a:pathLst>
              <a:path w="6497475" h="4445641">
                <a:moveTo>
                  <a:pt x="0" y="0"/>
                </a:moveTo>
                <a:lnTo>
                  <a:pt x="6497475" y="0"/>
                </a:lnTo>
                <a:lnTo>
                  <a:pt x="6497475" y="4445641"/>
                </a:lnTo>
                <a:lnTo>
                  <a:pt x="0" y="4445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Nový způsob hodnocení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87329" y="2854250"/>
            <a:ext cx="8295297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Výsledné bodové hodnocení bude vypočteno mediánem (tedy jako „střední hodnota“) hodnocení členů komise.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87329" y="4829598"/>
            <a:ext cx="8295297" cy="23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Medián je prostřední číslo ve skupině seřazených hodnot (individuálních hodnocení každého člena komise), přičemž platí, že polovina hodnocení je menší než medián a zároveň polovina hodnot je vyšší než medián.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00B1D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9575" y="2637674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7" name="Freeform 7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60141" y="5512414"/>
            <a:ext cx="659533" cy="565333"/>
          </a:xfrm>
          <a:custGeom>
            <a:avLst/>
            <a:gdLst/>
            <a:ahLst/>
            <a:cxnLst/>
            <a:rect l="l" t="t" r="r" b="b"/>
            <a:pathLst>
              <a:path w="659533" h="565333">
                <a:moveTo>
                  <a:pt x="0" y="0"/>
                </a:moveTo>
                <a:lnTo>
                  <a:pt x="659533" y="0"/>
                </a:lnTo>
                <a:lnTo>
                  <a:pt x="659533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00" b="-490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860141" y="6639817"/>
            <a:ext cx="673774" cy="565333"/>
          </a:xfrm>
          <a:custGeom>
            <a:avLst/>
            <a:gdLst/>
            <a:ahLst/>
            <a:cxnLst/>
            <a:rect l="l" t="t" r="r" b="b"/>
            <a:pathLst>
              <a:path w="673774" h="565333">
                <a:moveTo>
                  <a:pt x="0" y="0"/>
                </a:moveTo>
                <a:lnTo>
                  <a:pt x="673774" y="0"/>
                </a:lnTo>
                <a:lnTo>
                  <a:pt x="673774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85" b="-608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Změny podpořeného projektu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87329" y="2590049"/>
            <a:ext cx="10621353" cy="23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Ve zvlášť zřetele hodných případech (mimo oblast podpory audiovizuálních děl)  může příjemce požádat o změnu podmínek poskytnuté dotace. Změna však nesmí mít vliv na cíl a přínos projektu tak, jak jej příjemce charakterizoval v žádosti o dotaci.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77027" y="5464789"/>
            <a:ext cx="11401547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779"/>
              </a:lnSpc>
            </a:pPr>
            <a:r>
              <a:rPr lang="en-US" sz="2700" u="none" strike="noStrike">
                <a:solidFill>
                  <a:srgbClr val="003C69"/>
                </a:solidFill>
                <a:latin typeface="Montserrat Semi-Bold"/>
              </a:rPr>
              <a:t>Změny údajů projektu, které jsou/nejsou upraveny ve smlouvě.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67162" y="6592192"/>
            <a:ext cx="10315518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Změna projektu nebude akceptována, pokud je v rozporu s programem či v rozporu se smlouvou o poskytnutí dotace.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178574" y="2239237"/>
            <a:ext cx="4206931" cy="6002573"/>
          </a:xfrm>
          <a:custGeom>
            <a:avLst/>
            <a:gdLst/>
            <a:ahLst/>
            <a:cxnLst/>
            <a:rect l="l" t="t" r="r" b="b"/>
            <a:pathLst>
              <a:path w="4206931" h="6002573">
                <a:moveTo>
                  <a:pt x="0" y="0"/>
                </a:moveTo>
                <a:lnTo>
                  <a:pt x="4206931" y="0"/>
                </a:lnTo>
                <a:lnTo>
                  <a:pt x="4206931" y="6002572"/>
                </a:lnTo>
                <a:lnTo>
                  <a:pt x="0" y="60025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79560" t="-39126" r="-75743" b="-39804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9575" y="2637674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Podpora mimořádných žádostí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8" name="Freeform 8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87329" y="2590049"/>
            <a:ext cx="15584698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Ve zvlášť zřetele hodných případech a v případě mimořádných kulturních projektů může statutární město Ostrava rozhodnout o poskytnutí dotace na přípravu a realizaci kulturního projektu i v případě, že žadatel podá žádost mimo výběrové řízení dle článku 13 programu. </a:t>
            </a:r>
          </a:p>
        </p:txBody>
      </p:sp>
      <p:sp>
        <p:nvSpPr>
          <p:cNvPr id="13" name="Freeform 13"/>
          <p:cNvSpPr/>
          <p:nvPr/>
        </p:nvSpPr>
        <p:spPr>
          <a:xfrm>
            <a:off x="889575" y="4899757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1787329" y="4852132"/>
            <a:ext cx="15584698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V rámci takové žádosti však musí být uvedeny relevantní důvody, proč žadatel nepodal žádost ve lhůtě stanovené ve výzvě k předložení žádostí o dotaci do výběrového řízení.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87329" y="6164677"/>
            <a:ext cx="15830408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Pokud grantová komise při posuzování a hodnocení žádosti mimo výběrové řízení neshledá důvody uvedené žadatelem za relevantní a za zvlášť zřetele hodné, grantová komise doporučí projekt k neposkytnutí dotace, a to i v případě, že projekt získal dostatečný počet bodů pro doporučení k poskytnutí dotace.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889575" y="6212302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00B1D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115698"/>
            <a:ext cx="705189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3C69"/>
                </a:solidFill>
                <a:latin typeface="Montserrat Bold"/>
              </a:rPr>
              <a:t>Ing. Radmila Plačková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3C69"/>
                </a:solidFill>
                <a:latin typeface="Montserrat"/>
              </a:rPr>
              <a:t>       599 443 074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3C69"/>
                </a:solidFill>
                <a:latin typeface="Montserrat"/>
              </a:rPr>
              <a:t>       radmila.plackova@ostrava.cz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24289" y="4044705"/>
            <a:ext cx="645878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9900"/>
                </a:solidFill>
                <a:latin typeface="Montserrat Bold"/>
              </a:rPr>
              <a:t>Bc. Naděžda Brožková, MPA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9900"/>
                </a:solidFill>
                <a:latin typeface="Montserrat"/>
              </a:rPr>
              <a:t>       599 443 041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9900"/>
                </a:solidFill>
                <a:latin typeface="Montserrat"/>
              </a:rPr>
              <a:t>       nadezda.brozkova@ostrava.cz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74537" y="2673777"/>
            <a:ext cx="6925743" cy="880271"/>
            <a:chOff x="0" y="0"/>
            <a:chExt cx="1824064" cy="2318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24064" cy="231841"/>
            </a:xfrm>
            <a:custGeom>
              <a:avLst/>
              <a:gdLst/>
              <a:ahLst/>
              <a:cxnLst/>
              <a:rect l="l" t="t" r="r" b="b"/>
              <a:pathLst>
                <a:path w="1824064" h="231841">
                  <a:moveTo>
                    <a:pt x="0" y="0"/>
                  </a:moveTo>
                  <a:lnTo>
                    <a:pt x="1824064" y="0"/>
                  </a:lnTo>
                  <a:lnTo>
                    <a:pt x="1824064" y="231841"/>
                  </a:lnTo>
                  <a:lnTo>
                    <a:pt x="0" y="231841"/>
                  </a:lnTo>
                  <a:close/>
                </a:path>
              </a:pathLst>
            </a:custGeom>
            <a:solidFill>
              <a:srgbClr val="003C6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824064" cy="2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24289" y="2683302"/>
            <a:ext cx="6458787" cy="880271"/>
            <a:chOff x="0" y="0"/>
            <a:chExt cx="1701080" cy="2318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1080" cy="231841"/>
            </a:xfrm>
            <a:custGeom>
              <a:avLst/>
              <a:gdLst/>
              <a:ahLst/>
              <a:cxnLst/>
              <a:rect l="l" t="t" r="r" b="b"/>
              <a:pathLst>
                <a:path w="1701080" h="231841">
                  <a:moveTo>
                    <a:pt x="0" y="0"/>
                  </a:moveTo>
                  <a:lnTo>
                    <a:pt x="1701080" y="0"/>
                  </a:lnTo>
                  <a:lnTo>
                    <a:pt x="1701080" y="231841"/>
                  </a:lnTo>
                  <a:lnTo>
                    <a:pt x="0" y="231841"/>
                  </a:lnTo>
                  <a:close/>
                </a:path>
              </a:pathLst>
            </a:custGeom>
            <a:solidFill>
              <a:srgbClr val="FF9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701080" cy="2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14" name="Freeform 14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35811" y="4556704"/>
            <a:ext cx="660801" cy="1149419"/>
            <a:chOff x="0" y="0"/>
            <a:chExt cx="881068" cy="1532558"/>
          </a:xfrm>
        </p:grpSpPr>
        <p:sp>
          <p:nvSpPr>
            <p:cNvPr id="20" name="Freeform 20"/>
            <p:cNvSpPr/>
            <p:nvPr/>
          </p:nvSpPr>
          <p:spPr>
            <a:xfrm rot="8319691">
              <a:off x="127660" y="129083"/>
              <a:ext cx="625748" cy="622619"/>
            </a:xfrm>
            <a:custGeom>
              <a:avLst/>
              <a:gdLst/>
              <a:ahLst/>
              <a:cxnLst/>
              <a:rect l="l" t="t" r="r" b="b"/>
              <a:pathLst>
                <a:path w="625748" h="622619">
                  <a:moveTo>
                    <a:pt x="0" y="0"/>
                  </a:moveTo>
                  <a:lnTo>
                    <a:pt x="625748" y="0"/>
                  </a:lnTo>
                  <a:lnTo>
                    <a:pt x="625748" y="622619"/>
                  </a:lnTo>
                  <a:lnTo>
                    <a:pt x="0" y="622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1"/>
            <p:cNvSpPr/>
            <p:nvPr/>
          </p:nvSpPr>
          <p:spPr>
            <a:xfrm rot="1021071">
              <a:off x="147996" y="830276"/>
              <a:ext cx="656760" cy="619743"/>
            </a:xfrm>
            <a:custGeom>
              <a:avLst/>
              <a:gdLst/>
              <a:ahLst/>
              <a:cxnLst/>
              <a:rect l="l" t="t" r="r" b="b"/>
              <a:pathLst>
                <a:path w="656760" h="619743">
                  <a:moveTo>
                    <a:pt x="0" y="0"/>
                  </a:moveTo>
                  <a:lnTo>
                    <a:pt x="656761" y="0"/>
                  </a:lnTo>
                  <a:lnTo>
                    <a:pt x="656761" y="619743"/>
                  </a:lnTo>
                  <a:lnTo>
                    <a:pt x="0" y="619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74537" y="4044298"/>
            <a:ext cx="6925743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003C69"/>
                </a:solidFill>
                <a:latin typeface="Montserrat Bold"/>
              </a:rPr>
              <a:t>Bc. Radomíra Grimmová</a:t>
            </a:r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003C69"/>
                </a:solidFill>
                <a:latin typeface="Montserrat"/>
              </a:rPr>
              <a:t>       599 443 041</a:t>
            </a:r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003C69"/>
                </a:solidFill>
                <a:latin typeface="Montserrat"/>
              </a:rPr>
              <a:t>       radomira.grimmova@ostrava.cz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71069" y="2555112"/>
            <a:ext cx="5367159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19"/>
              </a:lnSpc>
            </a:pPr>
            <a:r>
              <a:rPr lang="en-US" sz="4599">
                <a:solidFill>
                  <a:srgbClr val="FFFFFF"/>
                </a:solidFill>
                <a:latin typeface="Montserrat Semi-Bold"/>
              </a:rPr>
              <a:t>Jednoleté dotace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Kontaktní osoby pro výběrové řízení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876864" y="2545587"/>
            <a:ext cx="4753636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19"/>
              </a:lnSpc>
            </a:pPr>
            <a:r>
              <a:rPr lang="en-US" sz="4599">
                <a:solidFill>
                  <a:srgbClr val="FFFFFF"/>
                </a:solidFill>
                <a:latin typeface="Montserrat Semi-Bold"/>
              </a:rPr>
              <a:t>Víceleté dotace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880050" y="6639573"/>
            <a:ext cx="660801" cy="1149419"/>
            <a:chOff x="0" y="0"/>
            <a:chExt cx="881068" cy="1532558"/>
          </a:xfrm>
        </p:grpSpPr>
        <p:sp>
          <p:nvSpPr>
            <p:cNvPr id="27" name="Freeform 27"/>
            <p:cNvSpPr/>
            <p:nvPr/>
          </p:nvSpPr>
          <p:spPr>
            <a:xfrm rot="8319691">
              <a:off x="127660" y="129083"/>
              <a:ext cx="625748" cy="622619"/>
            </a:xfrm>
            <a:custGeom>
              <a:avLst/>
              <a:gdLst/>
              <a:ahLst/>
              <a:cxnLst/>
              <a:rect l="l" t="t" r="r" b="b"/>
              <a:pathLst>
                <a:path w="625748" h="622619">
                  <a:moveTo>
                    <a:pt x="0" y="0"/>
                  </a:moveTo>
                  <a:lnTo>
                    <a:pt x="625748" y="0"/>
                  </a:lnTo>
                  <a:lnTo>
                    <a:pt x="625748" y="622619"/>
                  </a:lnTo>
                  <a:lnTo>
                    <a:pt x="0" y="622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28"/>
            <p:cNvSpPr/>
            <p:nvPr/>
          </p:nvSpPr>
          <p:spPr>
            <a:xfrm rot="1021071">
              <a:off x="147996" y="830276"/>
              <a:ext cx="656760" cy="619743"/>
            </a:xfrm>
            <a:custGeom>
              <a:avLst/>
              <a:gdLst/>
              <a:ahLst/>
              <a:cxnLst/>
              <a:rect l="l" t="t" r="r" b="b"/>
              <a:pathLst>
                <a:path w="656760" h="619743">
                  <a:moveTo>
                    <a:pt x="0" y="0"/>
                  </a:moveTo>
                  <a:lnTo>
                    <a:pt x="656761" y="0"/>
                  </a:lnTo>
                  <a:lnTo>
                    <a:pt x="656761" y="619743"/>
                  </a:lnTo>
                  <a:lnTo>
                    <a:pt x="0" y="619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912064" y="4568791"/>
            <a:ext cx="660801" cy="1149419"/>
            <a:chOff x="0" y="0"/>
            <a:chExt cx="881068" cy="1532558"/>
          </a:xfrm>
        </p:grpSpPr>
        <p:sp>
          <p:nvSpPr>
            <p:cNvPr id="30" name="Freeform 30"/>
            <p:cNvSpPr/>
            <p:nvPr/>
          </p:nvSpPr>
          <p:spPr>
            <a:xfrm rot="8319691">
              <a:off x="127660" y="129083"/>
              <a:ext cx="625748" cy="622619"/>
            </a:xfrm>
            <a:custGeom>
              <a:avLst/>
              <a:gdLst/>
              <a:ahLst/>
              <a:cxnLst/>
              <a:rect l="l" t="t" r="r" b="b"/>
              <a:pathLst>
                <a:path w="625748" h="622619">
                  <a:moveTo>
                    <a:pt x="0" y="0"/>
                  </a:moveTo>
                  <a:lnTo>
                    <a:pt x="625748" y="0"/>
                  </a:lnTo>
                  <a:lnTo>
                    <a:pt x="625748" y="622619"/>
                  </a:lnTo>
                  <a:lnTo>
                    <a:pt x="0" y="622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1"/>
            <p:cNvSpPr/>
            <p:nvPr/>
          </p:nvSpPr>
          <p:spPr>
            <a:xfrm rot="1021071">
              <a:off x="147996" y="830276"/>
              <a:ext cx="656760" cy="619743"/>
            </a:xfrm>
            <a:custGeom>
              <a:avLst/>
              <a:gdLst/>
              <a:ahLst/>
              <a:cxnLst/>
              <a:rect l="l" t="t" r="r" b="b"/>
              <a:pathLst>
                <a:path w="656760" h="619743">
                  <a:moveTo>
                    <a:pt x="0" y="0"/>
                  </a:moveTo>
                  <a:lnTo>
                    <a:pt x="656761" y="0"/>
                  </a:lnTo>
                  <a:lnTo>
                    <a:pt x="656761" y="619743"/>
                  </a:lnTo>
                  <a:lnTo>
                    <a:pt x="0" y="619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7">
            <a:extLst>
              <a:ext uri="{FF2B5EF4-FFF2-40B4-BE49-F238E27FC236}">
                <a16:creationId xmlns:a16="http://schemas.microsoft.com/office/drawing/2014/main" id="{17599B54-AB69-B7CC-FD8A-3C6F7F695307}"/>
              </a:ext>
            </a:extLst>
          </p:cNvPr>
          <p:cNvGrpSpPr/>
          <p:nvPr/>
        </p:nvGrpSpPr>
        <p:grpSpPr>
          <a:xfrm>
            <a:off x="1744095" y="2688413"/>
            <a:ext cx="4580505" cy="925307"/>
            <a:chOff x="0" y="0"/>
            <a:chExt cx="1824064" cy="231841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AC192AD-9958-45FE-35BD-A576BEB1F24E}"/>
                </a:ext>
              </a:extLst>
            </p:cNvPr>
            <p:cNvSpPr/>
            <p:nvPr/>
          </p:nvSpPr>
          <p:spPr>
            <a:xfrm>
              <a:off x="0" y="0"/>
              <a:ext cx="1824064" cy="231841"/>
            </a:xfrm>
            <a:custGeom>
              <a:avLst/>
              <a:gdLst/>
              <a:ahLst/>
              <a:cxnLst/>
              <a:rect l="l" t="t" r="r" b="b"/>
              <a:pathLst>
                <a:path w="1824064" h="231841">
                  <a:moveTo>
                    <a:pt x="0" y="0"/>
                  </a:moveTo>
                  <a:lnTo>
                    <a:pt x="1824064" y="0"/>
                  </a:lnTo>
                  <a:lnTo>
                    <a:pt x="1824064" y="231841"/>
                  </a:lnTo>
                  <a:lnTo>
                    <a:pt x="0" y="231841"/>
                  </a:lnTo>
                  <a:close/>
                </a:path>
              </a:pathLst>
            </a:custGeom>
            <a:solidFill>
              <a:srgbClr val="003C6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46A8A325-D054-184E-0A5D-D1C566C1AA45}"/>
                </a:ext>
              </a:extLst>
            </p:cNvPr>
            <p:cNvSpPr txBox="1"/>
            <p:nvPr/>
          </p:nvSpPr>
          <p:spPr>
            <a:xfrm>
              <a:off x="0" y="0"/>
              <a:ext cx="1824064" cy="2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5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00B1D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793350" y="3463763"/>
            <a:ext cx="6465950" cy="4279283"/>
          </a:xfrm>
          <a:custGeom>
            <a:avLst/>
            <a:gdLst/>
            <a:ahLst/>
            <a:cxnLst/>
            <a:rect l="l" t="t" r="r" b="b"/>
            <a:pathLst>
              <a:path w="6465950" h="4279283">
                <a:moveTo>
                  <a:pt x="0" y="0"/>
                </a:moveTo>
                <a:lnTo>
                  <a:pt x="6465950" y="0"/>
                </a:lnTo>
                <a:lnTo>
                  <a:pt x="6465950" y="4279283"/>
                </a:lnTo>
                <a:lnTo>
                  <a:pt x="0" y="4279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89575" y="2901875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889575" y="5327808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9" name="Freeform 9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86491" y="2720900"/>
            <a:ext cx="6295029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9"/>
              </a:lnSpc>
            </a:pPr>
            <a:r>
              <a:rPr lang="en-US" sz="3999">
                <a:solidFill>
                  <a:srgbClr val="FFFFFF"/>
                </a:solidFill>
                <a:latin typeface="Montserrat Semi-Bold"/>
              </a:rPr>
              <a:t>Výběrové řízení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Programové období: 2025–2027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40781" y="5327808"/>
            <a:ext cx="822071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https://www.ostrava.cz/cs/urad/hledam-informace/dotace/kultura-a-volny-cas/kultura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40741" y="3794040"/>
            <a:ext cx="4331459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FF9000"/>
                </a:solidFill>
                <a:latin typeface="Montserrat Bold"/>
              </a:rPr>
              <a:t>13.–27. 9. 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9575" y="2901875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7" name="Freeform 7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296274" y="3184542"/>
            <a:ext cx="4963026" cy="4114800"/>
          </a:xfrm>
          <a:custGeom>
            <a:avLst/>
            <a:gdLst/>
            <a:ahLst/>
            <a:cxnLst/>
            <a:rect l="l" t="t" r="r" b="b"/>
            <a:pathLst>
              <a:path w="4963026" h="4114800">
                <a:moveTo>
                  <a:pt x="0" y="0"/>
                </a:moveTo>
                <a:lnTo>
                  <a:pt x="4963026" y="0"/>
                </a:lnTo>
                <a:lnTo>
                  <a:pt x="4963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Limity pro víceleté dotace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0781" y="2742803"/>
            <a:ext cx="9975589" cy="474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Subjekt může žádat o víceletou dotaci výlučně na projekt, který byl podpoře jednoletou dotací poskytnutou statutárním městem Ostrava minimálně 4x v posledních pěti kalendářních letech či víceletou dotací v programovém období 2021-2024. Zároveň může subjekt žádat o víceletou dotaci výlučně na významný projekt s nadregionálním přesahem. Grantová komise může po zvážení významnosti a přesahu projektu doporučit podpořit žádost o víceletou dotaci pouze k jednoleté dotaci.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00B1D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9575" y="2614613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2"/>
                </a:lnTo>
                <a:lnTo>
                  <a:pt x="0" y="565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Maximální počet projektů na 1 žadatele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8" name="Freeform 8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12343" y="2621833"/>
            <a:ext cx="15790729" cy="518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0"/>
              </a:lnSpc>
            </a:pPr>
            <a:endParaRPr dirty="0"/>
          </a:p>
          <a:p>
            <a:pPr marL="582930" lvl="1" indent="-291465" algn="l">
              <a:lnSpc>
                <a:spcPts val="4590"/>
              </a:lnSpc>
              <a:buFont typeface="Arial"/>
              <a:buChar char="•"/>
            </a:pP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jeden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víceletý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projekt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na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celoroční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činnost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, v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tomto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případě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není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oprávněn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podat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       v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rámci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programu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po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dobu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jeho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trvání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žádnou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další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žádost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o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dotaci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</a:p>
          <a:p>
            <a:pPr marL="582930" lvl="1" indent="-291465" algn="l">
              <a:lnSpc>
                <a:spcPts val="4590"/>
              </a:lnSpc>
              <a:buFont typeface="Arial"/>
              <a:buChar char="•"/>
            </a:pP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jednorázové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projekty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jednoleté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i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víceleté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tak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, aby v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rámci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kalendářního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roku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byly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podpořeny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maximálně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3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jednorázové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projekty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s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tím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,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že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zároveň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není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podpořen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žádný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projekt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na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celoroční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činnost</a:t>
            </a:r>
            <a:endParaRPr lang="en-US" sz="2700" dirty="0">
              <a:solidFill>
                <a:srgbClr val="003C69"/>
              </a:solidFill>
              <a:latin typeface="Montserrat Semi-Bold"/>
            </a:endParaRPr>
          </a:p>
          <a:p>
            <a:pPr marL="582930" lvl="1" indent="-291465" algn="l">
              <a:lnSpc>
                <a:spcPts val="4590"/>
              </a:lnSpc>
              <a:buFont typeface="Arial"/>
              <a:buChar char="•"/>
            </a:pP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jeden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jednoletý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projekt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na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celoroční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činnost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subjektu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, v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tomto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případě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není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žadatel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oprávněn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podat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v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rámci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programu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po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dobu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,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kdy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je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podpořen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jednoletý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projekt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na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celoroční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činnost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subjektu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,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žádnou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další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žádost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o </a:t>
            </a:r>
            <a:r>
              <a:rPr lang="en-US" sz="2700" dirty="0" err="1">
                <a:solidFill>
                  <a:srgbClr val="003C69"/>
                </a:solidFill>
                <a:latin typeface="Montserrat Semi-Bold"/>
              </a:rPr>
              <a:t>dotaci</a:t>
            </a:r>
            <a:r>
              <a:rPr lang="en-US" sz="2700" dirty="0">
                <a:solidFill>
                  <a:srgbClr val="003C69"/>
                </a:solidFill>
                <a:latin typeface="Montserrat Semi-Bold"/>
              </a:rPr>
              <a:t> </a:t>
            </a:r>
          </a:p>
        </p:txBody>
      </p:sp>
      <p:grpSp>
        <p:nvGrpSpPr>
          <p:cNvPr id="14" name="Group 7">
            <a:extLst>
              <a:ext uri="{FF2B5EF4-FFF2-40B4-BE49-F238E27FC236}">
                <a16:creationId xmlns:a16="http://schemas.microsoft.com/office/drawing/2014/main" id="{0C27EF6D-B7C1-17F7-A504-E4702065BC52}"/>
              </a:ext>
            </a:extLst>
          </p:cNvPr>
          <p:cNvGrpSpPr/>
          <p:nvPr/>
        </p:nvGrpSpPr>
        <p:grpSpPr>
          <a:xfrm>
            <a:off x="1968534" y="2438795"/>
            <a:ext cx="11442666" cy="741152"/>
            <a:chOff x="0" y="0"/>
            <a:chExt cx="1824064" cy="231841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EE83181-F3D1-257A-AA4D-5442014FF4BC}"/>
                </a:ext>
              </a:extLst>
            </p:cNvPr>
            <p:cNvSpPr/>
            <p:nvPr/>
          </p:nvSpPr>
          <p:spPr>
            <a:xfrm>
              <a:off x="0" y="0"/>
              <a:ext cx="1824064" cy="231841"/>
            </a:xfrm>
            <a:custGeom>
              <a:avLst/>
              <a:gdLst/>
              <a:ahLst/>
              <a:cxnLst/>
              <a:rect l="l" t="t" r="r" b="b"/>
              <a:pathLst>
                <a:path w="1824064" h="231841">
                  <a:moveTo>
                    <a:pt x="0" y="0"/>
                  </a:moveTo>
                  <a:lnTo>
                    <a:pt x="1824064" y="0"/>
                  </a:lnTo>
                  <a:lnTo>
                    <a:pt x="1824064" y="231841"/>
                  </a:lnTo>
                  <a:lnTo>
                    <a:pt x="0" y="231841"/>
                  </a:lnTo>
                  <a:close/>
                </a:path>
              </a:pathLst>
            </a:custGeom>
            <a:solidFill>
              <a:srgbClr val="003C6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45BA69BC-DD29-09EF-D4FA-925D64817929}"/>
                </a:ext>
              </a:extLst>
            </p:cNvPr>
            <p:cNvSpPr txBox="1"/>
            <p:nvPr/>
          </p:nvSpPr>
          <p:spPr>
            <a:xfrm>
              <a:off x="0" y="0"/>
              <a:ext cx="1824064" cy="2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094870" y="2557463"/>
            <a:ext cx="1118249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 Bold"/>
              </a:rPr>
              <a:t>Žadatel může předložit žádost/i o dotaci maximálně na: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7">
            <a:extLst>
              <a:ext uri="{FF2B5EF4-FFF2-40B4-BE49-F238E27FC236}">
                <a16:creationId xmlns:a16="http://schemas.microsoft.com/office/drawing/2014/main" id="{38229DC3-D95F-EFFE-62F6-EA58427F2D31}"/>
              </a:ext>
            </a:extLst>
          </p:cNvPr>
          <p:cNvGrpSpPr/>
          <p:nvPr/>
        </p:nvGrpSpPr>
        <p:grpSpPr>
          <a:xfrm>
            <a:off x="1971848" y="2381581"/>
            <a:ext cx="4886151" cy="634894"/>
            <a:chOff x="0" y="0"/>
            <a:chExt cx="1824064" cy="231841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9BF1BE5-B6CD-2FC4-A984-216112B0BD1B}"/>
                </a:ext>
              </a:extLst>
            </p:cNvPr>
            <p:cNvSpPr/>
            <p:nvPr/>
          </p:nvSpPr>
          <p:spPr>
            <a:xfrm>
              <a:off x="0" y="0"/>
              <a:ext cx="1824064" cy="231841"/>
            </a:xfrm>
            <a:custGeom>
              <a:avLst/>
              <a:gdLst/>
              <a:ahLst/>
              <a:cxnLst/>
              <a:rect l="l" t="t" r="r" b="b"/>
              <a:pathLst>
                <a:path w="1824064" h="231841">
                  <a:moveTo>
                    <a:pt x="0" y="0"/>
                  </a:moveTo>
                  <a:lnTo>
                    <a:pt x="1824064" y="0"/>
                  </a:lnTo>
                  <a:lnTo>
                    <a:pt x="1824064" y="231841"/>
                  </a:lnTo>
                  <a:lnTo>
                    <a:pt x="0" y="231841"/>
                  </a:lnTo>
                  <a:close/>
                </a:path>
              </a:pathLst>
            </a:custGeom>
            <a:solidFill>
              <a:srgbClr val="003C69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F99EF27E-CF26-374E-4AC2-AEFEE808350C}"/>
                </a:ext>
              </a:extLst>
            </p:cNvPr>
            <p:cNvSpPr txBox="1"/>
            <p:nvPr/>
          </p:nvSpPr>
          <p:spPr>
            <a:xfrm>
              <a:off x="0" y="0"/>
              <a:ext cx="1824064" cy="2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5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00B1D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440174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Maximální počet projektů na 1 žadatele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8" name="Freeform 8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15641" y="3176364"/>
            <a:ext cx="15243659" cy="567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podá jednu nebo více žádostí na přípravu a realizaci téhož projektu ve více kulturních a uměleckých oborech dle čl. 7 programu, nebo v jiných dotačních oblastech (školství, zdravotnictví, sport atd.) a/nebo</a:t>
            </a:r>
          </a:p>
          <a:p>
            <a:pPr marL="1165860" lvl="2" indent="-388620" algn="l">
              <a:lnSpc>
                <a:spcPts val="3779"/>
              </a:lnSpc>
              <a:buFont typeface="Arial"/>
              <a:buChar char="⚬"/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podá více než jednu žádost k jednomu projektu </a:t>
            </a:r>
          </a:p>
          <a:p>
            <a:pPr marL="1165860" lvl="2" indent="-388620" algn="l">
              <a:lnSpc>
                <a:spcPts val="3779"/>
              </a:lnSpc>
              <a:buFont typeface="Arial"/>
              <a:buChar char="⚬"/>
            </a:pPr>
            <a:r>
              <a:rPr lang="en-US" sz="2700" u="sng">
                <a:solidFill>
                  <a:srgbClr val="003C69"/>
                </a:solidFill>
                <a:latin typeface="Montserrat Semi-Bold"/>
              </a:rPr>
              <a:t>podá žádost o podporu v rozporu s ustanovením čl. 13.3 programu</a:t>
            </a:r>
          </a:p>
          <a:p>
            <a:pPr algn="l">
              <a:lnSpc>
                <a:spcPts val="3779"/>
              </a:lnSpc>
            </a:pPr>
            <a:endParaRPr lang="en-US" sz="2700" u="sng">
              <a:solidFill>
                <a:srgbClr val="003C69"/>
              </a:solidFill>
              <a:latin typeface="Montserrat Semi-Bold"/>
            </a:endParaRPr>
          </a:p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bude vyzván emailem administrátorem programu ke stažení nadbytečné žádosti/žádostí, a to do 3 pracovních dnů ode kdy, kdy bude učiněna výzva administrátora. Pokud žadatel v daném termínu administrátorovi neoznámí stažení žádosti/žádostí, administrátor zruší žádost/i nad uvedený limit dle časového pořadí doručení žádosti/í.</a:t>
            </a:r>
          </a:p>
          <a:p>
            <a:pPr algn="l">
              <a:lnSpc>
                <a:spcPts val="3897"/>
              </a:lnSpc>
            </a:pPr>
            <a:endParaRPr lang="en-US" sz="2700">
              <a:solidFill>
                <a:srgbClr val="003C69"/>
              </a:solidFill>
              <a:latin typeface="Montserrat Semi-Bold"/>
            </a:endParaRPr>
          </a:p>
          <a:p>
            <a:pPr algn="l">
              <a:lnSpc>
                <a:spcPts val="3897"/>
              </a:lnSpc>
            </a:pPr>
            <a:endParaRPr lang="en-US" sz="2700">
              <a:solidFill>
                <a:srgbClr val="003C69"/>
              </a:solidFill>
              <a:latin typeface="Montserrat Semi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87383" y="2451378"/>
            <a:ext cx="4259014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 Bold"/>
              </a:rPr>
              <a:t>V případě, že žadatel: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FF9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9575" y="2901875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89575" y="4072396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8" name="Freeform 8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Freeform 12"/>
          <p:cNvSpPr/>
          <p:nvPr/>
        </p:nvSpPr>
        <p:spPr>
          <a:xfrm>
            <a:off x="889575" y="6418134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3965367" y="2410007"/>
            <a:ext cx="3800184" cy="5422214"/>
          </a:xfrm>
          <a:custGeom>
            <a:avLst/>
            <a:gdLst/>
            <a:ahLst/>
            <a:cxnLst/>
            <a:rect l="l" t="t" r="r" b="b"/>
            <a:pathLst>
              <a:path w="3800184" h="5422214">
                <a:moveTo>
                  <a:pt x="0" y="0"/>
                </a:moveTo>
                <a:lnTo>
                  <a:pt x="3800184" y="0"/>
                </a:lnTo>
                <a:lnTo>
                  <a:pt x="3800184" y="5422214"/>
                </a:lnTo>
                <a:lnTo>
                  <a:pt x="0" y="5422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79560" t="-39126" r="-75743" b="-3980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1740781" y="2742803"/>
            <a:ext cx="11761083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Dotaci nelze poskytnout na akce, jejichž podstatou je benefiční či charitativní účel.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Projekty vyloučené z podpory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0781" y="4024771"/>
            <a:ext cx="12088696" cy="283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Podpora je určena pouze projektům, které jsou v souladu s účelem a cíli v oblasti rozvoje kultury a kulturního dědictví, tedy projektům rozvíjejícím primárně oblasti kultury a umění. Podporovány nebudou projekty s jiným převažujícím charakterem. </a:t>
            </a:r>
          </a:p>
          <a:p>
            <a:pPr algn="l">
              <a:lnSpc>
                <a:spcPts val="3779"/>
              </a:lnSpc>
            </a:pPr>
            <a:endParaRPr lang="en-US" sz="2700">
              <a:solidFill>
                <a:srgbClr val="003C69"/>
              </a:solidFill>
              <a:latin typeface="Montserrat Semi-Bold"/>
            </a:endParaRPr>
          </a:p>
          <a:p>
            <a:pPr algn="l">
              <a:lnSpc>
                <a:spcPts val="3779"/>
              </a:lnSpc>
            </a:pPr>
            <a:endParaRPr lang="en-US" sz="2700">
              <a:solidFill>
                <a:srgbClr val="003C69"/>
              </a:solidFill>
              <a:latin typeface="Montserrat Semi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40781" y="6370509"/>
            <a:ext cx="11761083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Rovněž nebudou podporovány projekty výzkumného charakteru (např. průzkumy, studie, tvorba koncepcí apod.).</a:t>
            </a:r>
          </a:p>
          <a:p>
            <a:pPr algn="l">
              <a:lnSpc>
                <a:spcPts val="3779"/>
              </a:lnSpc>
            </a:pPr>
            <a:endParaRPr lang="en-US" sz="2700">
              <a:solidFill>
                <a:srgbClr val="003C69"/>
              </a:solidFill>
              <a:latin typeface="Montserrat Semi-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00B1D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9575" y="2901875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7" name="Freeform 7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9390221" y="2721736"/>
            <a:ext cx="8001187" cy="5324426"/>
          </a:xfrm>
          <a:custGeom>
            <a:avLst/>
            <a:gdLst/>
            <a:ahLst/>
            <a:cxnLst/>
            <a:rect l="l" t="t" r="r" b="b"/>
            <a:pathLst>
              <a:path w="8001187" h="5324426">
                <a:moveTo>
                  <a:pt x="0" y="0"/>
                </a:moveTo>
                <a:lnTo>
                  <a:pt x="8001187" y="0"/>
                </a:lnTo>
                <a:lnTo>
                  <a:pt x="8001187" y="5324426"/>
                </a:lnTo>
                <a:lnTo>
                  <a:pt x="0" y="5324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Neuznatelné náklady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6297" y="2835200"/>
            <a:ext cx="6289937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náhrady za neodpracované hodiny (dovolená) u dohod o provedení práce a dohod o pracovní činnosti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FF900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9575" y="2901875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7" name="Freeform 7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89575" y="5589519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1170208" y="2882825"/>
            <a:ext cx="5526030" cy="4752386"/>
          </a:xfrm>
          <a:custGeom>
            <a:avLst/>
            <a:gdLst/>
            <a:ahLst/>
            <a:cxnLst/>
            <a:rect l="l" t="t" r="r" b="b"/>
            <a:pathLst>
              <a:path w="5526030" h="4752386">
                <a:moveTo>
                  <a:pt x="0" y="0"/>
                </a:moveTo>
                <a:lnTo>
                  <a:pt x="5526030" y="0"/>
                </a:lnTo>
                <a:lnTo>
                  <a:pt x="5526030" y="4752386"/>
                </a:lnTo>
                <a:lnTo>
                  <a:pt x="0" y="4752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1029017" y="457200"/>
            <a:ext cx="987398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Sídlo žadatele (PO+FPO)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6297" y="2835200"/>
            <a:ext cx="8053476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Žadatel, který je právnickou osobou nebo fyzickou osobou podnikající, musí mít ke dni poskytnutí podpory pobočku či provozovnu na území České republiky.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6297" y="5427142"/>
            <a:ext cx="8419425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Bydliště fyzické osoby nepodnikající není z hlediska poskytnutí dotace v rámci tohoto programu významné.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00418"/>
            <a:chOff x="0" y="0"/>
            <a:chExt cx="4816593" cy="526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26859"/>
            </a:xfrm>
            <a:custGeom>
              <a:avLst/>
              <a:gdLst/>
              <a:ahLst/>
              <a:cxnLst/>
              <a:rect l="l" t="t" r="r" b="b"/>
              <a:pathLst>
                <a:path w="4816592" h="526859">
                  <a:moveTo>
                    <a:pt x="0" y="0"/>
                  </a:moveTo>
                  <a:lnTo>
                    <a:pt x="4816592" y="0"/>
                  </a:lnTo>
                  <a:lnTo>
                    <a:pt x="4816592" y="526859"/>
                  </a:lnTo>
                  <a:lnTo>
                    <a:pt x="0" y="526859"/>
                  </a:lnTo>
                  <a:close/>
                </a:path>
              </a:pathLst>
            </a:custGeom>
            <a:solidFill>
              <a:srgbClr val="00B1D1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16593" cy="526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9575" y="2983779"/>
            <a:ext cx="600666" cy="565333"/>
          </a:xfrm>
          <a:custGeom>
            <a:avLst/>
            <a:gdLst/>
            <a:ahLst/>
            <a:cxnLst/>
            <a:rect l="l" t="t" r="r" b="b"/>
            <a:pathLst>
              <a:path w="600666" h="565333">
                <a:moveTo>
                  <a:pt x="0" y="0"/>
                </a:moveTo>
                <a:lnTo>
                  <a:pt x="600666" y="0"/>
                </a:lnTo>
                <a:lnTo>
                  <a:pt x="600666" y="565333"/>
                </a:lnTo>
                <a:lnTo>
                  <a:pt x="0" y="56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-392453" y="8241809"/>
            <a:ext cx="18345990" cy="1777663"/>
            <a:chOff x="0" y="0"/>
            <a:chExt cx="24461320" cy="2370217"/>
          </a:xfrm>
        </p:grpSpPr>
        <p:sp>
          <p:nvSpPr>
            <p:cNvPr id="7" name="Freeform 7"/>
            <p:cNvSpPr/>
            <p:nvPr/>
          </p:nvSpPr>
          <p:spPr>
            <a:xfrm>
              <a:off x="4592084" y="1375663"/>
              <a:ext cx="2099364" cy="904182"/>
            </a:xfrm>
            <a:custGeom>
              <a:avLst/>
              <a:gdLst/>
              <a:ahLst/>
              <a:cxnLst/>
              <a:rect l="l" t="t" r="r" b="b"/>
              <a:pathLst>
                <a:path w="2099364" h="904182">
                  <a:moveTo>
                    <a:pt x="0" y="0"/>
                  </a:moveTo>
                  <a:lnTo>
                    <a:pt x="2099365" y="0"/>
                  </a:lnTo>
                  <a:lnTo>
                    <a:pt x="2099365" y="904182"/>
                  </a:lnTo>
                  <a:lnTo>
                    <a:pt x="0" y="904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66757" t="-76575" r="-83995" b="-7882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56976" y="1161646"/>
              <a:ext cx="2790852" cy="12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5437">
                  <a:solidFill>
                    <a:srgbClr val="FF9900"/>
                  </a:solidFill>
                  <a:latin typeface="Gotham Heavy"/>
                </a:rPr>
                <a:t>kultur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871126" y="1266421"/>
              <a:ext cx="4945580" cy="949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Magistrát města Ostravy</a:t>
              </a:r>
            </a:p>
            <a:p>
              <a:pPr algn="r">
                <a:lnSpc>
                  <a:spcPts val="2855"/>
                </a:lnSpc>
              </a:pPr>
              <a:r>
                <a:rPr lang="en-US" sz="2379">
                  <a:solidFill>
                    <a:srgbClr val="FF9900"/>
                  </a:solidFill>
                  <a:latin typeface="Montserrat"/>
                </a:rPr>
                <a:t>Oddělení kultury / 2024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4461320" cy="1118330"/>
            </a:xfrm>
            <a:custGeom>
              <a:avLst/>
              <a:gdLst/>
              <a:ahLst/>
              <a:cxnLst/>
              <a:rect l="l" t="t" r="r" b="b"/>
              <a:pathLst>
                <a:path w="24461320" h="1118330">
                  <a:moveTo>
                    <a:pt x="0" y="0"/>
                  </a:moveTo>
                  <a:lnTo>
                    <a:pt x="24461320" y="0"/>
                  </a:lnTo>
                  <a:lnTo>
                    <a:pt x="24461320" y="1118330"/>
                  </a:lnTo>
                  <a:lnTo>
                    <a:pt x="0" y="1118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467256" b="-7999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418866" y="2464008"/>
            <a:ext cx="6635421" cy="5358984"/>
          </a:xfrm>
          <a:custGeom>
            <a:avLst/>
            <a:gdLst/>
            <a:ahLst/>
            <a:cxnLst/>
            <a:rect l="l" t="t" r="r" b="b"/>
            <a:pathLst>
              <a:path w="6635421" h="5358984">
                <a:moveTo>
                  <a:pt x="0" y="0"/>
                </a:moveTo>
                <a:lnTo>
                  <a:pt x="6635420" y="0"/>
                </a:lnTo>
                <a:lnTo>
                  <a:pt x="6635420" y="5358984"/>
                </a:lnTo>
                <a:lnTo>
                  <a:pt x="0" y="53589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72287" b="-4118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1527675" y="2757040"/>
            <a:ext cx="5404012" cy="5043566"/>
          </a:xfrm>
          <a:custGeom>
            <a:avLst/>
            <a:gdLst/>
            <a:ahLst/>
            <a:cxnLst/>
            <a:rect l="l" t="t" r="r" b="b"/>
            <a:pathLst>
              <a:path w="5404012" h="5043566">
                <a:moveTo>
                  <a:pt x="0" y="0"/>
                </a:moveTo>
                <a:lnTo>
                  <a:pt x="5404011" y="0"/>
                </a:lnTo>
                <a:lnTo>
                  <a:pt x="5404011" y="5043566"/>
                </a:lnTo>
                <a:lnTo>
                  <a:pt x="0" y="5043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63857" r="-45176" b="-490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889575" y="457200"/>
            <a:ext cx="161647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Chybějící přílohy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6297" y="2835200"/>
            <a:ext cx="8419425" cy="426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003C69"/>
                </a:solidFill>
                <a:latin typeface="Montserrat Semi-Bold"/>
              </a:rPr>
              <a:t>V případě, že žádost </a:t>
            </a:r>
            <a:r>
              <a:rPr lang="en-US" sz="2700">
                <a:solidFill>
                  <a:srgbClr val="003C69"/>
                </a:solidFill>
                <a:latin typeface="Montserrat Bold"/>
              </a:rPr>
              <a:t>nebude obsahovat povinné přílohy nebo bude vložena příloha chybná</a:t>
            </a:r>
            <a:r>
              <a:rPr lang="en-US" sz="2700">
                <a:solidFill>
                  <a:srgbClr val="003C69"/>
                </a:solidFill>
                <a:latin typeface="Montserrat Semi-Bold"/>
              </a:rPr>
              <a:t>, bude žadatel emailem vyzván administrátorem programu k doplnění chybějící přílohy, a to do 3 pracovních dnů ode dne, kdy bude učiněna výzvay administrátora. V případě, že tak žadatel ve stanovené lhůtě neučiní, bude žádost navržena administrátorem k vyřazení.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1094</Words>
  <Application>Microsoft Office PowerPoint</Application>
  <PresentationFormat>Vlastní</PresentationFormat>
  <Paragraphs>107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Gotham Bold</vt:lpstr>
      <vt:lpstr>Arial</vt:lpstr>
      <vt:lpstr>Gotham Heavy</vt:lpstr>
      <vt:lpstr>Montserrat</vt:lpstr>
      <vt:lpstr>Calibri</vt:lpstr>
      <vt:lpstr>Montserrat Bold</vt:lpstr>
      <vt:lpstr>Montserrat Semi-Bold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zadost_krok_po_kroku</dc:title>
  <cp:lastModifiedBy>Zarodňanská Daniela</cp:lastModifiedBy>
  <cp:revision>3</cp:revision>
  <dcterms:created xsi:type="dcterms:W3CDTF">2006-08-16T00:00:00Z</dcterms:created>
  <dcterms:modified xsi:type="dcterms:W3CDTF">2024-06-18T08:28:55Z</dcterms:modified>
  <dc:identifier>DAGIYawQqHg</dc:identifier>
</cp:coreProperties>
</file>