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28"/>
  </p:notesMasterIdLst>
  <p:handoutMasterIdLst>
    <p:handoutMasterId r:id="rId29"/>
  </p:handoutMasterIdLst>
  <p:sldIdLst>
    <p:sldId id="688" r:id="rId2"/>
    <p:sldId id="612" r:id="rId3"/>
    <p:sldId id="655" r:id="rId4"/>
    <p:sldId id="662" r:id="rId5"/>
    <p:sldId id="610" r:id="rId6"/>
    <p:sldId id="670" r:id="rId7"/>
    <p:sldId id="671" r:id="rId8"/>
    <p:sldId id="673" r:id="rId9"/>
    <p:sldId id="680" r:id="rId10"/>
    <p:sldId id="613" r:id="rId11"/>
    <p:sldId id="678" r:id="rId12"/>
    <p:sldId id="647" r:id="rId13"/>
    <p:sldId id="677" r:id="rId14"/>
    <p:sldId id="679" r:id="rId15"/>
    <p:sldId id="617" r:id="rId16"/>
    <p:sldId id="681" r:id="rId17"/>
    <p:sldId id="686" r:id="rId18"/>
    <p:sldId id="687" r:id="rId19"/>
    <p:sldId id="685" r:id="rId20"/>
    <p:sldId id="682" r:id="rId21"/>
    <p:sldId id="683" r:id="rId22"/>
    <p:sldId id="684" r:id="rId23"/>
    <p:sldId id="596" r:id="rId24"/>
    <p:sldId id="599" r:id="rId25"/>
    <p:sldId id="521" r:id="rId26"/>
    <p:sldId id="522" r:id="rId27"/>
  </p:sldIdLst>
  <p:sldSz cx="9144000" cy="6858000" type="screen4x3"/>
  <p:notesSz cx="7007225" cy="9288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660033"/>
    <a:srgbClr val="494949"/>
    <a:srgbClr val="292929"/>
    <a:srgbClr val="432532"/>
    <a:srgbClr val="006699"/>
    <a:srgbClr val="008080"/>
    <a:srgbClr val="016950"/>
    <a:srgbClr val="02CCA6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5752" autoAdjust="0"/>
  </p:normalViewPr>
  <p:slideViewPr>
    <p:cSldViewPr snapToGrid="0" showGuides="1">
      <p:cViewPr>
        <p:scale>
          <a:sx n="70" d="100"/>
          <a:sy n="70" d="100"/>
        </p:scale>
        <p:origin x="-522" y="-132"/>
      </p:cViewPr>
      <p:guideLst>
        <p:guide orient="horz" pos="4068"/>
        <p:guide orient="horz" pos="1923"/>
        <p:guide orient="horz" pos="3066"/>
        <p:guide pos="2877"/>
        <p:guide pos="569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</a:defRPr>
            </a:lvl1pPr>
          </a:lstStyle>
          <a:p>
            <a:pPr>
              <a:defRPr/>
            </a:pPr>
            <a:fld id="{3EFE6ACD-E947-4CBA-9143-1A9E49769F9D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1738"/>
            <a:ext cx="3036888" cy="465137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8750" y="8821738"/>
            <a:ext cx="3036888" cy="465137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</a:defRPr>
            </a:lvl1pPr>
          </a:lstStyle>
          <a:p>
            <a:pPr>
              <a:defRPr/>
            </a:pPr>
            <a:fld id="{057236E9-0D49-47BA-BD69-5A590CC4E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</a:defRPr>
            </a:lvl1pPr>
          </a:lstStyle>
          <a:p>
            <a:pPr>
              <a:defRPr/>
            </a:pPr>
            <a:fld id="{055FB724-2B8E-4CFD-BB41-59BA35C6510B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7050" cy="4179887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1738"/>
            <a:ext cx="3036888" cy="465137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1738"/>
            <a:ext cx="3036888" cy="465137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</a:defRPr>
            </a:lvl1pPr>
          </a:lstStyle>
          <a:p>
            <a:pPr>
              <a:defRPr/>
            </a:pPr>
            <a:fld id="{8B00EBB9-9AFC-4615-8C7E-BB5E50D5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F8A959-6BCC-4FAB-92EC-9C9BCEBB94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V ostravských lokalitách ve dnech s vysokým znečištěním docházelo k zahlcování filtrů (např. už po 3h), takže je celkový objem prosátého vzduchu nižší.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V PM v jednotlivých lokalitách veliký rozdíl není, ale v koncentraci B(a)P a k-PAU je lokalita Bartovice výrazně nejhorší.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Karviná rovněž velmi znečištěná, ale odběry probíhaly v dubnu, kdy bylo příznivější počasí/rozptylové podmínky.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Naopak Třeboň, která by na tom co do znečištění ovzduší měla být nejlépe, byla odebrána v listopadu a prosinci, kdy byly rozptylové podmínky horší než v březnu a dubnu. Z tohoto hlediska je pro nás nejzajímavěší srovnávat Ostravu-Bartovice a Ostravu-Porubu, neboť byly odebírány zároveň.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0F13C-E94C-4EA0-A9B0-C6155B10552A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946542-38E7-4B76-A579-27D6060795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FBD25-1837-4737-95BA-172BD0FE6C0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D2E27A-315A-4CE1-9B7B-96F3F8030C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8189CA-E65B-4905-A6F7-3EB725E71D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9EF15B-2B8E-47E7-88B4-5B54EFA4E22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83B6C0-2C64-4790-BDB3-6957A98F47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68750" y="8821738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13" tIns="46557" rIns="93113" bIns="46557" anchor="b"/>
          <a:lstStyle/>
          <a:p>
            <a:pPr algn="r"/>
            <a:fld id="{D127970B-A375-4C22-A41C-EA4809B7D43F}" type="slidenum">
              <a:rPr lang="en-US" sz="1200" b="0" u="none"/>
              <a:pPr algn="r"/>
              <a:t>25</a:t>
            </a:fld>
            <a:endParaRPr lang="en-US" sz="1200" b="0" u="non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3437" cy="348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>
                <a:latin typeface="Arial" charset="0"/>
              </a:rPr>
              <a:t>Jmena napsat cesky:hacky a carky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66BB-2832-4FB8-A10A-5B9973EA2389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D0DC-6C3A-42C9-835D-B288A8A7E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B24D-5B66-401D-84A7-7F3032466907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8799-ECCB-43EC-AFFB-3CBF9C955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0105-8627-4C73-A9B6-FB85C88E05D5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18B1-4786-4AEF-8361-30C2AB8F8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EF6B-885A-4C33-968A-BBB6CCAA7B0F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A6F8-FE6A-4AF2-B774-3D5144E9E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00D7-CE21-4635-8C8C-CD55CF31BC45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B93D-7B20-4C02-A787-8CD8FF611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C9D7-441D-4CF1-ABCF-A5EF4D94E50C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8A52-E58C-4B0F-93B5-BB3F8DC1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2178-A1DE-4A14-91F6-9A95CA327CC6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A1B0-62E4-4574-B549-084133771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9A64-4B49-45FD-8FAA-01E7EE7B5FB1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F07D-1281-44EF-A034-5513077D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BD3D-C460-4880-86ED-D391525A7102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9619-8CA0-4F3B-B39D-D07F31C09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2BC2-5C3B-49CF-A6C6-07E1BC9E64B3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43CF-1B94-4149-ACE2-D0133FBD7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2D25-E26F-413A-A304-2F184573960B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B0DE-95C9-4851-A9F0-810D839C6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275E0D-321B-491B-A8A9-80AB8D1C7DE0}" type="datetimeFigureOut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6DF884-131D-4CFA-96BD-7DD158C71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0" y="2190750"/>
            <a:ext cx="9144000" cy="22193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39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u="none" dirty="0" smtClean="0">
                <a:solidFill>
                  <a:srgbClr val="C00000"/>
                </a:solidFill>
                <a:latin typeface="+mj-lt"/>
              </a:rPr>
              <a:t>Výsledky výzkumu „PROGRAM OSTRAVA“ : </a:t>
            </a:r>
          </a:p>
          <a:p>
            <a:pPr algn="ctr"/>
            <a:r>
              <a:rPr lang="cs-CZ" sz="3600" u="none" dirty="0" smtClean="0">
                <a:latin typeface="+mj-lt"/>
              </a:rPr>
              <a:t>Vliv znečištěného ovzduší </a:t>
            </a:r>
          </a:p>
          <a:p>
            <a:pPr algn="ctr"/>
            <a:r>
              <a:rPr lang="cs-CZ" sz="3600" u="none" dirty="0" smtClean="0">
                <a:latin typeface="+mj-lt"/>
              </a:rPr>
              <a:t>na zdravotní stav dětí</a:t>
            </a:r>
            <a:endParaRPr lang="en-GB" sz="3600" u="none" dirty="0">
              <a:latin typeface="+mj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52500" y="4618038"/>
            <a:ext cx="7208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u="none" dirty="0">
                <a:latin typeface="+mn-lt"/>
              </a:rPr>
              <a:t>Radim J. Šrám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87338" y="5821363"/>
            <a:ext cx="8529637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cs-CZ" sz="2400" u="none" dirty="0">
                <a:latin typeface="+mn-lt"/>
              </a:rPr>
              <a:t>Ústav experimentální mediciny AV ČR, </a:t>
            </a:r>
            <a:r>
              <a:rPr lang="en-US" sz="2400" u="none" dirty="0" err="1">
                <a:latin typeface="+mn-lt"/>
              </a:rPr>
              <a:t>Praha</a:t>
            </a:r>
            <a:endParaRPr lang="en-US" sz="2400" u="none" dirty="0">
              <a:latin typeface="+mn-lt"/>
            </a:endParaRPr>
          </a:p>
          <a:p>
            <a:pPr algn="ctr"/>
            <a:r>
              <a:rPr lang="cs-CZ" sz="2400" u="none" dirty="0" smtClean="0">
                <a:latin typeface="+mn-lt"/>
              </a:rPr>
              <a:t>Konference o kvalitě ovzduší v Ostravě 2012, </a:t>
            </a:r>
            <a:r>
              <a:rPr lang="cs-CZ" sz="2400" u="none" dirty="0">
                <a:latin typeface="+mn-lt"/>
              </a:rPr>
              <a:t>Ostrava, </a:t>
            </a:r>
            <a:r>
              <a:rPr lang="cs-CZ" sz="2400" u="none" dirty="0" smtClean="0">
                <a:latin typeface="+mn-lt"/>
              </a:rPr>
              <a:t>2. 4. 2012</a:t>
            </a:r>
            <a:endParaRPr lang="cs-CZ" sz="2400" u="none" dirty="0">
              <a:latin typeface="+mn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29100" y="5116513"/>
            <a:ext cx="723900" cy="750887"/>
            <a:chOff x="2523" y="2437"/>
            <a:chExt cx="726" cy="725"/>
          </a:xfrm>
        </p:grpSpPr>
        <p:sp>
          <p:nvSpPr>
            <p:cNvPr id="3080" name="Freeform 7"/>
            <p:cNvSpPr>
              <a:spLocks/>
            </p:cNvSpPr>
            <p:nvPr/>
          </p:nvSpPr>
          <p:spPr bwMode="auto">
            <a:xfrm>
              <a:off x="2523" y="2437"/>
              <a:ext cx="726" cy="725"/>
            </a:xfrm>
            <a:custGeom>
              <a:avLst/>
              <a:gdLst>
                <a:gd name="T0" fmla="*/ 2147483647 w 258"/>
                <a:gd name="T1" fmla="*/ 2147483647 h 259"/>
                <a:gd name="T2" fmla="*/ 2147483647 w 258"/>
                <a:gd name="T3" fmla="*/ 2147483647 h 259"/>
                <a:gd name="T4" fmla="*/ 2147483647 w 258"/>
                <a:gd name="T5" fmla="*/ 0 h 259"/>
                <a:gd name="T6" fmla="*/ 0 w 258"/>
                <a:gd name="T7" fmla="*/ 2147483647 h 259"/>
                <a:gd name="T8" fmla="*/ 2147483647 w 258"/>
                <a:gd name="T9" fmla="*/ 2147483647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259"/>
                <a:gd name="T17" fmla="*/ 258 w 258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259">
                  <a:moveTo>
                    <a:pt x="129" y="259"/>
                  </a:moveTo>
                  <a:cubicBezTo>
                    <a:pt x="175" y="224"/>
                    <a:pt x="223" y="176"/>
                    <a:pt x="258" y="129"/>
                  </a:cubicBezTo>
                  <a:cubicBezTo>
                    <a:pt x="223" y="83"/>
                    <a:pt x="175" y="35"/>
                    <a:pt x="129" y="0"/>
                  </a:cubicBezTo>
                  <a:cubicBezTo>
                    <a:pt x="83" y="35"/>
                    <a:pt x="35" y="83"/>
                    <a:pt x="0" y="129"/>
                  </a:cubicBezTo>
                  <a:cubicBezTo>
                    <a:pt x="35" y="176"/>
                    <a:pt x="83" y="224"/>
                    <a:pt x="129" y="259"/>
                  </a:cubicBezTo>
                  <a:close/>
                </a:path>
              </a:pathLst>
            </a:custGeom>
            <a:solidFill>
              <a:srgbClr val="0417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8"/>
            <p:cNvSpPr>
              <a:spLocks/>
            </p:cNvSpPr>
            <p:nvPr/>
          </p:nvSpPr>
          <p:spPr bwMode="auto">
            <a:xfrm>
              <a:off x="2608" y="2554"/>
              <a:ext cx="495" cy="496"/>
            </a:xfrm>
            <a:custGeom>
              <a:avLst/>
              <a:gdLst>
                <a:gd name="T0" fmla="*/ 2147483647 w 176"/>
                <a:gd name="T1" fmla="*/ 2147483647 h 177"/>
                <a:gd name="T2" fmla="*/ 2147483647 w 176"/>
                <a:gd name="T3" fmla="*/ 2147483647 h 177"/>
                <a:gd name="T4" fmla="*/ 2147483647 w 176"/>
                <a:gd name="T5" fmla="*/ 2147483647 h 177"/>
                <a:gd name="T6" fmla="*/ 2147483647 w 176"/>
                <a:gd name="T7" fmla="*/ 2147483647 h 177"/>
                <a:gd name="T8" fmla="*/ 2147483647 w 176"/>
                <a:gd name="T9" fmla="*/ 2147483647 h 177"/>
                <a:gd name="T10" fmla="*/ 2147483647 w 176"/>
                <a:gd name="T11" fmla="*/ 2147483647 h 177"/>
                <a:gd name="T12" fmla="*/ 2147483647 w 176"/>
                <a:gd name="T13" fmla="*/ 2147483647 h 177"/>
                <a:gd name="T14" fmla="*/ 2147483647 w 176"/>
                <a:gd name="T15" fmla="*/ 2147483647 h 177"/>
                <a:gd name="T16" fmla="*/ 2147483647 w 176"/>
                <a:gd name="T17" fmla="*/ 2147483647 h 177"/>
                <a:gd name="T18" fmla="*/ 2147483647 w 176"/>
                <a:gd name="T19" fmla="*/ 2147483647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6"/>
                <a:gd name="T31" fmla="*/ 0 h 177"/>
                <a:gd name="T32" fmla="*/ 176 w 176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6" h="177">
                  <a:moveTo>
                    <a:pt x="162" y="74"/>
                  </a:moveTo>
                  <a:cubicBezTo>
                    <a:pt x="166" y="83"/>
                    <a:pt x="174" y="97"/>
                    <a:pt x="176" y="107"/>
                  </a:cubicBezTo>
                  <a:lnTo>
                    <a:pt x="162" y="112"/>
                  </a:lnTo>
                  <a:lnTo>
                    <a:pt x="158" y="145"/>
                  </a:lnTo>
                  <a:cubicBezTo>
                    <a:pt x="149" y="146"/>
                    <a:pt x="140" y="146"/>
                    <a:pt x="132" y="147"/>
                  </a:cubicBezTo>
                  <a:lnTo>
                    <a:pt x="131" y="177"/>
                  </a:lnTo>
                  <a:cubicBezTo>
                    <a:pt x="103" y="177"/>
                    <a:pt x="60" y="172"/>
                    <a:pt x="60" y="137"/>
                  </a:cubicBezTo>
                  <a:cubicBezTo>
                    <a:pt x="17" y="123"/>
                    <a:pt x="0" y="71"/>
                    <a:pt x="33" y="33"/>
                  </a:cubicBezTo>
                  <a:cubicBezTo>
                    <a:pt x="61" y="0"/>
                    <a:pt x="125" y="3"/>
                    <a:pt x="150" y="31"/>
                  </a:cubicBezTo>
                  <a:cubicBezTo>
                    <a:pt x="165" y="47"/>
                    <a:pt x="156" y="57"/>
                    <a:pt x="162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9"/>
            <p:cNvSpPr>
              <a:spLocks/>
            </p:cNvSpPr>
            <p:nvPr/>
          </p:nvSpPr>
          <p:spPr bwMode="auto">
            <a:xfrm>
              <a:off x="2608" y="2554"/>
              <a:ext cx="495" cy="496"/>
            </a:xfrm>
            <a:custGeom>
              <a:avLst/>
              <a:gdLst>
                <a:gd name="T0" fmla="*/ 2147483647 w 176"/>
                <a:gd name="T1" fmla="*/ 2147483647 h 177"/>
                <a:gd name="T2" fmla="*/ 2147483647 w 176"/>
                <a:gd name="T3" fmla="*/ 2147483647 h 177"/>
                <a:gd name="T4" fmla="*/ 2147483647 w 176"/>
                <a:gd name="T5" fmla="*/ 2147483647 h 177"/>
                <a:gd name="T6" fmla="*/ 2147483647 w 176"/>
                <a:gd name="T7" fmla="*/ 2147483647 h 177"/>
                <a:gd name="T8" fmla="*/ 2147483647 w 176"/>
                <a:gd name="T9" fmla="*/ 2147483647 h 177"/>
                <a:gd name="T10" fmla="*/ 2147483647 w 176"/>
                <a:gd name="T11" fmla="*/ 2147483647 h 177"/>
                <a:gd name="T12" fmla="*/ 2147483647 w 176"/>
                <a:gd name="T13" fmla="*/ 2147483647 h 177"/>
                <a:gd name="T14" fmla="*/ 2147483647 w 176"/>
                <a:gd name="T15" fmla="*/ 2147483647 h 177"/>
                <a:gd name="T16" fmla="*/ 2147483647 w 176"/>
                <a:gd name="T17" fmla="*/ 2147483647 h 177"/>
                <a:gd name="T18" fmla="*/ 2147483647 w 176"/>
                <a:gd name="T19" fmla="*/ 2147483647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6"/>
                <a:gd name="T31" fmla="*/ 0 h 177"/>
                <a:gd name="T32" fmla="*/ 176 w 176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6" h="177">
                  <a:moveTo>
                    <a:pt x="162" y="74"/>
                  </a:moveTo>
                  <a:cubicBezTo>
                    <a:pt x="166" y="83"/>
                    <a:pt x="174" y="97"/>
                    <a:pt x="176" y="107"/>
                  </a:cubicBezTo>
                  <a:lnTo>
                    <a:pt x="162" y="112"/>
                  </a:lnTo>
                  <a:lnTo>
                    <a:pt x="158" y="145"/>
                  </a:lnTo>
                  <a:cubicBezTo>
                    <a:pt x="149" y="146"/>
                    <a:pt x="140" y="146"/>
                    <a:pt x="132" y="147"/>
                  </a:cubicBezTo>
                  <a:lnTo>
                    <a:pt x="131" y="177"/>
                  </a:lnTo>
                  <a:cubicBezTo>
                    <a:pt x="103" y="177"/>
                    <a:pt x="60" y="172"/>
                    <a:pt x="60" y="137"/>
                  </a:cubicBezTo>
                  <a:cubicBezTo>
                    <a:pt x="17" y="123"/>
                    <a:pt x="0" y="71"/>
                    <a:pt x="33" y="33"/>
                  </a:cubicBezTo>
                  <a:cubicBezTo>
                    <a:pt x="61" y="0"/>
                    <a:pt x="125" y="3"/>
                    <a:pt x="150" y="31"/>
                  </a:cubicBezTo>
                  <a:cubicBezTo>
                    <a:pt x="165" y="47"/>
                    <a:pt x="156" y="57"/>
                    <a:pt x="162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0"/>
            <p:cNvSpPr>
              <a:spLocks/>
            </p:cNvSpPr>
            <p:nvPr/>
          </p:nvSpPr>
          <p:spPr bwMode="auto">
            <a:xfrm>
              <a:off x="2673" y="2602"/>
              <a:ext cx="402" cy="426"/>
            </a:xfrm>
            <a:custGeom>
              <a:avLst/>
              <a:gdLst>
                <a:gd name="T0" fmla="*/ 2147483647 w 143"/>
                <a:gd name="T1" fmla="*/ 2147483647 h 152"/>
                <a:gd name="T2" fmla="*/ 2147483647 w 143"/>
                <a:gd name="T3" fmla="*/ 2147483647 h 152"/>
                <a:gd name="T4" fmla="*/ 2147483647 w 143"/>
                <a:gd name="T5" fmla="*/ 2147483647 h 152"/>
                <a:gd name="T6" fmla="*/ 2147483647 w 143"/>
                <a:gd name="T7" fmla="*/ 2147483647 h 152"/>
                <a:gd name="T8" fmla="*/ 2147483647 w 143"/>
                <a:gd name="T9" fmla="*/ 2147483647 h 152"/>
                <a:gd name="T10" fmla="*/ 2147483647 w 143"/>
                <a:gd name="T11" fmla="*/ 2147483647 h 152"/>
                <a:gd name="T12" fmla="*/ 2147483647 w 143"/>
                <a:gd name="T13" fmla="*/ 2147483647 h 152"/>
                <a:gd name="T14" fmla="*/ 2147483647 w 143"/>
                <a:gd name="T15" fmla="*/ 2147483647 h 152"/>
                <a:gd name="T16" fmla="*/ 2147483647 w 143"/>
                <a:gd name="T17" fmla="*/ 2147483647 h 152"/>
                <a:gd name="T18" fmla="*/ 2147483647 w 143"/>
                <a:gd name="T19" fmla="*/ 2147483647 h 152"/>
                <a:gd name="T20" fmla="*/ 2147483647 w 143"/>
                <a:gd name="T21" fmla="*/ 2147483647 h 152"/>
                <a:gd name="T22" fmla="*/ 2147483647 w 143"/>
                <a:gd name="T23" fmla="*/ 2147483647 h 152"/>
                <a:gd name="T24" fmla="*/ 2147483647 w 143"/>
                <a:gd name="T25" fmla="*/ 2147483647 h 152"/>
                <a:gd name="T26" fmla="*/ 2147483647 w 143"/>
                <a:gd name="T27" fmla="*/ 2147483647 h 152"/>
                <a:gd name="T28" fmla="*/ 2147483647 w 143"/>
                <a:gd name="T29" fmla="*/ 2147483647 h 152"/>
                <a:gd name="T30" fmla="*/ 2147483647 w 143"/>
                <a:gd name="T31" fmla="*/ 2147483647 h 152"/>
                <a:gd name="T32" fmla="*/ 2147483647 w 143"/>
                <a:gd name="T33" fmla="*/ 2147483647 h 152"/>
                <a:gd name="T34" fmla="*/ 2147483647 w 143"/>
                <a:gd name="T35" fmla="*/ 2147483647 h 152"/>
                <a:gd name="T36" fmla="*/ 2147483647 w 143"/>
                <a:gd name="T37" fmla="*/ 2147483647 h 152"/>
                <a:gd name="T38" fmla="*/ 2147483647 w 143"/>
                <a:gd name="T39" fmla="*/ 2147483647 h 152"/>
                <a:gd name="T40" fmla="*/ 2147483647 w 143"/>
                <a:gd name="T41" fmla="*/ 2147483647 h 152"/>
                <a:gd name="T42" fmla="*/ 2147483647 w 143"/>
                <a:gd name="T43" fmla="*/ 2147483647 h 152"/>
                <a:gd name="T44" fmla="*/ 2147483647 w 143"/>
                <a:gd name="T45" fmla="*/ 2147483647 h 152"/>
                <a:gd name="T46" fmla="*/ 2147483647 w 143"/>
                <a:gd name="T47" fmla="*/ 2147483647 h 152"/>
                <a:gd name="T48" fmla="*/ 2147483647 w 143"/>
                <a:gd name="T49" fmla="*/ 0 h 152"/>
                <a:gd name="T50" fmla="*/ 2147483647 w 143"/>
                <a:gd name="T51" fmla="*/ 0 h 152"/>
                <a:gd name="T52" fmla="*/ 2147483647 w 143"/>
                <a:gd name="T53" fmla="*/ 2147483647 h 152"/>
                <a:gd name="T54" fmla="*/ 2147483647 w 143"/>
                <a:gd name="T55" fmla="*/ 2147483647 h 152"/>
                <a:gd name="T56" fmla="*/ 2147483647 w 143"/>
                <a:gd name="T57" fmla="*/ 2147483647 h 152"/>
                <a:gd name="T58" fmla="*/ 2147483647 w 143"/>
                <a:gd name="T59" fmla="*/ 2147483647 h 152"/>
                <a:gd name="T60" fmla="*/ 2147483647 w 143"/>
                <a:gd name="T61" fmla="*/ 2147483647 h 152"/>
                <a:gd name="T62" fmla="*/ 2147483647 w 143"/>
                <a:gd name="T63" fmla="*/ 2147483647 h 152"/>
                <a:gd name="T64" fmla="*/ 2147483647 w 143"/>
                <a:gd name="T65" fmla="*/ 2147483647 h 152"/>
                <a:gd name="T66" fmla="*/ 2147483647 w 143"/>
                <a:gd name="T67" fmla="*/ 2147483647 h 152"/>
                <a:gd name="T68" fmla="*/ 0 w 143"/>
                <a:gd name="T69" fmla="*/ 2147483647 h 152"/>
                <a:gd name="T70" fmla="*/ 2147483647 w 143"/>
                <a:gd name="T71" fmla="*/ 2147483647 h 152"/>
                <a:gd name="T72" fmla="*/ 2147483647 w 143"/>
                <a:gd name="T73" fmla="*/ 2147483647 h 152"/>
                <a:gd name="T74" fmla="*/ 2147483647 w 143"/>
                <a:gd name="T75" fmla="*/ 2147483647 h 152"/>
                <a:gd name="T76" fmla="*/ 2147483647 w 143"/>
                <a:gd name="T77" fmla="*/ 2147483647 h 152"/>
                <a:gd name="T78" fmla="*/ 2147483647 w 143"/>
                <a:gd name="T79" fmla="*/ 2147483647 h 152"/>
                <a:gd name="T80" fmla="*/ 2147483647 w 143"/>
                <a:gd name="T81" fmla="*/ 2147483647 h 152"/>
                <a:gd name="T82" fmla="*/ 2147483647 w 143"/>
                <a:gd name="T83" fmla="*/ 2147483647 h 152"/>
                <a:gd name="T84" fmla="*/ 2147483647 w 143"/>
                <a:gd name="T85" fmla="*/ 2147483647 h 152"/>
                <a:gd name="T86" fmla="*/ 2147483647 w 143"/>
                <a:gd name="T87" fmla="*/ 2147483647 h 152"/>
                <a:gd name="T88" fmla="*/ 2147483647 w 143"/>
                <a:gd name="T89" fmla="*/ 2147483647 h 152"/>
                <a:gd name="T90" fmla="*/ 2147483647 w 143"/>
                <a:gd name="T91" fmla="*/ 2147483647 h 152"/>
                <a:gd name="T92" fmla="*/ 2147483647 w 143"/>
                <a:gd name="T93" fmla="*/ 2147483647 h 152"/>
                <a:gd name="T94" fmla="*/ 2147483647 w 143"/>
                <a:gd name="T95" fmla="*/ 2147483647 h 152"/>
                <a:gd name="T96" fmla="*/ 2147483647 w 143"/>
                <a:gd name="T97" fmla="*/ 2147483647 h 152"/>
                <a:gd name="T98" fmla="*/ 2147483647 w 143"/>
                <a:gd name="T99" fmla="*/ 2147483647 h 152"/>
                <a:gd name="T100" fmla="*/ 2147483647 w 143"/>
                <a:gd name="T101" fmla="*/ 2147483647 h 152"/>
                <a:gd name="T102" fmla="*/ 2147483647 w 143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"/>
                <a:gd name="T157" fmla="*/ 0 h 152"/>
                <a:gd name="T158" fmla="*/ 143 w 143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" h="152">
                  <a:moveTo>
                    <a:pt x="80" y="118"/>
                  </a:moveTo>
                  <a:cubicBezTo>
                    <a:pt x="88" y="121"/>
                    <a:pt x="95" y="122"/>
                    <a:pt x="102" y="122"/>
                  </a:cubicBezTo>
                  <a:cubicBezTo>
                    <a:pt x="110" y="123"/>
                    <a:pt x="118" y="121"/>
                    <a:pt x="128" y="120"/>
                  </a:cubicBezTo>
                  <a:lnTo>
                    <a:pt x="132" y="89"/>
                  </a:lnTo>
                  <a:lnTo>
                    <a:pt x="143" y="85"/>
                  </a:lnTo>
                  <a:lnTo>
                    <a:pt x="143" y="84"/>
                  </a:lnTo>
                  <a:lnTo>
                    <a:pt x="143" y="83"/>
                  </a:lnTo>
                  <a:lnTo>
                    <a:pt x="142" y="82"/>
                  </a:lnTo>
                  <a:lnTo>
                    <a:pt x="142" y="81"/>
                  </a:lnTo>
                  <a:lnTo>
                    <a:pt x="141" y="80"/>
                  </a:lnTo>
                  <a:lnTo>
                    <a:pt x="141" y="79"/>
                  </a:lnTo>
                  <a:lnTo>
                    <a:pt x="140" y="78"/>
                  </a:lnTo>
                  <a:lnTo>
                    <a:pt x="140" y="76"/>
                  </a:lnTo>
                  <a:lnTo>
                    <a:pt x="139" y="75"/>
                  </a:lnTo>
                  <a:lnTo>
                    <a:pt x="139" y="74"/>
                  </a:lnTo>
                  <a:lnTo>
                    <a:pt x="138" y="73"/>
                  </a:lnTo>
                  <a:lnTo>
                    <a:pt x="138" y="72"/>
                  </a:lnTo>
                  <a:lnTo>
                    <a:pt x="137" y="71"/>
                  </a:lnTo>
                  <a:lnTo>
                    <a:pt x="137" y="70"/>
                  </a:lnTo>
                  <a:lnTo>
                    <a:pt x="136" y="69"/>
                  </a:lnTo>
                  <a:lnTo>
                    <a:pt x="136" y="68"/>
                  </a:lnTo>
                  <a:lnTo>
                    <a:pt x="135" y="67"/>
                  </a:lnTo>
                  <a:lnTo>
                    <a:pt x="135" y="66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9"/>
                  </a:lnTo>
                  <a:lnTo>
                    <a:pt x="132" y="58"/>
                  </a:lnTo>
                  <a:lnTo>
                    <a:pt x="131" y="56"/>
                  </a:lnTo>
                  <a:lnTo>
                    <a:pt x="130" y="54"/>
                  </a:lnTo>
                  <a:lnTo>
                    <a:pt x="130" y="52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29" y="47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29" y="40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7"/>
                  </a:lnTo>
                  <a:lnTo>
                    <a:pt x="129" y="36"/>
                  </a:lnTo>
                  <a:lnTo>
                    <a:pt x="129" y="35"/>
                  </a:lnTo>
                  <a:lnTo>
                    <a:pt x="129" y="34"/>
                  </a:lnTo>
                  <a:lnTo>
                    <a:pt x="128" y="33"/>
                  </a:lnTo>
                  <a:lnTo>
                    <a:pt x="128" y="32"/>
                  </a:lnTo>
                  <a:lnTo>
                    <a:pt x="128" y="31"/>
                  </a:lnTo>
                  <a:lnTo>
                    <a:pt x="128" y="30"/>
                  </a:lnTo>
                  <a:lnTo>
                    <a:pt x="127" y="29"/>
                  </a:lnTo>
                  <a:lnTo>
                    <a:pt x="127" y="28"/>
                  </a:lnTo>
                  <a:lnTo>
                    <a:pt x="127" y="27"/>
                  </a:lnTo>
                  <a:lnTo>
                    <a:pt x="126" y="26"/>
                  </a:lnTo>
                  <a:lnTo>
                    <a:pt x="126" y="25"/>
                  </a:lnTo>
                  <a:lnTo>
                    <a:pt x="125" y="24"/>
                  </a:lnTo>
                  <a:lnTo>
                    <a:pt x="124" y="23"/>
                  </a:lnTo>
                  <a:lnTo>
                    <a:pt x="123" y="22"/>
                  </a:lnTo>
                  <a:lnTo>
                    <a:pt x="122" y="20"/>
                  </a:lnTo>
                  <a:lnTo>
                    <a:pt x="121" y="19"/>
                  </a:lnTo>
                  <a:lnTo>
                    <a:pt x="119" y="17"/>
                  </a:lnTo>
                  <a:lnTo>
                    <a:pt x="117" y="15"/>
                  </a:lnTo>
                  <a:lnTo>
                    <a:pt x="114" y="13"/>
                  </a:lnTo>
                  <a:lnTo>
                    <a:pt x="112" y="11"/>
                  </a:lnTo>
                  <a:lnTo>
                    <a:pt x="109" y="10"/>
                  </a:lnTo>
                  <a:lnTo>
                    <a:pt x="106" y="8"/>
                  </a:lnTo>
                  <a:lnTo>
                    <a:pt x="103" y="7"/>
                  </a:lnTo>
                  <a:lnTo>
                    <a:pt x="99" y="5"/>
                  </a:lnTo>
                  <a:lnTo>
                    <a:pt x="96" y="4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50" y="2"/>
                  </a:lnTo>
                  <a:lnTo>
                    <a:pt x="46" y="3"/>
                  </a:lnTo>
                  <a:lnTo>
                    <a:pt x="43" y="4"/>
                  </a:lnTo>
                  <a:lnTo>
                    <a:pt x="39" y="5"/>
                  </a:lnTo>
                  <a:lnTo>
                    <a:pt x="36" y="7"/>
                  </a:lnTo>
                  <a:lnTo>
                    <a:pt x="32" y="8"/>
                  </a:lnTo>
                  <a:lnTo>
                    <a:pt x="29" y="10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6" y="21"/>
                  </a:lnTo>
                  <a:lnTo>
                    <a:pt x="13" y="24"/>
                  </a:lnTo>
                  <a:lnTo>
                    <a:pt x="11" y="28"/>
                  </a:lnTo>
                  <a:lnTo>
                    <a:pt x="9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4" y="41"/>
                  </a:lnTo>
                  <a:lnTo>
                    <a:pt x="3" y="45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2" y="75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6" y="84"/>
                  </a:lnTo>
                  <a:lnTo>
                    <a:pt x="7" y="87"/>
                  </a:lnTo>
                  <a:lnTo>
                    <a:pt x="9" y="90"/>
                  </a:lnTo>
                  <a:lnTo>
                    <a:pt x="11" y="93"/>
                  </a:lnTo>
                  <a:lnTo>
                    <a:pt x="13" y="96"/>
                  </a:lnTo>
                  <a:lnTo>
                    <a:pt x="15" y="98"/>
                  </a:lnTo>
                  <a:lnTo>
                    <a:pt x="18" y="100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2" y="110"/>
                  </a:lnTo>
                  <a:lnTo>
                    <a:pt x="35" y="112"/>
                  </a:lnTo>
                  <a:lnTo>
                    <a:pt x="44" y="115"/>
                  </a:lnTo>
                  <a:lnTo>
                    <a:pt x="44" y="123"/>
                  </a:lnTo>
                  <a:lnTo>
                    <a:pt x="45" y="125"/>
                  </a:lnTo>
                  <a:lnTo>
                    <a:pt x="45" y="127"/>
                  </a:lnTo>
                  <a:lnTo>
                    <a:pt x="46" y="129"/>
                  </a:lnTo>
                  <a:lnTo>
                    <a:pt x="47" y="131"/>
                  </a:lnTo>
                  <a:lnTo>
                    <a:pt x="48" y="133"/>
                  </a:lnTo>
                  <a:lnTo>
                    <a:pt x="49" y="135"/>
                  </a:lnTo>
                  <a:lnTo>
                    <a:pt x="50" y="136"/>
                  </a:lnTo>
                  <a:lnTo>
                    <a:pt x="51" y="138"/>
                  </a:lnTo>
                  <a:lnTo>
                    <a:pt x="53" y="139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8" y="143"/>
                  </a:lnTo>
                  <a:lnTo>
                    <a:pt x="60" y="144"/>
                  </a:lnTo>
                  <a:lnTo>
                    <a:pt x="62" y="145"/>
                  </a:lnTo>
                  <a:lnTo>
                    <a:pt x="65" y="146"/>
                  </a:lnTo>
                  <a:lnTo>
                    <a:pt x="67" y="147"/>
                  </a:lnTo>
                  <a:lnTo>
                    <a:pt x="70" y="148"/>
                  </a:lnTo>
                  <a:lnTo>
                    <a:pt x="72" y="148"/>
                  </a:lnTo>
                  <a:lnTo>
                    <a:pt x="75" y="149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3" y="151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1" y="152"/>
                  </a:lnTo>
                  <a:lnTo>
                    <a:pt x="94" y="152"/>
                  </a:lnTo>
                  <a:lnTo>
                    <a:pt x="97" y="152"/>
                  </a:lnTo>
                  <a:lnTo>
                    <a:pt x="100" y="152"/>
                  </a:lnTo>
                  <a:cubicBezTo>
                    <a:pt x="101" y="145"/>
                    <a:pt x="101" y="138"/>
                    <a:pt x="101" y="131"/>
                  </a:cubicBezTo>
                  <a:cubicBezTo>
                    <a:pt x="92" y="129"/>
                    <a:pt x="82" y="130"/>
                    <a:pt x="80" y="118"/>
                  </a:cubicBezTo>
                  <a:close/>
                </a:path>
              </a:pathLst>
            </a:custGeom>
            <a:solidFill>
              <a:srgbClr val="313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1"/>
            <p:cNvSpPr>
              <a:spLocks/>
            </p:cNvSpPr>
            <p:nvPr/>
          </p:nvSpPr>
          <p:spPr bwMode="auto">
            <a:xfrm>
              <a:off x="2673" y="2602"/>
              <a:ext cx="402" cy="426"/>
            </a:xfrm>
            <a:custGeom>
              <a:avLst/>
              <a:gdLst>
                <a:gd name="T0" fmla="*/ 2147483647 w 143"/>
                <a:gd name="T1" fmla="*/ 2147483647 h 152"/>
                <a:gd name="T2" fmla="*/ 2147483647 w 143"/>
                <a:gd name="T3" fmla="*/ 2147483647 h 152"/>
                <a:gd name="T4" fmla="*/ 2147483647 w 143"/>
                <a:gd name="T5" fmla="*/ 2147483647 h 152"/>
                <a:gd name="T6" fmla="*/ 2147483647 w 143"/>
                <a:gd name="T7" fmla="*/ 2147483647 h 152"/>
                <a:gd name="T8" fmla="*/ 2147483647 w 143"/>
                <a:gd name="T9" fmla="*/ 2147483647 h 152"/>
                <a:gd name="T10" fmla="*/ 2147483647 w 143"/>
                <a:gd name="T11" fmla="*/ 2147483647 h 152"/>
                <a:gd name="T12" fmla="*/ 2147483647 w 143"/>
                <a:gd name="T13" fmla="*/ 2147483647 h 152"/>
                <a:gd name="T14" fmla="*/ 2147483647 w 143"/>
                <a:gd name="T15" fmla="*/ 2147483647 h 152"/>
                <a:gd name="T16" fmla="*/ 2147483647 w 143"/>
                <a:gd name="T17" fmla="*/ 2147483647 h 152"/>
                <a:gd name="T18" fmla="*/ 2147483647 w 143"/>
                <a:gd name="T19" fmla="*/ 2147483647 h 152"/>
                <a:gd name="T20" fmla="*/ 2147483647 w 143"/>
                <a:gd name="T21" fmla="*/ 2147483647 h 152"/>
                <a:gd name="T22" fmla="*/ 2147483647 w 143"/>
                <a:gd name="T23" fmla="*/ 2147483647 h 152"/>
                <a:gd name="T24" fmla="*/ 2147483647 w 143"/>
                <a:gd name="T25" fmla="*/ 2147483647 h 152"/>
                <a:gd name="T26" fmla="*/ 2147483647 w 143"/>
                <a:gd name="T27" fmla="*/ 2147483647 h 152"/>
                <a:gd name="T28" fmla="*/ 2147483647 w 143"/>
                <a:gd name="T29" fmla="*/ 2147483647 h 152"/>
                <a:gd name="T30" fmla="*/ 2147483647 w 143"/>
                <a:gd name="T31" fmla="*/ 2147483647 h 152"/>
                <a:gd name="T32" fmla="*/ 2147483647 w 143"/>
                <a:gd name="T33" fmla="*/ 2147483647 h 152"/>
                <a:gd name="T34" fmla="*/ 2147483647 w 143"/>
                <a:gd name="T35" fmla="*/ 2147483647 h 152"/>
                <a:gd name="T36" fmla="*/ 2147483647 w 143"/>
                <a:gd name="T37" fmla="*/ 2147483647 h 152"/>
                <a:gd name="T38" fmla="*/ 2147483647 w 143"/>
                <a:gd name="T39" fmla="*/ 2147483647 h 152"/>
                <a:gd name="T40" fmla="*/ 2147483647 w 143"/>
                <a:gd name="T41" fmla="*/ 2147483647 h 152"/>
                <a:gd name="T42" fmla="*/ 2147483647 w 143"/>
                <a:gd name="T43" fmla="*/ 2147483647 h 152"/>
                <a:gd name="T44" fmla="*/ 2147483647 w 143"/>
                <a:gd name="T45" fmla="*/ 2147483647 h 152"/>
                <a:gd name="T46" fmla="*/ 2147483647 w 143"/>
                <a:gd name="T47" fmla="*/ 2147483647 h 152"/>
                <a:gd name="T48" fmla="*/ 2147483647 w 143"/>
                <a:gd name="T49" fmla="*/ 0 h 152"/>
                <a:gd name="T50" fmla="*/ 2147483647 w 143"/>
                <a:gd name="T51" fmla="*/ 0 h 152"/>
                <a:gd name="T52" fmla="*/ 2147483647 w 143"/>
                <a:gd name="T53" fmla="*/ 2147483647 h 152"/>
                <a:gd name="T54" fmla="*/ 2147483647 w 143"/>
                <a:gd name="T55" fmla="*/ 2147483647 h 152"/>
                <a:gd name="T56" fmla="*/ 2147483647 w 143"/>
                <a:gd name="T57" fmla="*/ 2147483647 h 152"/>
                <a:gd name="T58" fmla="*/ 2147483647 w 143"/>
                <a:gd name="T59" fmla="*/ 2147483647 h 152"/>
                <a:gd name="T60" fmla="*/ 2147483647 w 143"/>
                <a:gd name="T61" fmla="*/ 2147483647 h 152"/>
                <a:gd name="T62" fmla="*/ 2147483647 w 143"/>
                <a:gd name="T63" fmla="*/ 2147483647 h 152"/>
                <a:gd name="T64" fmla="*/ 2147483647 w 143"/>
                <a:gd name="T65" fmla="*/ 2147483647 h 152"/>
                <a:gd name="T66" fmla="*/ 2147483647 w 143"/>
                <a:gd name="T67" fmla="*/ 2147483647 h 152"/>
                <a:gd name="T68" fmla="*/ 0 w 143"/>
                <a:gd name="T69" fmla="*/ 2147483647 h 152"/>
                <a:gd name="T70" fmla="*/ 2147483647 w 143"/>
                <a:gd name="T71" fmla="*/ 2147483647 h 152"/>
                <a:gd name="T72" fmla="*/ 2147483647 w 143"/>
                <a:gd name="T73" fmla="*/ 2147483647 h 152"/>
                <a:gd name="T74" fmla="*/ 2147483647 w 143"/>
                <a:gd name="T75" fmla="*/ 2147483647 h 152"/>
                <a:gd name="T76" fmla="*/ 2147483647 w 143"/>
                <a:gd name="T77" fmla="*/ 2147483647 h 152"/>
                <a:gd name="T78" fmla="*/ 2147483647 w 143"/>
                <a:gd name="T79" fmla="*/ 2147483647 h 152"/>
                <a:gd name="T80" fmla="*/ 2147483647 w 143"/>
                <a:gd name="T81" fmla="*/ 2147483647 h 152"/>
                <a:gd name="T82" fmla="*/ 2147483647 w 143"/>
                <a:gd name="T83" fmla="*/ 2147483647 h 152"/>
                <a:gd name="T84" fmla="*/ 2147483647 w 143"/>
                <a:gd name="T85" fmla="*/ 2147483647 h 152"/>
                <a:gd name="T86" fmla="*/ 2147483647 w 143"/>
                <a:gd name="T87" fmla="*/ 2147483647 h 152"/>
                <a:gd name="T88" fmla="*/ 2147483647 w 143"/>
                <a:gd name="T89" fmla="*/ 2147483647 h 152"/>
                <a:gd name="T90" fmla="*/ 2147483647 w 143"/>
                <a:gd name="T91" fmla="*/ 2147483647 h 152"/>
                <a:gd name="T92" fmla="*/ 2147483647 w 143"/>
                <a:gd name="T93" fmla="*/ 2147483647 h 152"/>
                <a:gd name="T94" fmla="*/ 2147483647 w 143"/>
                <a:gd name="T95" fmla="*/ 2147483647 h 152"/>
                <a:gd name="T96" fmla="*/ 2147483647 w 143"/>
                <a:gd name="T97" fmla="*/ 2147483647 h 152"/>
                <a:gd name="T98" fmla="*/ 2147483647 w 143"/>
                <a:gd name="T99" fmla="*/ 2147483647 h 152"/>
                <a:gd name="T100" fmla="*/ 2147483647 w 143"/>
                <a:gd name="T101" fmla="*/ 2147483647 h 152"/>
                <a:gd name="T102" fmla="*/ 2147483647 w 143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"/>
                <a:gd name="T157" fmla="*/ 0 h 152"/>
                <a:gd name="T158" fmla="*/ 143 w 143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" h="152">
                  <a:moveTo>
                    <a:pt x="80" y="118"/>
                  </a:moveTo>
                  <a:cubicBezTo>
                    <a:pt x="88" y="121"/>
                    <a:pt x="95" y="122"/>
                    <a:pt x="102" y="122"/>
                  </a:cubicBezTo>
                  <a:cubicBezTo>
                    <a:pt x="110" y="123"/>
                    <a:pt x="118" y="121"/>
                    <a:pt x="128" y="120"/>
                  </a:cubicBezTo>
                  <a:lnTo>
                    <a:pt x="132" y="89"/>
                  </a:lnTo>
                  <a:lnTo>
                    <a:pt x="143" y="85"/>
                  </a:lnTo>
                  <a:lnTo>
                    <a:pt x="143" y="84"/>
                  </a:lnTo>
                  <a:lnTo>
                    <a:pt x="143" y="83"/>
                  </a:lnTo>
                  <a:lnTo>
                    <a:pt x="142" y="82"/>
                  </a:lnTo>
                  <a:lnTo>
                    <a:pt x="142" y="81"/>
                  </a:lnTo>
                  <a:lnTo>
                    <a:pt x="141" y="80"/>
                  </a:lnTo>
                  <a:lnTo>
                    <a:pt x="141" y="79"/>
                  </a:lnTo>
                  <a:lnTo>
                    <a:pt x="140" y="78"/>
                  </a:lnTo>
                  <a:lnTo>
                    <a:pt x="140" y="76"/>
                  </a:lnTo>
                  <a:lnTo>
                    <a:pt x="139" y="75"/>
                  </a:lnTo>
                  <a:lnTo>
                    <a:pt x="139" y="74"/>
                  </a:lnTo>
                  <a:lnTo>
                    <a:pt x="138" y="73"/>
                  </a:lnTo>
                  <a:lnTo>
                    <a:pt x="138" y="72"/>
                  </a:lnTo>
                  <a:lnTo>
                    <a:pt x="137" y="71"/>
                  </a:lnTo>
                  <a:lnTo>
                    <a:pt x="137" y="70"/>
                  </a:lnTo>
                  <a:lnTo>
                    <a:pt x="136" y="69"/>
                  </a:lnTo>
                  <a:lnTo>
                    <a:pt x="136" y="68"/>
                  </a:lnTo>
                  <a:lnTo>
                    <a:pt x="135" y="67"/>
                  </a:lnTo>
                  <a:lnTo>
                    <a:pt x="135" y="66"/>
                  </a:lnTo>
                  <a:lnTo>
                    <a:pt x="134" y="65"/>
                  </a:lnTo>
                  <a:lnTo>
                    <a:pt x="134" y="63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9"/>
                  </a:lnTo>
                  <a:lnTo>
                    <a:pt x="132" y="58"/>
                  </a:lnTo>
                  <a:lnTo>
                    <a:pt x="131" y="56"/>
                  </a:lnTo>
                  <a:lnTo>
                    <a:pt x="130" y="54"/>
                  </a:lnTo>
                  <a:lnTo>
                    <a:pt x="130" y="52"/>
                  </a:lnTo>
                  <a:lnTo>
                    <a:pt x="130" y="51"/>
                  </a:lnTo>
                  <a:lnTo>
                    <a:pt x="129" y="49"/>
                  </a:lnTo>
                  <a:lnTo>
                    <a:pt x="129" y="47"/>
                  </a:lnTo>
                  <a:lnTo>
                    <a:pt x="129" y="46"/>
                  </a:lnTo>
                  <a:lnTo>
                    <a:pt x="129" y="44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29" y="40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7"/>
                  </a:lnTo>
                  <a:lnTo>
                    <a:pt x="129" y="36"/>
                  </a:lnTo>
                  <a:lnTo>
                    <a:pt x="129" y="35"/>
                  </a:lnTo>
                  <a:lnTo>
                    <a:pt x="129" y="34"/>
                  </a:lnTo>
                  <a:lnTo>
                    <a:pt x="128" y="33"/>
                  </a:lnTo>
                  <a:lnTo>
                    <a:pt x="128" y="32"/>
                  </a:lnTo>
                  <a:lnTo>
                    <a:pt x="128" y="31"/>
                  </a:lnTo>
                  <a:lnTo>
                    <a:pt x="128" y="30"/>
                  </a:lnTo>
                  <a:lnTo>
                    <a:pt x="127" y="29"/>
                  </a:lnTo>
                  <a:lnTo>
                    <a:pt x="127" y="28"/>
                  </a:lnTo>
                  <a:lnTo>
                    <a:pt x="127" y="27"/>
                  </a:lnTo>
                  <a:lnTo>
                    <a:pt x="126" y="26"/>
                  </a:lnTo>
                  <a:lnTo>
                    <a:pt x="126" y="25"/>
                  </a:lnTo>
                  <a:lnTo>
                    <a:pt x="125" y="24"/>
                  </a:lnTo>
                  <a:lnTo>
                    <a:pt x="124" y="23"/>
                  </a:lnTo>
                  <a:lnTo>
                    <a:pt x="123" y="22"/>
                  </a:lnTo>
                  <a:lnTo>
                    <a:pt x="122" y="20"/>
                  </a:lnTo>
                  <a:lnTo>
                    <a:pt x="121" y="19"/>
                  </a:lnTo>
                  <a:lnTo>
                    <a:pt x="119" y="17"/>
                  </a:lnTo>
                  <a:lnTo>
                    <a:pt x="117" y="15"/>
                  </a:lnTo>
                  <a:lnTo>
                    <a:pt x="114" y="13"/>
                  </a:lnTo>
                  <a:lnTo>
                    <a:pt x="112" y="11"/>
                  </a:lnTo>
                  <a:lnTo>
                    <a:pt x="109" y="10"/>
                  </a:lnTo>
                  <a:lnTo>
                    <a:pt x="106" y="8"/>
                  </a:lnTo>
                  <a:lnTo>
                    <a:pt x="103" y="7"/>
                  </a:lnTo>
                  <a:lnTo>
                    <a:pt x="99" y="5"/>
                  </a:lnTo>
                  <a:lnTo>
                    <a:pt x="96" y="4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50" y="2"/>
                  </a:lnTo>
                  <a:lnTo>
                    <a:pt x="46" y="3"/>
                  </a:lnTo>
                  <a:lnTo>
                    <a:pt x="43" y="4"/>
                  </a:lnTo>
                  <a:lnTo>
                    <a:pt x="39" y="5"/>
                  </a:lnTo>
                  <a:lnTo>
                    <a:pt x="36" y="7"/>
                  </a:lnTo>
                  <a:lnTo>
                    <a:pt x="32" y="8"/>
                  </a:lnTo>
                  <a:lnTo>
                    <a:pt x="29" y="10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6" y="21"/>
                  </a:lnTo>
                  <a:lnTo>
                    <a:pt x="13" y="24"/>
                  </a:lnTo>
                  <a:lnTo>
                    <a:pt x="11" y="28"/>
                  </a:lnTo>
                  <a:lnTo>
                    <a:pt x="9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4" y="41"/>
                  </a:lnTo>
                  <a:lnTo>
                    <a:pt x="3" y="45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2" y="75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6" y="84"/>
                  </a:lnTo>
                  <a:lnTo>
                    <a:pt x="7" y="87"/>
                  </a:lnTo>
                  <a:lnTo>
                    <a:pt x="9" y="90"/>
                  </a:lnTo>
                  <a:lnTo>
                    <a:pt x="11" y="93"/>
                  </a:lnTo>
                  <a:lnTo>
                    <a:pt x="13" y="96"/>
                  </a:lnTo>
                  <a:lnTo>
                    <a:pt x="15" y="98"/>
                  </a:lnTo>
                  <a:lnTo>
                    <a:pt x="18" y="100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2" y="110"/>
                  </a:lnTo>
                  <a:lnTo>
                    <a:pt x="35" y="112"/>
                  </a:lnTo>
                  <a:lnTo>
                    <a:pt x="44" y="115"/>
                  </a:lnTo>
                  <a:lnTo>
                    <a:pt x="44" y="123"/>
                  </a:lnTo>
                  <a:lnTo>
                    <a:pt x="45" y="125"/>
                  </a:lnTo>
                  <a:lnTo>
                    <a:pt x="45" y="127"/>
                  </a:lnTo>
                  <a:lnTo>
                    <a:pt x="46" y="129"/>
                  </a:lnTo>
                  <a:lnTo>
                    <a:pt x="47" y="131"/>
                  </a:lnTo>
                  <a:lnTo>
                    <a:pt x="48" y="133"/>
                  </a:lnTo>
                  <a:lnTo>
                    <a:pt x="49" y="135"/>
                  </a:lnTo>
                  <a:lnTo>
                    <a:pt x="50" y="136"/>
                  </a:lnTo>
                  <a:lnTo>
                    <a:pt x="51" y="138"/>
                  </a:lnTo>
                  <a:lnTo>
                    <a:pt x="53" y="139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8" y="143"/>
                  </a:lnTo>
                  <a:lnTo>
                    <a:pt x="60" y="144"/>
                  </a:lnTo>
                  <a:lnTo>
                    <a:pt x="62" y="145"/>
                  </a:lnTo>
                  <a:lnTo>
                    <a:pt x="65" y="146"/>
                  </a:lnTo>
                  <a:lnTo>
                    <a:pt x="67" y="147"/>
                  </a:lnTo>
                  <a:lnTo>
                    <a:pt x="70" y="148"/>
                  </a:lnTo>
                  <a:lnTo>
                    <a:pt x="72" y="148"/>
                  </a:lnTo>
                  <a:lnTo>
                    <a:pt x="75" y="149"/>
                  </a:lnTo>
                  <a:lnTo>
                    <a:pt x="78" y="150"/>
                  </a:lnTo>
                  <a:lnTo>
                    <a:pt x="80" y="150"/>
                  </a:lnTo>
                  <a:lnTo>
                    <a:pt x="83" y="151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1" y="152"/>
                  </a:lnTo>
                  <a:lnTo>
                    <a:pt x="94" y="152"/>
                  </a:lnTo>
                  <a:lnTo>
                    <a:pt x="97" y="152"/>
                  </a:lnTo>
                  <a:lnTo>
                    <a:pt x="100" y="152"/>
                  </a:lnTo>
                  <a:cubicBezTo>
                    <a:pt x="101" y="145"/>
                    <a:pt x="101" y="138"/>
                    <a:pt x="101" y="131"/>
                  </a:cubicBezTo>
                  <a:cubicBezTo>
                    <a:pt x="92" y="129"/>
                    <a:pt x="82" y="130"/>
                    <a:pt x="80" y="118"/>
                  </a:cubicBezTo>
                  <a:close/>
                </a:path>
              </a:pathLst>
            </a:custGeom>
            <a:solidFill>
              <a:srgbClr val="0417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Oval 12"/>
            <p:cNvSpPr>
              <a:spLocks noChangeArrowheads="1"/>
            </p:cNvSpPr>
            <p:nvPr/>
          </p:nvSpPr>
          <p:spPr bwMode="auto">
            <a:xfrm>
              <a:off x="2836" y="2739"/>
              <a:ext cx="59" cy="59"/>
            </a:xfrm>
            <a:prstGeom prst="ellipse">
              <a:avLst/>
            </a:prstGeom>
            <a:solidFill>
              <a:srgbClr val="0044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 u="none"/>
            </a:p>
          </p:txBody>
        </p:sp>
        <p:sp>
          <p:nvSpPr>
            <p:cNvPr id="3086" name="Oval 13"/>
            <p:cNvSpPr>
              <a:spLocks noChangeArrowheads="1"/>
            </p:cNvSpPr>
            <p:nvPr/>
          </p:nvSpPr>
          <p:spPr bwMode="auto">
            <a:xfrm>
              <a:off x="2836" y="2739"/>
              <a:ext cx="59" cy="59"/>
            </a:xfrm>
            <a:prstGeom prst="ellipse">
              <a:avLst/>
            </a:prstGeom>
            <a:solidFill>
              <a:srgbClr val="0044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 u="none"/>
            </a:p>
          </p:txBody>
        </p:sp>
        <p:sp>
          <p:nvSpPr>
            <p:cNvPr id="3087" name="Freeform 14"/>
            <p:cNvSpPr>
              <a:spLocks/>
            </p:cNvSpPr>
            <p:nvPr/>
          </p:nvSpPr>
          <p:spPr bwMode="auto">
            <a:xfrm>
              <a:off x="2707" y="2624"/>
              <a:ext cx="300" cy="300"/>
            </a:xfrm>
            <a:custGeom>
              <a:avLst/>
              <a:gdLst>
                <a:gd name="T0" fmla="*/ 2147483647 w 107"/>
                <a:gd name="T1" fmla="*/ 2147483647 h 107"/>
                <a:gd name="T2" fmla="*/ 2147483647 w 107"/>
                <a:gd name="T3" fmla="*/ 2147483647 h 107"/>
                <a:gd name="T4" fmla="*/ 2147483647 w 107"/>
                <a:gd name="T5" fmla="*/ 2147483647 h 107"/>
                <a:gd name="T6" fmla="*/ 2147483647 w 107"/>
                <a:gd name="T7" fmla="*/ 2147483647 h 107"/>
                <a:gd name="T8" fmla="*/ 2147483647 w 107"/>
                <a:gd name="T9" fmla="*/ 0 h 107"/>
                <a:gd name="T10" fmla="*/ 2147483647 w 107"/>
                <a:gd name="T11" fmla="*/ 2147483647 h 107"/>
                <a:gd name="T12" fmla="*/ 2147483647 w 107"/>
                <a:gd name="T13" fmla="*/ 2147483647 h 107"/>
                <a:gd name="T14" fmla="*/ 0 w 107"/>
                <a:gd name="T15" fmla="*/ 2147483647 h 107"/>
                <a:gd name="T16" fmla="*/ 2147483647 w 107"/>
                <a:gd name="T17" fmla="*/ 2147483647 h 107"/>
                <a:gd name="T18" fmla="*/ 2147483647 w 107"/>
                <a:gd name="T19" fmla="*/ 2147483647 h 107"/>
                <a:gd name="T20" fmla="*/ 2147483647 w 107"/>
                <a:gd name="T21" fmla="*/ 2147483647 h 107"/>
                <a:gd name="T22" fmla="*/ 2147483647 w 107"/>
                <a:gd name="T23" fmla="*/ 2147483647 h 107"/>
                <a:gd name="T24" fmla="*/ 2147483647 w 107"/>
                <a:gd name="T25" fmla="*/ 2147483647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107"/>
                <a:gd name="T41" fmla="*/ 107 w 107"/>
                <a:gd name="T42" fmla="*/ 107 h 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107">
                  <a:moveTo>
                    <a:pt x="95" y="61"/>
                  </a:moveTo>
                  <a:cubicBezTo>
                    <a:pt x="101" y="61"/>
                    <a:pt x="107" y="59"/>
                    <a:pt x="107" y="54"/>
                  </a:cubicBezTo>
                  <a:cubicBezTo>
                    <a:pt x="107" y="48"/>
                    <a:pt x="101" y="47"/>
                    <a:pt x="95" y="47"/>
                  </a:cubicBezTo>
                  <a:cubicBezTo>
                    <a:pt x="80" y="47"/>
                    <a:pt x="61" y="30"/>
                    <a:pt x="61" y="12"/>
                  </a:cubicBezTo>
                  <a:cubicBezTo>
                    <a:pt x="61" y="6"/>
                    <a:pt x="59" y="0"/>
                    <a:pt x="53" y="0"/>
                  </a:cubicBezTo>
                  <a:cubicBezTo>
                    <a:pt x="48" y="0"/>
                    <a:pt x="46" y="6"/>
                    <a:pt x="46" y="12"/>
                  </a:cubicBezTo>
                  <a:cubicBezTo>
                    <a:pt x="46" y="30"/>
                    <a:pt x="27" y="47"/>
                    <a:pt x="12" y="47"/>
                  </a:cubicBezTo>
                  <a:cubicBezTo>
                    <a:pt x="6" y="47"/>
                    <a:pt x="0" y="48"/>
                    <a:pt x="0" y="54"/>
                  </a:cubicBezTo>
                  <a:cubicBezTo>
                    <a:pt x="0" y="59"/>
                    <a:pt x="6" y="61"/>
                    <a:pt x="12" y="61"/>
                  </a:cubicBezTo>
                  <a:cubicBezTo>
                    <a:pt x="30" y="61"/>
                    <a:pt x="46" y="81"/>
                    <a:pt x="46" y="96"/>
                  </a:cubicBezTo>
                  <a:cubicBezTo>
                    <a:pt x="46" y="102"/>
                    <a:pt x="48" y="107"/>
                    <a:pt x="53" y="107"/>
                  </a:cubicBezTo>
                  <a:cubicBezTo>
                    <a:pt x="59" y="107"/>
                    <a:pt x="61" y="102"/>
                    <a:pt x="61" y="96"/>
                  </a:cubicBezTo>
                  <a:cubicBezTo>
                    <a:pt x="61" y="77"/>
                    <a:pt x="80" y="61"/>
                    <a:pt x="95" y="61"/>
                  </a:cubicBezTo>
                  <a:close/>
                </a:path>
              </a:pathLst>
            </a:custGeom>
            <a:solidFill>
              <a:srgbClr val="008F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5"/>
            <p:cNvSpPr>
              <a:spLocks/>
            </p:cNvSpPr>
            <p:nvPr/>
          </p:nvSpPr>
          <p:spPr bwMode="auto">
            <a:xfrm>
              <a:off x="2707" y="2624"/>
              <a:ext cx="300" cy="300"/>
            </a:xfrm>
            <a:custGeom>
              <a:avLst/>
              <a:gdLst>
                <a:gd name="T0" fmla="*/ 2147483647 w 107"/>
                <a:gd name="T1" fmla="*/ 2147483647 h 107"/>
                <a:gd name="T2" fmla="*/ 2147483647 w 107"/>
                <a:gd name="T3" fmla="*/ 2147483647 h 107"/>
                <a:gd name="T4" fmla="*/ 2147483647 w 107"/>
                <a:gd name="T5" fmla="*/ 2147483647 h 107"/>
                <a:gd name="T6" fmla="*/ 2147483647 w 107"/>
                <a:gd name="T7" fmla="*/ 2147483647 h 107"/>
                <a:gd name="T8" fmla="*/ 2147483647 w 107"/>
                <a:gd name="T9" fmla="*/ 0 h 107"/>
                <a:gd name="T10" fmla="*/ 2147483647 w 107"/>
                <a:gd name="T11" fmla="*/ 2147483647 h 107"/>
                <a:gd name="T12" fmla="*/ 2147483647 w 107"/>
                <a:gd name="T13" fmla="*/ 2147483647 h 107"/>
                <a:gd name="T14" fmla="*/ 0 w 107"/>
                <a:gd name="T15" fmla="*/ 2147483647 h 107"/>
                <a:gd name="T16" fmla="*/ 2147483647 w 107"/>
                <a:gd name="T17" fmla="*/ 2147483647 h 107"/>
                <a:gd name="T18" fmla="*/ 2147483647 w 107"/>
                <a:gd name="T19" fmla="*/ 2147483647 h 107"/>
                <a:gd name="T20" fmla="*/ 2147483647 w 107"/>
                <a:gd name="T21" fmla="*/ 2147483647 h 107"/>
                <a:gd name="T22" fmla="*/ 2147483647 w 107"/>
                <a:gd name="T23" fmla="*/ 2147483647 h 107"/>
                <a:gd name="T24" fmla="*/ 2147483647 w 107"/>
                <a:gd name="T25" fmla="*/ 2147483647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107"/>
                <a:gd name="T41" fmla="*/ 107 w 107"/>
                <a:gd name="T42" fmla="*/ 107 h 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107">
                  <a:moveTo>
                    <a:pt x="95" y="61"/>
                  </a:moveTo>
                  <a:cubicBezTo>
                    <a:pt x="101" y="61"/>
                    <a:pt x="107" y="59"/>
                    <a:pt x="107" y="54"/>
                  </a:cubicBezTo>
                  <a:cubicBezTo>
                    <a:pt x="107" y="48"/>
                    <a:pt x="101" y="47"/>
                    <a:pt x="95" y="47"/>
                  </a:cubicBezTo>
                  <a:cubicBezTo>
                    <a:pt x="80" y="47"/>
                    <a:pt x="61" y="30"/>
                    <a:pt x="61" y="12"/>
                  </a:cubicBezTo>
                  <a:cubicBezTo>
                    <a:pt x="61" y="6"/>
                    <a:pt x="59" y="0"/>
                    <a:pt x="53" y="0"/>
                  </a:cubicBezTo>
                  <a:cubicBezTo>
                    <a:pt x="48" y="0"/>
                    <a:pt x="46" y="6"/>
                    <a:pt x="46" y="12"/>
                  </a:cubicBezTo>
                  <a:cubicBezTo>
                    <a:pt x="46" y="30"/>
                    <a:pt x="27" y="47"/>
                    <a:pt x="12" y="47"/>
                  </a:cubicBezTo>
                  <a:cubicBezTo>
                    <a:pt x="6" y="47"/>
                    <a:pt x="0" y="48"/>
                    <a:pt x="0" y="54"/>
                  </a:cubicBezTo>
                  <a:cubicBezTo>
                    <a:pt x="0" y="59"/>
                    <a:pt x="6" y="61"/>
                    <a:pt x="12" y="61"/>
                  </a:cubicBezTo>
                  <a:cubicBezTo>
                    <a:pt x="30" y="61"/>
                    <a:pt x="46" y="81"/>
                    <a:pt x="46" y="96"/>
                  </a:cubicBezTo>
                  <a:cubicBezTo>
                    <a:pt x="46" y="102"/>
                    <a:pt x="48" y="107"/>
                    <a:pt x="53" y="107"/>
                  </a:cubicBezTo>
                  <a:cubicBezTo>
                    <a:pt x="59" y="107"/>
                    <a:pt x="61" y="102"/>
                    <a:pt x="61" y="96"/>
                  </a:cubicBezTo>
                  <a:cubicBezTo>
                    <a:pt x="61" y="77"/>
                    <a:pt x="80" y="61"/>
                    <a:pt x="95" y="61"/>
                  </a:cubicBezTo>
                  <a:close/>
                </a:path>
              </a:pathLst>
            </a:custGeom>
            <a:solidFill>
              <a:srgbClr val="008E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6"/>
            <p:cNvSpPr>
              <a:spLocks/>
            </p:cNvSpPr>
            <p:nvPr/>
          </p:nvSpPr>
          <p:spPr bwMode="auto">
            <a:xfrm>
              <a:off x="2712" y="2630"/>
              <a:ext cx="290" cy="291"/>
            </a:xfrm>
            <a:custGeom>
              <a:avLst/>
              <a:gdLst>
                <a:gd name="T0" fmla="*/ 2147483647 w 103"/>
                <a:gd name="T1" fmla="*/ 2147483647 h 104"/>
                <a:gd name="T2" fmla="*/ 2147483647 w 103"/>
                <a:gd name="T3" fmla="*/ 2147483647 h 104"/>
                <a:gd name="T4" fmla="*/ 2147483647 w 103"/>
                <a:gd name="T5" fmla="*/ 2147483647 h 104"/>
                <a:gd name="T6" fmla="*/ 2147483647 w 103"/>
                <a:gd name="T7" fmla="*/ 2147483647 h 104"/>
                <a:gd name="T8" fmla="*/ 2147483647 w 103"/>
                <a:gd name="T9" fmla="*/ 2147483647 h 104"/>
                <a:gd name="T10" fmla="*/ 2147483647 w 103"/>
                <a:gd name="T11" fmla="*/ 2147483647 h 104"/>
                <a:gd name="T12" fmla="*/ 2147483647 w 103"/>
                <a:gd name="T13" fmla="*/ 2147483647 h 104"/>
                <a:gd name="T14" fmla="*/ 2147483647 w 103"/>
                <a:gd name="T15" fmla="*/ 2147483647 h 104"/>
                <a:gd name="T16" fmla="*/ 2147483647 w 103"/>
                <a:gd name="T17" fmla="*/ 2147483647 h 104"/>
                <a:gd name="T18" fmla="*/ 2147483647 w 103"/>
                <a:gd name="T19" fmla="*/ 2147483647 h 104"/>
                <a:gd name="T20" fmla="*/ 2147483647 w 103"/>
                <a:gd name="T21" fmla="*/ 2147483647 h 104"/>
                <a:gd name="T22" fmla="*/ 2147483647 w 103"/>
                <a:gd name="T23" fmla="*/ 0 h 104"/>
                <a:gd name="T24" fmla="*/ 2147483647 w 103"/>
                <a:gd name="T25" fmla="*/ 2147483647 h 104"/>
                <a:gd name="T26" fmla="*/ 2147483647 w 103"/>
                <a:gd name="T27" fmla="*/ 2147483647 h 104"/>
                <a:gd name="T28" fmla="*/ 2147483647 w 103"/>
                <a:gd name="T29" fmla="*/ 2147483647 h 104"/>
                <a:gd name="T30" fmla="*/ 2147483647 w 103"/>
                <a:gd name="T31" fmla="*/ 2147483647 h 104"/>
                <a:gd name="T32" fmla="*/ 2147483647 w 103"/>
                <a:gd name="T33" fmla="*/ 2147483647 h 104"/>
                <a:gd name="T34" fmla="*/ 2147483647 w 103"/>
                <a:gd name="T35" fmla="*/ 2147483647 h 104"/>
                <a:gd name="T36" fmla="*/ 2147483647 w 103"/>
                <a:gd name="T37" fmla="*/ 2147483647 h 104"/>
                <a:gd name="T38" fmla="*/ 2147483647 w 103"/>
                <a:gd name="T39" fmla="*/ 2147483647 h 104"/>
                <a:gd name="T40" fmla="*/ 2147483647 w 103"/>
                <a:gd name="T41" fmla="*/ 2147483647 h 104"/>
                <a:gd name="T42" fmla="*/ 2147483647 w 103"/>
                <a:gd name="T43" fmla="*/ 2147483647 h 104"/>
                <a:gd name="T44" fmla="*/ 2147483647 w 103"/>
                <a:gd name="T45" fmla="*/ 2147483647 h 104"/>
                <a:gd name="T46" fmla="*/ 2147483647 w 103"/>
                <a:gd name="T47" fmla="*/ 2147483647 h 104"/>
                <a:gd name="T48" fmla="*/ 2147483647 w 103"/>
                <a:gd name="T49" fmla="*/ 2147483647 h 104"/>
                <a:gd name="T50" fmla="*/ 0 w 103"/>
                <a:gd name="T51" fmla="*/ 2147483647 h 104"/>
                <a:gd name="T52" fmla="*/ 2147483647 w 103"/>
                <a:gd name="T53" fmla="*/ 2147483647 h 104"/>
                <a:gd name="T54" fmla="*/ 2147483647 w 103"/>
                <a:gd name="T55" fmla="*/ 2147483647 h 104"/>
                <a:gd name="T56" fmla="*/ 2147483647 w 103"/>
                <a:gd name="T57" fmla="*/ 2147483647 h 104"/>
                <a:gd name="T58" fmla="*/ 2147483647 w 103"/>
                <a:gd name="T59" fmla="*/ 2147483647 h 104"/>
                <a:gd name="T60" fmla="*/ 2147483647 w 103"/>
                <a:gd name="T61" fmla="*/ 2147483647 h 104"/>
                <a:gd name="T62" fmla="*/ 2147483647 w 103"/>
                <a:gd name="T63" fmla="*/ 2147483647 h 104"/>
                <a:gd name="T64" fmla="*/ 2147483647 w 103"/>
                <a:gd name="T65" fmla="*/ 2147483647 h 104"/>
                <a:gd name="T66" fmla="*/ 2147483647 w 103"/>
                <a:gd name="T67" fmla="*/ 2147483647 h 104"/>
                <a:gd name="T68" fmla="*/ 2147483647 w 103"/>
                <a:gd name="T69" fmla="*/ 2147483647 h 104"/>
                <a:gd name="T70" fmla="*/ 2147483647 w 103"/>
                <a:gd name="T71" fmla="*/ 2147483647 h 104"/>
                <a:gd name="T72" fmla="*/ 2147483647 w 103"/>
                <a:gd name="T73" fmla="*/ 2147483647 h 104"/>
                <a:gd name="T74" fmla="*/ 2147483647 w 103"/>
                <a:gd name="T75" fmla="*/ 2147483647 h 104"/>
                <a:gd name="T76" fmla="*/ 2147483647 w 103"/>
                <a:gd name="T77" fmla="*/ 2147483647 h 104"/>
                <a:gd name="T78" fmla="*/ 2147483647 w 103"/>
                <a:gd name="T79" fmla="*/ 2147483647 h 104"/>
                <a:gd name="T80" fmla="*/ 2147483647 w 103"/>
                <a:gd name="T81" fmla="*/ 2147483647 h 104"/>
                <a:gd name="T82" fmla="*/ 2147483647 w 103"/>
                <a:gd name="T83" fmla="*/ 2147483647 h 104"/>
                <a:gd name="T84" fmla="*/ 2147483647 w 103"/>
                <a:gd name="T85" fmla="*/ 2147483647 h 104"/>
                <a:gd name="T86" fmla="*/ 2147483647 w 103"/>
                <a:gd name="T87" fmla="*/ 2147483647 h 104"/>
                <a:gd name="T88" fmla="*/ 2147483647 w 103"/>
                <a:gd name="T89" fmla="*/ 2147483647 h 104"/>
                <a:gd name="T90" fmla="*/ 2147483647 w 103"/>
                <a:gd name="T91" fmla="*/ 2147483647 h 104"/>
                <a:gd name="T92" fmla="*/ 2147483647 w 103"/>
                <a:gd name="T93" fmla="*/ 2147483647 h 104"/>
                <a:gd name="T94" fmla="*/ 2147483647 w 103"/>
                <a:gd name="T95" fmla="*/ 2147483647 h 104"/>
                <a:gd name="T96" fmla="*/ 2147483647 w 103"/>
                <a:gd name="T97" fmla="*/ 2147483647 h 104"/>
                <a:gd name="T98" fmla="*/ 2147483647 w 103"/>
                <a:gd name="T99" fmla="*/ 2147483647 h 104"/>
                <a:gd name="T100" fmla="*/ 2147483647 w 103"/>
                <a:gd name="T101" fmla="*/ 2147483647 h 104"/>
                <a:gd name="T102" fmla="*/ 2147483647 w 103"/>
                <a:gd name="T103" fmla="*/ 2147483647 h 104"/>
                <a:gd name="T104" fmla="*/ 2147483647 w 103"/>
                <a:gd name="T105" fmla="*/ 2147483647 h 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3"/>
                <a:gd name="T160" fmla="*/ 0 h 104"/>
                <a:gd name="T161" fmla="*/ 103 w 103"/>
                <a:gd name="T162" fmla="*/ 104 h 1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3" h="104">
                  <a:moveTo>
                    <a:pt x="100" y="52"/>
                  </a:moveTo>
                  <a:lnTo>
                    <a:pt x="98" y="52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2" y="51"/>
                  </a:lnTo>
                  <a:lnTo>
                    <a:pt x="89" y="50"/>
                  </a:lnTo>
                  <a:lnTo>
                    <a:pt x="87" y="49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1" y="47"/>
                  </a:lnTo>
                  <a:lnTo>
                    <a:pt x="79" y="45"/>
                  </a:lnTo>
                  <a:lnTo>
                    <a:pt x="77" y="44"/>
                  </a:lnTo>
                  <a:lnTo>
                    <a:pt x="75" y="43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0" y="39"/>
                  </a:lnTo>
                  <a:lnTo>
                    <a:pt x="68" y="37"/>
                  </a:lnTo>
                  <a:lnTo>
                    <a:pt x="66" y="35"/>
                  </a:lnTo>
                  <a:lnTo>
                    <a:pt x="65" y="34"/>
                  </a:lnTo>
                  <a:lnTo>
                    <a:pt x="63" y="32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9" y="26"/>
                  </a:lnTo>
                  <a:lnTo>
                    <a:pt x="57" y="24"/>
                  </a:lnTo>
                  <a:lnTo>
                    <a:pt x="56" y="22"/>
                  </a:lnTo>
                  <a:lnTo>
                    <a:pt x="55" y="20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51" y="8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49" y="15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6" y="22"/>
                  </a:lnTo>
                  <a:lnTo>
                    <a:pt x="45" y="24"/>
                  </a:lnTo>
                  <a:lnTo>
                    <a:pt x="44" y="26"/>
                  </a:lnTo>
                  <a:lnTo>
                    <a:pt x="43" y="28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7" y="35"/>
                  </a:lnTo>
                  <a:lnTo>
                    <a:pt x="35" y="37"/>
                  </a:lnTo>
                  <a:lnTo>
                    <a:pt x="33" y="39"/>
                  </a:lnTo>
                  <a:lnTo>
                    <a:pt x="31" y="40"/>
                  </a:lnTo>
                  <a:lnTo>
                    <a:pt x="30" y="42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4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3" y="50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7" y="51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5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2" y="57"/>
                  </a:lnTo>
                  <a:lnTo>
                    <a:pt x="24" y="58"/>
                  </a:lnTo>
                  <a:lnTo>
                    <a:pt x="26" y="59"/>
                  </a:lnTo>
                  <a:lnTo>
                    <a:pt x="28" y="61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5"/>
                  </a:lnTo>
                  <a:lnTo>
                    <a:pt x="35" y="67"/>
                  </a:lnTo>
                  <a:lnTo>
                    <a:pt x="37" y="68"/>
                  </a:lnTo>
                  <a:lnTo>
                    <a:pt x="38" y="70"/>
                  </a:lnTo>
                  <a:lnTo>
                    <a:pt x="40" y="72"/>
                  </a:lnTo>
                  <a:lnTo>
                    <a:pt x="41" y="74"/>
                  </a:lnTo>
                  <a:lnTo>
                    <a:pt x="43" y="76"/>
                  </a:lnTo>
                  <a:lnTo>
                    <a:pt x="44" y="78"/>
                  </a:lnTo>
                  <a:lnTo>
                    <a:pt x="45" y="80"/>
                  </a:lnTo>
                  <a:lnTo>
                    <a:pt x="46" y="82"/>
                  </a:lnTo>
                  <a:lnTo>
                    <a:pt x="47" y="84"/>
                  </a:lnTo>
                  <a:lnTo>
                    <a:pt x="48" y="86"/>
                  </a:lnTo>
                  <a:lnTo>
                    <a:pt x="49" y="88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1" y="94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51" y="102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2" y="103"/>
                  </a:lnTo>
                  <a:lnTo>
                    <a:pt x="52" y="102"/>
                  </a:lnTo>
                  <a:lnTo>
                    <a:pt x="52" y="101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3"/>
                  </a:lnTo>
                  <a:lnTo>
                    <a:pt x="53" y="91"/>
                  </a:lnTo>
                  <a:lnTo>
                    <a:pt x="54" y="89"/>
                  </a:lnTo>
                  <a:lnTo>
                    <a:pt x="54" y="86"/>
                  </a:lnTo>
                  <a:lnTo>
                    <a:pt x="55" y="84"/>
                  </a:lnTo>
                  <a:lnTo>
                    <a:pt x="56" y="82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6"/>
                  </a:lnTo>
                  <a:lnTo>
                    <a:pt x="61" y="74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8"/>
                  </a:lnTo>
                  <a:lnTo>
                    <a:pt x="68" y="67"/>
                  </a:lnTo>
                  <a:lnTo>
                    <a:pt x="70" y="65"/>
                  </a:lnTo>
                  <a:lnTo>
                    <a:pt x="71" y="64"/>
                  </a:lnTo>
                  <a:lnTo>
                    <a:pt x="73" y="62"/>
                  </a:lnTo>
                  <a:lnTo>
                    <a:pt x="75" y="61"/>
                  </a:lnTo>
                  <a:lnTo>
                    <a:pt x="77" y="59"/>
                  </a:lnTo>
                  <a:lnTo>
                    <a:pt x="79" y="58"/>
                  </a:lnTo>
                  <a:lnTo>
                    <a:pt x="81" y="57"/>
                  </a:lnTo>
                  <a:lnTo>
                    <a:pt x="83" y="56"/>
                  </a:lnTo>
                  <a:lnTo>
                    <a:pt x="85" y="55"/>
                  </a:lnTo>
                  <a:lnTo>
                    <a:pt x="87" y="54"/>
                  </a:lnTo>
                  <a:lnTo>
                    <a:pt x="89" y="54"/>
                  </a:lnTo>
                  <a:lnTo>
                    <a:pt x="92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7"/>
            <p:cNvSpPr>
              <a:spLocks/>
            </p:cNvSpPr>
            <p:nvPr/>
          </p:nvSpPr>
          <p:spPr bwMode="auto">
            <a:xfrm>
              <a:off x="2712" y="2630"/>
              <a:ext cx="290" cy="291"/>
            </a:xfrm>
            <a:custGeom>
              <a:avLst/>
              <a:gdLst>
                <a:gd name="T0" fmla="*/ 2147483647 w 103"/>
                <a:gd name="T1" fmla="*/ 2147483647 h 104"/>
                <a:gd name="T2" fmla="*/ 2147483647 w 103"/>
                <a:gd name="T3" fmla="*/ 2147483647 h 104"/>
                <a:gd name="T4" fmla="*/ 2147483647 w 103"/>
                <a:gd name="T5" fmla="*/ 2147483647 h 104"/>
                <a:gd name="T6" fmla="*/ 2147483647 w 103"/>
                <a:gd name="T7" fmla="*/ 2147483647 h 104"/>
                <a:gd name="T8" fmla="*/ 2147483647 w 103"/>
                <a:gd name="T9" fmla="*/ 2147483647 h 104"/>
                <a:gd name="T10" fmla="*/ 2147483647 w 103"/>
                <a:gd name="T11" fmla="*/ 2147483647 h 104"/>
                <a:gd name="T12" fmla="*/ 2147483647 w 103"/>
                <a:gd name="T13" fmla="*/ 2147483647 h 104"/>
                <a:gd name="T14" fmla="*/ 2147483647 w 103"/>
                <a:gd name="T15" fmla="*/ 2147483647 h 104"/>
                <a:gd name="T16" fmla="*/ 2147483647 w 103"/>
                <a:gd name="T17" fmla="*/ 2147483647 h 104"/>
                <a:gd name="T18" fmla="*/ 2147483647 w 103"/>
                <a:gd name="T19" fmla="*/ 2147483647 h 104"/>
                <a:gd name="T20" fmla="*/ 2147483647 w 103"/>
                <a:gd name="T21" fmla="*/ 2147483647 h 104"/>
                <a:gd name="T22" fmla="*/ 2147483647 w 103"/>
                <a:gd name="T23" fmla="*/ 0 h 104"/>
                <a:gd name="T24" fmla="*/ 2147483647 w 103"/>
                <a:gd name="T25" fmla="*/ 2147483647 h 104"/>
                <a:gd name="T26" fmla="*/ 2147483647 w 103"/>
                <a:gd name="T27" fmla="*/ 2147483647 h 104"/>
                <a:gd name="T28" fmla="*/ 2147483647 w 103"/>
                <a:gd name="T29" fmla="*/ 2147483647 h 104"/>
                <a:gd name="T30" fmla="*/ 2147483647 w 103"/>
                <a:gd name="T31" fmla="*/ 2147483647 h 104"/>
                <a:gd name="T32" fmla="*/ 2147483647 w 103"/>
                <a:gd name="T33" fmla="*/ 2147483647 h 104"/>
                <a:gd name="T34" fmla="*/ 2147483647 w 103"/>
                <a:gd name="T35" fmla="*/ 2147483647 h 104"/>
                <a:gd name="T36" fmla="*/ 2147483647 w 103"/>
                <a:gd name="T37" fmla="*/ 2147483647 h 104"/>
                <a:gd name="T38" fmla="*/ 2147483647 w 103"/>
                <a:gd name="T39" fmla="*/ 2147483647 h 104"/>
                <a:gd name="T40" fmla="*/ 2147483647 w 103"/>
                <a:gd name="T41" fmla="*/ 2147483647 h 104"/>
                <a:gd name="T42" fmla="*/ 2147483647 w 103"/>
                <a:gd name="T43" fmla="*/ 2147483647 h 104"/>
                <a:gd name="T44" fmla="*/ 2147483647 w 103"/>
                <a:gd name="T45" fmla="*/ 2147483647 h 104"/>
                <a:gd name="T46" fmla="*/ 2147483647 w 103"/>
                <a:gd name="T47" fmla="*/ 2147483647 h 104"/>
                <a:gd name="T48" fmla="*/ 2147483647 w 103"/>
                <a:gd name="T49" fmla="*/ 2147483647 h 104"/>
                <a:gd name="T50" fmla="*/ 0 w 103"/>
                <a:gd name="T51" fmla="*/ 2147483647 h 104"/>
                <a:gd name="T52" fmla="*/ 2147483647 w 103"/>
                <a:gd name="T53" fmla="*/ 2147483647 h 104"/>
                <a:gd name="T54" fmla="*/ 2147483647 w 103"/>
                <a:gd name="T55" fmla="*/ 2147483647 h 104"/>
                <a:gd name="T56" fmla="*/ 2147483647 w 103"/>
                <a:gd name="T57" fmla="*/ 2147483647 h 104"/>
                <a:gd name="T58" fmla="*/ 2147483647 w 103"/>
                <a:gd name="T59" fmla="*/ 2147483647 h 104"/>
                <a:gd name="T60" fmla="*/ 2147483647 w 103"/>
                <a:gd name="T61" fmla="*/ 2147483647 h 104"/>
                <a:gd name="T62" fmla="*/ 2147483647 w 103"/>
                <a:gd name="T63" fmla="*/ 2147483647 h 104"/>
                <a:gd name="T64" fmla="*/ 2147483647 w 103"/>
                <a:gd name="T65" fmla="*/ 2147483647 h 104"/>
                <a:gd name="T66" fmla="*/ 2147483647 w 103"/>
                <a:gd name="T67" fmla="*/ 2147483647 h 104"/>
                <a:gd name="T68" fmla="*/ 2147483647 w 103"/>
                <a:gd name="T69" fmla="*/ 2147483647 h 104"/>
                <a:gd name="T70" fmla="*/ 2147483647 w 103"/>
                <a:gd name="T71" fmla="*/ 2147483647 h 104"/>
                <a:gd name="T72" fmla="*/ 2147483647 w 103"/>
                <a:gd name="T73" fmla="*/ 2147483647 h 104"/>
                <a:gd name="T74" fmla="*/ 2147483647 w 103"/>
                <a:gd name="T75" fmla="*/ 2147483647 h 104"/>
                <a:gd name="T76" fmla="*/ 2147483647 w 103"/>
                <a:gd name="T77" fmla="*/ 2147483647 h 104"/>
                <a:gd name="T78" fmla="*/ 2147483647 w 103"/>
                <a:gd name="T79" fmla="*/ 2147483647 h 104"/>
                <a:gd name="T80" fmla="*/ 2147483647 w 103"/>
                <a:gd name="T81" fmla="*/ 2147483647 h 104"/>
                <a:gd name="T82" fmla="*/ 2147483647 w 103"/>
                <a:gd name="T83" fmla="*/ 2147483647 h 104"/>
                <a:gd name="T84" fmla="*/ 2147483647 w 103"/>
                <a:gd name="T85" fmla="*/ 2147483647 h 104"/>
                <a:gd name="T86" fmla="*/ 2147483647 w 103"/>
                <a:gd name="T87" fmla="*/ 2147483647 h 104"/>
                <a:gd name="T88" fmla="*/ 2147483647 w 103"/>
                <a:gd name="T89" fmla="*/ 2147483647 h 104"/>
                <a:gd name="T90" fmla="*/ 2147483647 w 103"/>
                <a:gd name="T91" fmla="*/ 2147483647 h 104"/>
                <a:gd name="T92" fmla="*/ 2147483647 w 103"/>
                <a:gd name="T93" fmla="*/ 2147483647 h 104"/>
                <a:gd name="T94" fmla="*/ 2147483647 w 103"/>
                <a:gd name="T95" fmla="*/ 2147483647 h 104"/>
                <a:gd name="T96" fmla="*/ 2147483647 w 103"/>
                <a:gd name="T97" fmla="*/ 2147483647 h 104"/>
                <a:gd name="T98" fmla="*/ 2147483647 w 103"/>
                <a:gd name="T99" fmla="*/ 2147483647 h 104"/>
                <a:gd name="T100" fmla="*/ 2147483647 w 103"/>
                <a:gd name="T101" fmla="*/ 2147483647 h 104"/>
                <a:gd name="T102" fmla="*/ 2147483647 w 103"/>
                <a:gd name="T103" fmla="*/ 2147483647 h 104"/>
                <a:gd name="T104" fmla="*/ 2147483647 w 103"/>
                <a:gd name="T105" fmla="*/ 2147483647 h 1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3"/>
                <a:gd name="T160" fmla="*/ 0 h 104"/>
                <a:gd name="T161" fmla="*/ 103 w 103"/>
                <a:gd name="T162" fmla="*/ 104 h 1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3" h="104">
                  <a:moveTo>
                    <a:pt x="100" y="52"/>
                  </a:moveTo>
                  <a:lnTo>
                    <a:pt x="98" y="52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2" y="51"/>
                  </a:lnTo>
                  <a:lnTo>
                    <a:pt x="89" y="50"/>
                  </a:lnTo>
                  <a:lnTo>
                    <a:pt x="87" y="49"/>
                  </a:lnTo>
                  <a:lnTo>
                    <a:pt x="85" y="48"/>
                  </a:lnTo>
                  <a:lnTo>
                    <a:pt x="83" y="48"/>
                  </a:lnTo>
                  <a:lnTo>
                    <a:pt x="81" y="47"/>
                  </a:lnTo>
                  <a:lnTo>
                    <a:pt x="79" y="45"/>
                  </a:lnTo>
                  <a:lnTo>
                    <a:pt x="77" y="44"/>
                  </a:lnTo>
                  <a:lnTo>
                    <a:pt x="75" y="43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0" y="39"/>
                  </a:lnTo>
                  <a:lnTo>
                    <a:pt x="68" y="37"/>
                  </a:lnTo>
                  <a:lnTo>
                    <a:pt x="66" y="35"/>
                  </a:lnTo>
                  <a:lnTo>
                    <a:pt x="65" y="34"/>
                  </a:lnTo>
                  <a:lnTo>
                    <a:pt x="63" y="32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9" y="26"/>
                  </a:lnTo>
                  <a:lnTo>
                    <a:pt x="57" y="24"/>
                  </a:lnTo>
                  <a:lnTo>
                    <a:pt x="56" y="22"/>
                  </a:lnTo>
                  <a:lnTo>
                    <a:pt x="55" y="20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51" y="8"/>
                  </a:lnTo>
                  <a:lnTo>
                    <a:pt x="50" y="10"/>
                  </a:lnTo>
                  <a:lnTo>
                    <a:pt x="50" y="13"/>
                  </a:lnTo>
                  <a:lnTo>
                    <a:pt x="49" y="15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6" y="22"/>
                  </a:lnTo>
                  <a:lnTo>
                    <a:pt x="45" y="24"/>
                  </a:lnTo>
                  <a:lnTo>
                    <a:pt x="44" y="26"/>
                  </a:lnTo>
                  <a:lnTo>
                    <a:pt x="43" y="28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7" y="35"/>
                  </a:lnTo>
                  <a:lnTo>
                    <a:pt x="35" y="37"/>
                  </a:lnTo>
                  <a:lnTo>
                    <a:pt x="33" y="39"/>
                  </a:lnTo>
                  <a:lnTo>
                    <a:pt x="31" y="40"/>
                  </a:lnTo>
                  <a:lnTo>
                    <a:pt x="30" y="42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4" y="45"/>
                  </a:lnTo>
                  <a:lnTo>
                    <a:pt x="22" y="47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5" y="49"/>
                  </a:lnTo>
                  <a:lnTo>
                    <a:pt x="13" y="50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7" y="51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5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2" y="57"/>
                  </a:lnTo>
                  <a:lnTo>
                    <a:pt x="24" y="58"/>
                  </a:lnTo>
                  <a:lnTo>
                    <a:pt x="26" y="59"/>
                  </a:lnTo>
                  <a:lnTo>
                    <a:pt x="28" y="61"/>
                  </a:lnTo>
                  <a:lnTo>
                    <a:pt x="30" y="62"/>
                  </a:lnTo>
                  <a:lnTo>
                    <a:pt x="32" y="63"/>
                  </a:lnTo>
                  <a:lnTo>
                    <a:pt x="33" y="65"/>
                  </a:lnTo>
                  <a:lnTo>
                    <a:pt x="35" y="67"/>
                  </a:lnTo>
                  <a:lnTo>
                    <a:pt x="37" y="68"/>
                  </a:lnTo>
                  <a:lnTo>
                    <a:pt x="38" y="70"/>
                  </a:lnTo>
                  <a:lnTo>
                    <a:pt x="40" y="72"/>
                  </a:lnTo>
                  <a:lnTo>
                    <a:pt x="41" y="74"/>
                  </a:lnTo>
                  <a:lnTo>
                    <a:pt x="43" y="76"/>
                  </a:lnTo>
                  <a:lnTo>
                    <a:pt x="44" y="78"/>
                  </a:lnTo>
                  <a:lnTo>
                    <a:pt x="45" y="80"/>
                  </a:lnTo>
                  <a:lnTo>
                    <a:pt x="46" y="82"/>
                  </a:lnTo>
                  <a:lnTo>
                    <a:pt x="47" y="84"/>
                  </a:lnTo>
                  <a:lnTo>
                    <a:pt x="48" y="86"/>
                  </a:lnTo>
                  <a:lnTo>
                    <a:pt x="49" y="88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1" y="94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51" y="102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2" y="103"/>
                  </a:lnTo>
                  <a:lnTo>
                    <a:pt x="52" y="102"/>
                  </a:lnTo>
                  <a:lnTo>
                    <a:pt x="52" y="101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2" y="93"/>
                  </a:lnTo>
                  <a:lnTo>
                    <a:pt x="53" y="91"/>
                  </a:lnTo>
                  <a:lnTo>
                    <a:pt x="54" y="89"/>
                  </a:lnTo>
                  <a:lnTo>
                    <a:pt x="54" y="86"/>
                  </a:lnTo>
                  <a:lnTo>
                    <a:pt x="55" y="84"/>
                  </a:lnTo>
                  <a:lnTo>
                    <a:pt x="56" y="82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6"/>
                  </a:lnTo>
                  <a:lnTo>
                    <a:pt x="61" y="74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6" y="68"/>
                  </a:lnTo>
                  <a:lnTo>
                    <a:pt x="68" y="67"/>
                  </a:lnTo>
                  <a:lnTo>
                    <a:pt x="70" y="65"/>
                  </a:lnTo>
                  <a:lnTo>
                    <a:pt x="71" y="64"/>
                  </a:lnTo>
                  <a:lnTo>
                    <a:pt x="73" y="62"/>
                  </a:lnTo>
                  <a:lnTo>
                    <a:pt x="75" y="61"/>
                  </a:lnTo>
                  <a:lnTo>
                    <a:pt x="77" y="59"/>
                  </a:lnTo>
                  <a:lnTo>
                    <a:pt x="79" y="58"/>
                  </a:lnTo>
                  <a:lnTo>
                    <a:pt x="81" y="57"/>
                  </a:lnTo>
                  <a:lnTo>
                    <a:pt x="83" y="56"/>
                  </a:lnTo>
                  <a:lnTo>
                    <a:pt x="85" y="55"/>
                  </a:lnTo>
                  <a:lnTo>
                    <a:pt x="87" y="54"/>
                  </a:lnTo>
                  <a:lnTo>
                    <a:pt x="89" y="54"/>
                  </a:lnTo>
                  <a:lnTo>
                    <a:pt x="92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3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8"/>
            <p:cNvSpPr>
              <a:spLocks/>
            </p:cNvSpPr>
            <p:nvPr/>
          </p:nvSpPr>
          <p:spPr bwMode="auto">
            <a:xfrm>
              <a:off x="2762" y="2683"/>
              <a:ext cx="186" cy="185"/>
            </a:xfrm>
            <a:custGeom>
              <a:avLst/>
              <a:gdLst>
                <a:gd name="T0" fmla="*/ 2147483647 w 66"/>
                <a:gd name="T1" fmla="*/ 2147483647 h 66"/>
                <a:gd name="T2" fmla="*/ 2147483647 w 66"/>
                <a:gd name="T3" fmla="*/ 2147483647 h 66"/>
                <a:gd name="T4" fmla="*/ 2147483647 w 66"/>
                <a:gd name="T5" fmla="*/ 2147483647 h 66"/>
                <a:gd name="T6" fmla="*/ 2147483647 w 66"/>
                <a:gd name="T7" fmla="*/ 2147483647 h 66"/>
                <a:gd name="T8" fmla="*/ 2147483647 w 66"/>
                <a:gd name="T9" fmla="*/ 2147483647 h 66"/>
                <a:gd name="T10" fmla="*/ 2147483647 w 66"/>
                <a:gd name="T11" fmla="*/ 2147483647 h 66"/>
                <a:gd name="T12" fmla="*/ 2147483647 w 66"/>
                <a:gd name="T13" fmla="*/ 2147483647 h 66"/>
                <a:gd name="T14" fmla="*/ 2147483647 w 66"/>
                <a:gd name="T15" fmla="*/ 2147483647 h 66"/>
                <a:gd name="T16" fmla="*/ 2147483647 w 66"/>
                <a:gd name="T17" fmla="*/ 2147483647 h 66"/>
                <a:gd name="T18" fmla="*/ 2147483647 w 66"/>
                <a:gd name="T19" fmla="*/ 2147483647 h 66"/>
                <a:gd name="T20" fmla="*/ 2147483647 w 66"/>
                <a:gd name="T21" fmla="*/ 2147483647 h 66"/>
                <a:gd name="T22" fmla="*/ 2147483647 w 66"/>
                <a:gd name="T23" fmla="*/ 0 h 66"/>
                <a:gd name="T24" fmla="*/ 2147483647 w 66"/>
                <a:gd name="T25" fmla="*/ 0 h 66"/>
                <a:gd name="T26" fmla="*/ 2147483647 w 66"/>
                <a:gd name="T27" fmla="*/ 2147483647 h 66"/>
                <a:gd name="T28" fmla="*/ 2147483647 w 66"/>
                <a:gd name="T29" fmla="*/ 2147483647 h 66"/>
                <a:gd name="T30" fmla="*/ 2147483647 w 66"/>
                <a:gd name="T31" fmla="*/ 2147483647 h 66"/>
                <a:gd name="T32" fmla="*/ 2147483647 w 66"/>
                <a:gd name="T33" fmla="*/ 2147483647 h 66"/>
                <a:gd name="T34" fmla="*/ 2147483647 w 66"/>
                <a:gd name="T35" fmla="*/ 2147483647 h 66"/>
                <a:gd name="T36" fmla="*/ 2147483647 w 66"/>
                <a:gd name="T37" fmla="*/ 2147483647 h 66"/>
                <a:gd name="T38" fmla="*/ 2147483647 w 66"/>
                <a:gd name="T39" fmla="*/ 2147483647 h 66"/>
                <a:gd name="T40" fmla="*/ 2147483647 w 66"/>
                <a:gd name="T41" fmla="*/ 2147483647 h 66"/>
                <a:gd name="T42" fmla="*/ 2147483647 w 66"/>
                <a:gd name="T43" fmla="*/ 2147483647 h 66"/>
                <a:gd name="T44" fmla="*/ 2147483647 w 66"/>
                <a:gd name="T45" fmla="*/ 2147483647 h 66"/>
                <a:gd name="T46" fmla="*/ 2147483647 w 66"/>
                <a:gd name="T47" fmla="*/ 2147483647 h 66"/>
                <a:gd name="T48" fmla="*/ 2147483647 w 66"/>
                <a:gd name="T49" fmla="*/ 2147483647 h 66"/>
                <a:gd name="T50" fmla="*/ 0 w 66"/>
                <a:gd name="T51" fmla="*/ 2147483647 h 66"/>
                <a:gd name="T52" fmla="*/ 2147483647 w 66"/>
                <a:gd name="T53" fmla="*/ 2147483647 h 66"/>
                <a:gd name="T54" fmla="*/ 2147483647 w 66"/>
                <a:gd name="T55" fmla="*/ 2147483647 h 66"/>
                <a:gd name="T56" fmla="*/ 2147483647 w 66"/>
                <a:gd name="T57" fmla="*/ 2147483647 h 66"/>
                <a:gd name="T58" fmla="*/ 2147483647 w 66"/>
                <a:gd name="T59" fmla="*/ 2147483647 h 66"/>
                <a:gd name="T60" fmla="*/ 2147483647 w 66"/>
                <a:gd name="T61" fmla="*/ 2147483647 h 66"/>
                <a:gd name="T62" fmla="*/ 2147483647 w 66"/>
                <a:gd name="T63" fmla="*/ 2147483647 h 66"/>
                <a:gd name="T64" fmla="*/ 2147483647 w 66"/>
                <a:gd name="T65" fmla="*/ 2147483647 h 66"/>
                <a:gd name="T66" fmla="*/ 2147483647 w 66"/>
                <a:gd name="T67" fmla="*/ 2147483647 h 66"/>
                <a:gd name="T68" fmla="*/ 2147483647 w 66"/>
                <a:gd name="T69" fmla="*/ 2147483647 h 66"/>
                <a:gd name="T70" fmla="*/ 2147483647 w 66"/>
                <a:gd name="T71" fmla="*/ 2147483647 h 66"/>
                <a:gd name="T72" fmla="*/ 2147483647 w 66"/>
                <a:gd name="T73" fmla="*/ 2147483647 h 66"/>
                <a:gd name="T74" fmla="*/ 2147483647 w 66"/>
                <a:gd name="T75" fmla="*/ 2147483647 h 66"/>
                <a:gd name="T76" fmla="*/ 2147483647 w 66"/>
                <a:gd name="T77" fmla="*/ 2147483647 h 66"/>
                <a:gd name="T78" fmla="*/ 2147483647 w 66"/>
                <a:gd name="T79" fmla="*/ 2147483647 h 66"/>
                <a:gd name="T80" fmla="*/ 2147483647 w 66"/>
                <a:gd name="T81" fmla="*/ 2147483647 h 66"/>
                <a:gd name="T82" fmla="*/ 2147483647 w 66"/>
                <a:gd name="T83" fmla="*/ 2147483647 h 66"/>
                <a:gd name="T84" fmla="*/ 2147483647 w 66"/>
                <a:gd name="T85" fmla="*/ 2147483647 h 66"/>
                <a:gd name="T86" fmla="*/ 2147483647 w 66"/>
                <a:gd name="T87" fmla="*/ 2147483647 h 66"/>
                <a:gd name="T88" fmla="*/ 2147483647 w 66"/>
                <a:gd name="T89" fmla="*/ 2147483647 h 66"/>
                <a:gd name="T90" fmla="*/ 2147483647 w 66"/>
                <a:gd name="T91" fmla="*/ 2147483647 h 66"/>
                <a:gd name="T92" fmla="*/ 2147483647 w 66"/>
                <a:gd name="T93" fmla="*/ 2147483647 h 66"/>
                <a:gd name="T94" fmla="*/ 2147483647 w 66"/>
                <a:gd name="T95" fmla="*/ 2147483647 h 66"/>
                <a:gd name="T96" fmla="*/ 2147483647 w 66"/>
                <a:gd name="T97" fmla="*/ 2147483647 h 66"/>
                <a:gd name="T98" fmla="*/ 2147483647 w 66"/>
                <a:gd name="T99" fmla="*/ 2147483647 h 66"/>
                <a:gd name="T100" fmla="*/ 2147483647 w 66"/>
                <a:gd name="T101" fmla="*/ 2147483647 h 66"/>
                <a:gd name="T102" fmla="*/ 2147483647 w 66"/>
                <a:gd name="T103" fmla="*/ 2147483647 h 66"/>
                <a:gd name="T104" fmla="*/ 2147483647 w 66"/>
                <a:gd name="T105" fmla="*/ 2147483647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"/>
                <a:gd name="T160" fmla="*/ 0 h 66"/>
                <a:gd name="T161" fmla="*/ 66 w 66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" h="66">
                  <a:moveTo>
                    <a:pt x="64" y="33"/>
                  </a:moveTo>
                  <a:lnTo>
                    <a:pt x="63" y="33"/>
                  </a:lnTo>
                  <a:lnTo>
                    <a:pt x="62" y="33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2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2" y="29"/>
                  </a:lnTo>
                  <a:lnTo>
                    <a:pt x="51" y="29"/>
                  </a:lnTo>
                  <a:lnTo>
                    <a:pt x="50" y="28"/>
                  </a:lnTo>
                  <a:lnTo>
                    <a:pt x="49" y="27"/>
                  </a:lnTo>
                  <a:lnTo>
                    <a:pt x="47" y="26"/>
                  </a:lnTo>
                  <a:lnTo>
                    <a:pt x="46" y="25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39" y="18"/>
                  </a:lnTo>
                  <a:lnTo>
                    <a:pt x="38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1" y="12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29" y="16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6" y="20"/>
                  </a:lnTo>
                  <a:lnTo>
                    <a:pt x="25" y="21"/>
                  </a:lnTo>
                  <a:lnTo>
                    <a:pt x="24" y="22"/>
                  </a:lnTo>
                  <a:lnTo>
                    <a:pt x="23" y="23"/>
                  </a:lnTo>
                  <a:lnTo>
                    <a:pt x="22" y="24"/>
                  </a:lnTo>
                  <a:lnTo>
                    <a:pt x="21" y="25"/>
                  </a:lnTo>
                  <a:lnTo>
                    <a:pt x="19" y="26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4" y="36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5" y="45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8" y="48"/>
                  </a:lnTo>
                  <a:lnTo>
                    <a:pt x="29" y="49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1" y="53"/>
                  </a:lnTo>
                  <a:lnTo>
                    <a:pt x="31" y="54"/>
                  </a:lnTo>
                  <a:lnTo>
                    <a:pt x="32" y="56"/>
                  </a:lnTo>
                  <a:lnTo>
                    <a:pt x="32" y="57"/>
                  </a:lnTo>
                  <a:lnTo>
                    <a:pt x="33" y="59"/>
                  </a:lnTo>
                  <a:lnTo>
                    <a:pt x="33" y="60"/>
                  </a:lnTo>
                  <a:lnTo>
                    <a:pt x="33" y="61"/>
                  </a:lnTo>
                  <a:lnTo>
                    <a:pt x="33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4" y="64"/>
                  </a:lnTo>
                  <a:lnTo>
                    <a:pt x="34" y="63"/>
                  </a:lnTo>
                  <a:lnTo>
                    <a:pt x="34" y="61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5" y="56"/>
                  </a:lnTo>
                  <a:lnTo>
                    <a:pt x="35" y="55"/>
                  </a:lnTo>
                  <a:lnTo>
                    <a:pt x="36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49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4"/>
                  </a:lnTo>
                  <a:lnTo>
                    <a:pt x="43" y="43"/>
                  </a:lnTo>
                  <a:lnTo>
                    <a:pt x="44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50" y="38"/>
                  </a:lnTo>
                  <a:lnTo>
                    <a:pt x="51" y="37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5" y="35"/>
                  </a:lnTo>
                  <a:lnTo>
                    <a:pt x="56" y="35"/>
                  </a:lnTo>
                  <a:lnTo>
                    <a:pt x="58" y="34"/>
                  </a:lnTo>
                  <a:lnTo>
                    <a:pt x="59" y="34"/>
                  </a:lnTo>
                  <a:lnTo>
                    <a:pt x="60" y="33"/>
                  </a:lnTo>
                  <a:lnTo>
                    <a:pt x="62" y="33"/>
                  </a:lnTo>
                  <a:lnTo>
                    <a:pt x="63" y="33"/>
                  </a:lnTo>
                  <a:lnTo>
                    <a:pt x="64" y="33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5" y="3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313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9"/>
            <p:cNvSpPr>
              <a:spLocks/>
            </p:cNvSpPr>
            <p:nvPr/>
          </p:nvSpPr>
          <p:spPr bwMode="auto">
            <a:xfrm>
              <a:off x="2762" y="2683"/>
              <a:ext cx="186" cy="185"/>
            </a:xfrm>
            <a:custGeom>
              <a:avLst/>
              <a:gdLst>
                <a:gd name="T0" fmla="*/ 2147483647 w 66"/>
                <a:gd name="T1" fmla="*/ 2147483647 h 66"/>
                <a:gd name="T2" fmla="*/ 2147483647 w 66"/>
                <a:gd name="T3" fmla="*/ 2147483647 h 66"/>
                <a:gd name="T4" fmla="*/ 2147483647 w 66"/>
                <a:gd name="T5" fmla="*/ 2147483647 h 66"/>
                <a:gd name="T6" fmla="*/ 2147483647 w 66"/>
                <a:gd name="T7" fmla="*/ 2147483647 h 66"/>
                <a:gd name="T8" fmla="*/ 2147483647 w 66"/>
                <a:gd name="T9" fmla="*/ 2147483647 h 66"/>
                <a:gd name="T10" fmla="*/ 2147483647 w 66"/>
                <a:gd name="T11" fmla="*/ 2147483647 h 66"/>
                <a:gd name="T12" fmla="*/ 2147483647 w 66"/>
                <a:gd name="T13" fmla="*/ 2147483647 h 66"/>
                <a:gd name="T14" fmla="*/ 2147483647 w 66"/>
                <a:gd name="T15" fmla="*/ 2147483647 h 66"/>
                <a:gd name="T16" fmla="*/ 2147483647 w 66"/>
                <a:gd name="T17" fmla="*/ 2147483647 h 66"/>
                <a:gd name="T18" fmla="*/ 2147483647 w 66"/>
                <a:gd name="T19" fmla="*/ 2147483647 h 66"/>
                <a:gd name="T20" fmla="*/ 2147483647 w 66"/>
                <a:gd name="T21" fmla="*/ 2147483647 h 66"/>
                <a:gd name="T22" fmla="*/ 2147483647 w 66"/>
                <a:gd name="T23" fmla="*/ 0 h 66"/>
                <a:gd name="T24" fmla="*/ 2147483647 w 66"/>
                <a:gd name="T25" fmla="*/ 0 h 66"/>
                <a:gd name="T26" fmla="*/ 2147483647 w 66"/>
                <a:gd name="T27" fmla="*/ 2147483647 h 66"/>
                <a:gd name="T28" fmla="*/ 2147483647 w 66"/>
                <a:gd name="T29" fmla="*/ 2147483647 h 66"/>
                <a:gd name="T30" fmla="*/ 2147483647 w 66"/>
                <a:gd name="T31" fmla="*/ 2147483647 h 66"/>
                <a:gd name="T32" fmla="*/ 2147483647 w 66"/>
                <a:gd name="T33" fmla="*/ 2147483647 h 66"/>
                <a:gd name="T34" fmla="*/ 2147483647 w 66"/>
                <a:gd name="T35" fmla="*/ 2147483647 h 66"/>
                <a:gd name="T36" fmla="*/ 2147483647 w 66"/>
                <a:gd name="T37" fmla="*/ 2147483647 h 66"/>
                <a:gd name="T38" fmla="*/ 2147483647 w 66"/>
                <a:gd name="T39" fmla="*/ 2147483647 h 66"/>
                <a:gd name="T40" fmla="*/ 2147483647 w 66"/>
                <a:gd name="T41" fmla="*/ 2147483647 h 66"/>
                <a:gd name="T42" fmla="*/ 2147483647 w 66"/>
                <a:gd name="T43" fmla="*/ 2147483647 h 66"/>
                <a:gd name="T44" fmla="*/ 2147483647 w 66"/>
                <a:gd name="T45" fmla="*/ 2147483647 h 66"/>
                <a:gd name="T46" fmla="*/ 2147483647 w 66"/>
                <a:gd name="T47" fmla="*/ 2147483647 h 66"/>
                <a:gd name="T48" fmla="*/ 2147483647 w 66"/>
                <a:gd name="T49" fmla="*/ 2147483647 h 66"/>
                <a:gd name="T50" fmla="*/ 0 w 66"/>
                <a:gd name="T51" fmla="*/ 2147483647 h 66"/>
                <a:gd name="T52" fmla="*/ 2147483647 w 66"/>
                <a:gd name="T53" fmla="*/ 2147483647 h 66"/>
                <a:gd name="T54" fmla="*/ 2147483647 w 66"/>
                <a:gd name="T55" fmla="*/ 2147483647 h 66"/>
                <a:gd name="T56" fmla="*/ 2147483647 w 66"/>
                <a:gd name="T57" fmla="*/ 2147483647 h 66"/>
                <a:gd name="T58" fmla="*/ 2147483647 w 66"/>
                <a:gd name="T59" fmla="*/ 2147483647 h 66"/>
                <a:gd name="T60" fmla="*/ 2147483647 w 66"/>
                <a:gd name="T61" fmla="*/ 2147483647 h 66"/>
                <a:gd name="T62" fmla="*/ 2147483647 w 66"/>
                <a:gd name="T63" fmla="*/ 2147483647 h 66"/>
                <a:gd name="T64" fmla="*/ 2147483647 w 66"/>
                <a:gd name="T65" fmla="*/ 2147483647 h 66"/>
                <a:gd name="T66" fmla="*/ 2147483647 w 66"/>
                <a:gd name="T67" fmla="*/ 2147483647 h 66"/>
                <a:gd name="T68" fmla="*/ 2147483647 w 66"/>
                <a:gd name="T69" fmla="*/ 2147483647 h 66"/>
                <a:gd name="T70" fmla="*/ 2147483647 w 66"/>
                <a:gd name="T71" fmla="*/ 2147483647 h 66"/>
                <a:gd name="T72" fmla="*/ 2147483647 w 66"/>
                <a:gd name="T73" fmla="*/ 2147483647 h 66"/>
                <a:gd name="T74" fmla="*/ 2147483647 w 66"/>
                <a:gd name="T75" fmla="*/ 2147483647 h 66"/>
                <a:gd name="T76" fmla="*/ 2147483647 w 66"/>
                <a:gd name="T77" fmla="*/ 2147483647 h 66"/>
                <a:gd name="T78" fmla="*/ 2147483647 w 66"/>
                <a:gd name="T79" fmla="*/ 2147483647 h 66"/>
                <a:gd name="T80" fmla="*/ 2147483647 w 66"/>
                <a:gd name="T81" fmla="*/ 2147483647 h 66"/>
                <a:gd name="T82" fmla="*/ 2147483647 w 66"/>
                <a:gd name="T83" fmla="*/ 2147483647 h 66"/>
                <a:gd name="T84" fmla="*/ 2147483647 w 66"/>
                <a:gd name="T85" fmla="*/ 2147483647 h 66"/>
                <a:gd name="T86" fmla="*/ 2147483647 w 66"/>
                <a:gd name="T87" fmla="*/ 2147483647 h 66"/>
                <a:gd name="T88" fmla="*/ 2147483647 w 66"/>
                <a:gd name="T89" fmla="*/ 2147483647 h 66"/>
                <a:gd name="T90" fmla="*/ 2147483647 w 66"/>
                <a:gd name="T91" fmla="*/ 2147483647 h 66"/>
                <a:gd name="T92" fmla="*/ 2147483647 w 66"/>
                <a:gd name="T93" fmla="*/ 2147483647 h 66"/>
                <a:gd name="T94" fmla="*/ 2147483647 w 66"/>
                <a:gd name="T95" fmla="*/ 2147483647 h 66"/>
                <a:gd name="T96" fmla="*/ 2147483647 w 66"/>
                <a:gd name="T97" fmla="*/ 2147483647 h 66"/>
                <a:gd name="T98" fmla="*/ 2147483647 w 66"/>
                <a:gd name="T99" fmla="*/ 2147483647 h 66"/>
                <a:gd name="T100" fmla="*/ 2147483647 w 66"/>
                <a:gd name="T101" fmla="*/ 2147483647 h 66"/>
                <a:gd name="T102" fmla="*/ 2147483647 w 66"/>
                <a:gd name="T103" fmla="*/ 2147483647 h 66"/>
                <a:gd name="T104" fmla="*/ 2147483647 w 66"/>
                <a:gd name="T105" fmla="*/ 2147483647 h 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"/>
                <a:gd name="T160" fmla="*/ 0 h 66"/>
                <a:gd name="T161" fmla="*/ 66 w 66"/>
                <a:gd name="T162" fmla="*/ 66 h 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" h="66">
                  <a:moveTo>
                    <a:pt x="64" y="33"/>
                  </a:moveTo>
                  <a:lnTo>
                    <a:pt x="63" y="33"/>
                  </a:lnTo>
                  <a:lnTo>
                    <a:pt x="62" y="33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2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2" y="29"/>
                  </a:lnTo>
                  <a:lnTo>
                    <a:pt x="51" y="29"/>
                  </a:lnTo>
                  <a:lnTo>
                    <a:pt x="50" y="28"/>
                  </a:lnTo>
                  <a:lnTo>
                    <a:pt x="49" y="27"/>
                  </a:lnTo>
                  <a:lnTo>
                    <a:pt x="47" y="26"/>
                  </a:lnTo>
                  <a:lnTo>
                    <a:pt x="46" y="25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39" y="18"/>
                  </a:lnTo>
                  <a:lnTo>
                    <a:pt x="38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1" y="12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29" y="16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6" y="20"/>
                  </a:lnTo>
                  <a:lnTo>
                    <a:pt x="25" y="21"/>
                  </a:lnTo>
                  <a:lnTo>
                    <a:pt x="24" y="22"/>
                  </a:lnTo>
                  <a:lnTo>
                    <a:pt x="23" y="23"/>
                  </a:lnTo>
                  <a:lnTo>
                    <a:pt x="22" y="24"/>
                  </a:lnTo>
                  <a:lnTo>
                    <a:pt x="21" y="25"/>
                  </a:lnTo>
                  <a:lnTo>
                    <a:pt x="19" y="26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30"/>
                  </a:lnTo>
                  <a:lnTo>
                    <a:pt x="12" y="31"/>
                  </a:lnTo>
                  <a:lnTo>
                    <a:pt x="11" y="31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4" y="36"/>
                  </a:lnTo>
                  <a:lnTo>
                    <a:pt x="16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5" y="45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8" y="48"/>
                  </a:lnTo>
                  <a:lnTo>
                    <a:pt x="29" y="49"/>
                  </a:lnTo>
                  <a:lnTo>
                    <a:pt x="29" y="51"/>
                  </a:lnTo>
                  <a:lnTo>
                    <a:pt x="30" y="52"/>
                  </a:lnTo>
                  <a:lnTo>
                    <a:pt x="31" y="53"/>
                  </a:lnTo>
                  <a:lnTo>
                    <a:pt x="31" y="54"/>
                  </a:lnTo>
                  <a:lnTo>
                    <a:pt x="32" y="56"/>
                  </a:lnTo>
                  <a:lnTo>
                    <a:pt x="32" y="57"/>
                  </a:lnTo>
                  <a:lnTo>
                    <a:pt x="33" y="59"/>
                  </a:lnTo>
                  <a:lnTo>
                    <a:pt x="33" y="60"/>
                  </a:lnTo>
                  <a:lnTo>
                    <a:pt x="33" y="61"/>
                  </a:lnTo>
                  <a:lnTo>
                    <a:pt x="33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6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4" y="64"/>
                  </a:lnTo>
                  <a:lnTo>
                    <a:pt x="34" y="63"/>
                  </a:lnTo>
                  <a:lnTo>
                    <a:pt x="34" y="61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5" y="56"/>
                  </a:lnTo>
                  <a:lnTo>
                    <a:pt x="35" y="55"/>
                  </a:lnTo>
                  <a:lnTo>
                    <a:pt x="36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8" y="49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4"/>
                  </a:lnTo>
                  <a:lnTo>
                    <a:pt x="43" y="43"/>
                  </a:lnTo>
                  <a:lnTo>
                    <a:pt x="44" y="42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50" y="38"/>
                  </a:lnTo>
                  <a:lnTo>
                    <a:pt x="51" y="37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5" y="35"/>
                  </a:lnTo>
                  <a:lnTo>
                    <a:pt x="56" y="35"/>
                  </a:lnTo>
                  <a:lnTo>
                    <a:pt x="58" y="34"/>
                  </a:lnTo>
                  <a:lnTo>
                    <a:pt x="59" y="34"/>
                  </a:lnTo>
                  <a:lnTo>
                    <a:pt x="60" y="33"/>
                  </a:lnTo>
                  <a:lnTo>
                    <a:pt x="62" y="33"/>
                  </a:lnTo>
                  <a:lnTo>
                    <a:pt x="63" y="33"/>
                  </a:lnTo>
                  <a:lnTo>
                    <a:pt x="64" y="33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5" y="33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3028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9" name="Picture 20" descr="fo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637" y="2387601"/>
            <a:ext cx="2502138" cy="18353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374900" y="2590800"/>
            <a:ext cx="43370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u="none" dirty="0">
                <a:solidFill>
                  <a:srgbClr val="C00000"/>
                </a:solidFill>
                <a:latin typeface="+mj-lt"/>
              </a:rPr>
              <a:t>ZDRAVOTNÍ </a:t>
            </a:r>
            <a:r>
              <a:rPr lang="cs-CZ" sz="3600" u="none" dirty="0" smtClean="0">
                <a:solidFill>
                  <a:srgbClr val="C00000"/>
                </a:solidFill>
                <a:latin typeface="+mj-lt"/>
              </a:rPr>
              <a:t>STAV</a:t>
            </a:r>
            <a:endParaRPr lang="cs-CZ" sz="3600" u="none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cs-CZ" sz="3600" u="none" dirty="0">
                <a:solidFill>
                  <a:srgbClr val="C00000"/>
                </a:solidFill>
                <a:latin typeface="+mj-lt"/>
              </a:rPr>
              <a:t>U DĚTÍ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93663" y="6503988"/>
            <a:ext cx="13065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R. J. </a:t>
            </a:r>
            <a:r>
              <a:rPr lang="cs-CZ" sz="1400" u="none" dirty="0" err="1">
                <a:solidFill>
                  <a:srgbClr val="000000"/>
                </a:solidFill>
                <a:latin typeface="Calibri" pitchFamily="34" charset="0"/>
              </a:rPr>
              <a:t>Sram</a:t>
            </a: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400" u="none" dirty="0" smtClean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cs-CZ" sz="1400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6200000" flipH="1" flipV="1">
            <a:off x="1351445" y="2846699"/>
            <a:ext cx="2471736" cy="697879"/>
          </a:xfrm>
          <a:prstGeom prst="curvedUpArrow">
            <a:avLst>
              <a:gd name="adj1" fmla="val 112473"/>
              <a:gd name="adj2" fmla="val 224946"/>
              <a:gd name="adj3" fmla="val 33333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16200000">
            <a:off x="5323372" y="2579999"/>
            <a:ext cx="2471736" cy="697879"/>
          </a:xfrm>
          <a:prstGeom prst="curvedUpArrow">
            <a:avLst>
              <a:gd name="adj1" fmla="val 112473"/>
              <a:gd name="adj2" fmla="val 224946"/>
              <a:gd name="adj3" fmla="val 33333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923925" y="314325"/>
            <a:ext cx="7324725" cy="6296025"/>
            <a:chOff x="923925" y="314325"/>
            <a:chExt cx="7324725" cy="6296025"/>
          </a:xfrm>
        </p:grpSpPr>
        <p:grpSp>
          <p:nvGrpSpPr>
            <p:cNvPr id="11" name="Skupina 10"/>
            <p:cNvGrpSpPr/>
            <p:nvPr/>
          </p:nvGrpSpPr>
          <p:grpSpPr>
            <a:xfrm>
              <a:off x="938062" y="332654"/>
              <a:ext cx="7291538" cy="6253163"/>
              <a:chOff x="1547662" y="332654"/>
              <a:chExt cx="7291538" cy="6253163"/>
            </a:xfrm>
          </p:grpSpPr>
          <p:pic>
            <p:nvPicPr>
              <p:cNvPr id="84996" name="Obrázek 10" descr="mapa_final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47662" y="332654"/>
                <a:ext cx="6253163" cy="6253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bdélník 9"/>
              <p:cNvSpPr/>
              <p:nvPr/>
            </p:nvSpPr>
            <p:spPr>
              <a:xfrm>
                <a:off x="7715250" y="333375"/>
                <a:ext cx="1123950" cy="6248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4997" name="TextovéPole 6"/>
            <p:cNvSpPr txBox="1">
              <a:spLocks noChangeArrowheads="1"/>
            </p:cNvSpPr>
            <p:nvPr/>
          </p:nvSpPr>
          <p:spPr bwMode="auto">
            <a:xfrm>
              <a:off x="3779912" y="836712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u="none" dirty="0" smtClean="0">
                  <a:solidFill>
                    <a:srgbClr val="C00000"/>
                  </a:solidFill>
                </a:rPr>
                <a:t>O.  </a:t>
              </a:r>
              <a:r>
                <a:rPr lang="cs-CZ" b="1" u="none" dirty="0" smtClean="0">
                  <a:solidFill>
                    <a:srgbClr val="C00000"/>
                  </a:solidFill>
                </a:rPr>
                <a:t>centr</a:t>
              </a:r>
              <a:r>
                <a:rPr lang="en-US" b="1" u="none" dirty="0" smtClean="0">
                  <a:solidFill>
                    <a:srgbClr val="C00000"/>
                  </a:solidFill>
                </a:rPr>
                <a:t>um</a:t>
              </a:r>
              <a:endParaRPr lang="cs-CZ" b="1" u="none" dirty="0">
                <a:solidFill>
                  <a:srgbClr val="C00000"/>
                </a:solidFill>
              </a:endParaRPr>
            </a:p>
          </p:txBody>
        </p:sp>
        <p:sp>
          <p:nvSpPr>
            <p:cNvPr id="84998" name="TextovéPole 7"/>
            <p:cNvSpPr txBox="1">
              <a:spLocks noChangeArrowheads="1"/>
            </p:cNvSpPr>
            <p:nvPr/>
          </p:nvSpPr>
          <p:spPr bwMode="auto">
            <a:xfrm>
              <a:off x="5580112" y="5482555"/>
              <a:ext cx="7159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u="none" dirty="0" smtClean="0">
                  <a:solidFill>
                    <a:srgbClr val="C00000"/>
                  </a:solidFill>
                </a:rPr>
                <a:t>O.  </a:t>
              </a:r>
              <a:endParaRPr lang="cs-CZ" b="1" u="none" dirty="0" smtClean="0">
                <a:solidFill>
                  <a:srgbClr val="C00000"/>
                </a:solidFill>
              </a:endParaRPr>
            </a:p>
            <a:p>
              <a:r>
                <a:rPr lang="cs-CZ" b="1" u="none" dirty="0" smtClean="0">
                  <a:solidFill>
                    <a:srgbClr val="C00000"/>
                  </a:solidFill>
                </a:rPr>
                <a:t>jih</a:t>
              </a:r>
              <a:endParaRPr lang="cs-CZ" b="1" u="none" dirty="0">
                <a:solidFill>
                  <a:srgbClr val="C00000"/>
                </a:solidFill>
              </a:endParaRPr>
            </a:p>
          </p:txBody>
        </p:sp>
        <p:sp>
          <p:nvSpPr>
            <p:cNvPr id="85000" name="TextovéPole 9"/>
            <p:cNvSpPr txBox="1">
              <a:spLocks noChangeArrowheads="1"/>
            </p:cNvSpPr>
            <p:nvPr/>
          </p:nvSpPr>
          <p:spPr bwMode="auto">
            <a:xfrm>
              <a:off x="983407" y="3090292"/>
              <a:ext cx="8549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u="none" dirty="0" smtClean="0">
                  <a:solidFill>
                    <a:srgbClr val="C00000"/>
                  </a:solidFill>
                </a:rPr>
                <a:t>O.  </a:t>
              </a:r>
              <a:r>
                <a:rPr lang="cs-CZ" b="1" u="none" dirty="0" smtClean="0">
                  <a:solidFill>
                    <a:srgbClr val="C00000"/>
                  </a:solidFill>
                </a:rPr>
                <a:t>západ</a:t>
              </a:r>
              <a:endParaRPr lang="cs-CZ" b="1" u="none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7380312" y="4509120"/>
              <a:ext cx="864096" cy="64807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999" name="TextovéPole 8"/>
            <p:cNvSpPr txBox="1">
              <a:spLocks noChangeArrowheads="1"/>
            </p:cNvSpPr>
            <p:nvPr/>
          </p:nvSpPr>
          <p:spPr bwMode="auto">
            <a:xfrm>
              <a:off x="7035502" y="3052763"/>
              <a:ext cx="9925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u="none" dirty="0" smtClean="0">
                  <a:solidFill>
                    <a:srgbClr val="C00000"/>
                  </a:solidFill>
                </a:rPr>
                <a:t>O.  </a:t>
              </a:r>
              <a:endParaRPr lang="cs-CZ" b="1" u="none" dirty="0" smtClean="0">
                <a:solidFill>
                  <a:srgbClr val="C00000"/>
                </a:solidFill>
              </a:endParaRPr>
            </a:p>
            <a:p>
              <a:r>
                <a:rPr lang="cs-CZ" b="1" u="none" dirty="0" smtClean="0">
                  <a:solidFill>
                    <a:srgbClr val="C00000"/>
                  </a:solidFill>
                </a:rPr>
                <a:t>východ</a:t>
              </a:r>
              <a:endParaRPr lang="cs-CZ" b="1" u="none" dirty="0">
                <a:solidFill>
                  <a:srgbClr val="C00000"/>
                </a:solidFill>
              </a:endParaRP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923925" y="314325"/>
              <a:ext cx="7324725" cy="6296025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6" name="Title 1"/>
          <p:cNvSpPr>
            <a:spLocks/>
          </p:cNvSpPr>
          <p:nvPr/>
        </p:nvSpPr>
        <p:spPr bwMode="auto">
          <a:xfrm>
            <a:off x="209549" y="17463"/>
            <a:ext cx="87534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3600" u="none" dirty="0" smtClean="0">
                <a:latin typeface="+mj-lt"/>
              </a:rPr>
              <a:t>ZÁNĚTY - </a:t>
            </a:r>
            <a:endParaRPr lang="en-US" sz="3600" u="none" dirty="0">
              <a:latin typeface="+mj-lt"/>
            </a:endParaRPr>
          </a:p>
        </p:txBody>
      </p:sp>
      <p:sp>
        <p:nvSpPr>
          <p:cNvPr id="21564" name="Text Box 3"/>
          <p:cNvSpPr txBox="1">
            <a:spLocks noChangeArrowheads="1"/>
          </p:cNvSpPr>
          <p:nvPr/>
        </p:nvSpPr>
        <p:spPr bwMode="auto">
          <a:xfrm>
            <a:off x="114300" y="6492875"/>
            <a:ext cx="1305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u="none" dirty="0">
                <a:latin typeface="Calibri" pitchFamily="34" charset="0"/>
              </a:rPr>
              <a:t>R</a:t>
            </a:r>
            <a:r>
              <a:rPr lang="cs-CZ" sz="1400" u="none" dirty="0" smtClean="0">
                <a:latin typeface="Calibri" pitchFamily="34" charset="0"/>
              </a:rPr>
              <a:t>. J. </a:t>
            </a:r>
            <a:r>
              <a:rPr lang="cs-CZ" sz="1400" u="none" dirty="0" err="1" smtClean="0">
                <a:latin typeface="Calibri" pitchFamily="34" charset="0"/>
              </a:rPr>
              <a:t>Sram</a:t>
            </a:r>
            <a:r>
              <a:rPr lang="cs-CZ" sz="1400" u="none" dirty="0" smtClean="0">
                <a:latin typeface="Calibri" pitchFamily="34" charset="0"/>
              </a:rPr>
              <a:t> 2012</a:t>
            </a:r>
            <a:endParaRPr lang="en-GB" sz="1400" u="none" dirty="0">
              <a:latin typeface="Calibri" pitchFamily="34" charset="0"/>
            </a:endParaRPr>
          </a:p>
        </p:txBody>
      </p:sp>
      <p:grpSp>
        <p:nvGrpSpPr>
          <p:cNvPr id="211" name="Skupina 210"/>
          <p:cNvGrpSpPr/>
          <p:nvPr/>
        </p:nvGrpSpPr>
        <p:grpSpPr>
          <a:xfrm>
            <a:off x="460375" y="1970088"/>
            <a:ext cx="8213725" cy="4403725"/>
            <a:chOff x="460375" y="1398588"/>
            <a:chExt cx="8213725" cy="4403725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60375" y="1398588"/>
              <a:ext cx="8213725" cy="440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1654175" y="1931988"/>
              <a:ext cx="5005388" cy="306228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1" y="7672"/>
                </a:cxn>
                <a:cxn ang="0">
                  <a:pos x="0" y="7672"/>
                </a:cxn>
                <a:cxn ang="0">
                  <a:pos x="0" y="0"/>
                </a:cxn>
                <a:cxn ang="0">
                  <a:pos x="91" y="0"/>
                </a:cxn>
                <a:cxn ang="0">
                  <a:pos x="46" y="7719"/>
                </a:cxn>
                <a:cxn ang="0">
                  <a:pos x="0" y="7719"/>
                </a:cxn>
                <a:cxn ang="0">
                  <a:pos x="0" y="7672"/>
                </a:cxn>
                <a:cxn ang="0">
                  <a:pos x="46" y="7672"/>
                </a:cxn>
                <a:cxn ang="0">
                  <a:pos x="46" y="7719"/>
                </a:cxn>
                <a:cxn ang="0">
                  <a:pos x="46" y="7627"/>
                </a:cxn>
                <a:cxn ang="0">
                  <a:pos x="12613" y="7627"/>
                </a:cxn>
                <a:cxn ang="0">
                  <a:pos x="12613" y="7719"/>
                </a:cxn>
                <a:cxn ang="0">
                  <a:pos x="46" y="7719"/>
                </a:cxn>
                <a:cxn ang="0">
                  <a:pos x="46" y="7627"/>
                </a:cxn>
              </a:cxnLst>
              <a:rect l="0" t="0" r="r" b="b"/>
              <a:pathLst>
                <a:path w="12613" h="7719">
                  <a:moveTo>
                    <a:pt x="91" y="0"/>
                  </a:moveTo>
                  <a:lnTo>
                    <a:pt x="91" y="7672"/>
                  </a:lnTo>
                  <a:lnTo>
                    <a:pt x="0" y="7672"/>
                  </a:lnTo>
                  <a:lnTo>
                    <a:pt x="0" y="0"/>
                  </a:lnTo>
                  <a:lnTo>
                    <a:pt x="91" y="0"/>
                  </a:lnTo>
                  <a:close/>
                  <a:moveTo>
                    <a:pt x="46" y="7719"/>
                  </a:moveTo>
                  <a:lnTo>
                    <a:pt x="0" y="7719"/>
                  </a:lnTo>
                  <a:lnTo>
                    <a:pt x="0" y="7672"/>
                  </a:lnTo>
                  <a:lnTo>
                    <a:pt x="46" y="7672"/>
                  </a:lnTo>
                  <a:lnTo>
                    <a:pt x="46" y="7719"/>
                  </a:lnTo>
                  <a:close/>
                  <a:moveTo>
                    <a:pt x="46" y="7627"/>
                  </a:moveTo>
                  <a:lnTo>
                    <a:pt x="12613" y="7627"/>
                  </a:lnTo>
                  <a:lnTo>
                    <a:pt x="12613" y="7719"/>
                  </a:lnTo>
                  <a:lnTo>
                    <a:pt x="46" y="7719"/>
                  </a:lnTo>
                  <a:lnTo>
                    <a:pt x="46" y="76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489200" y="4989513"/>
              <a:ext cx="34925" cy="1206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3321050" y="4989513"/>
              <a:ext cx="34925" cy="1206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4151313" y="4989513"/>
              <a:ext cx="36513" cy="1206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4968875" y="4989513"/>
              <a:ext cx="36513" cy="1206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5800725" y="4989513"/>
              <a:ext cx="36513" cy="1206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6624638" y="4989513"/>
              <a:ext cx="36513" cy="1206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566863" y="1917701"/>
              <a:ext cx="122238" cy="365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566863" y="2414588"/>
              <a:ext cx="95250" cy="365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566863" y="2930526"/>
              <a:ext cx="95250" cy="3492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1566863" y="3435351"/>
              <a:ext cx="95250" cy="365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566863" y="3941763"/>
              <a:ext cx="95250" cy="365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566863" y="4456113"/>
              <a:ext cx="95250" cy="365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1566863" y="4962526"/>
              <a:ext cx="120650" cy="3651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651000" y="4989513"/>
              <a:ext cx="34925" cy="12065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071688" y="2251076"/>
              <a:ext cx="98425" cy="112713"/>
            </a:xfrm>
            <a:custGeom>
              <a:avLst/>
              <a:gdLst/>
              <a:ahLst/>
              <a:cxnLst>
                <a:cxn ang="0">
                  <a:pos x="248" y="211"/>
                </a:cxn>
                <a:cxn ang="0">
                  <a:pos x="142" y="282"/>
                </a:cxn>
                <a:cxn ang="0">
                  <a:pos x="0" y="71"/>
                </a:cxn>
                <a:cxn ang="0">
                  <a:pos x="106" y="0"/>
                </a:cxn>
                <a:cxn ang="0">
                  <a:pos x="248" y="211"/>
                </a:cxn>
              </a:cxnLst>
              <a:rect l="0" t="0" r="r" b="b"/>
              <a:pathLst>
                <a:path w="248" h="282">
                  <a:moveTo>
                    <a:pt x="248" y="211"/>
                  </a:moveTo>
                  <a:lnTo>
                    <a:pt x="142" y="282"/>
                  </a:lnTo>
                  <a:lnTo>
                    <a:pt x="0" y="71"/>
                  </a:lnTo>
                  <a:lnTo>
                    <a:pt x="106" y="0"/>
                  </a:lnTo>
                  <a:lnTo>
                    <a:pt x="248" y="21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155825" y="2376488"/>
              <a:ext cx="98425" cy="112713"/>
            </a:xfrm>
            <a:custGeom>
              <a:avLst/>
              <a:gdLst/>
              <a:ahLst/>
              <a:cxnLst>
                <a:cxn ang="0">
                  <a:pos x="249" y="211"/>
                </a:cxn>
                <a:cxn ang="0">
                  <a:pos x="143" y="282"/>
                </a:cxn>
                <a:cxn ang="0">
                  <a:pos x="0" y="71"/>
                </a:cxn>
                <a:cxn ang="0">
                  <a:pos x="106" y="0"/>
                </a:cxn>
                <a:cxn ang="0">
                  <a:pos x="249" y="211"/>
                </a:cxn>
              </a:cxnLst>
              <a:rect l="0" t="0" r="r" b="b"/>
              <a:pathLst>
                <a:path w="249" h="282">
                  <a:moveTo>
                    <a:pt x="249" y="211"/>
                  </a:moveTo>
                  <a:lnTo>
                    <a:pt x="143" y="282"/>
                  </a:lnTo>
                  <a:lnTo>
                    <a:pt x="0" y="71"/>
                  </a:lnTo>
                  <a:lnTo>
                    <a:pt x="106" y="0"/>
                  </a:lnTo>
                  <a:lnTo>
                    <a:pt x="249" y="21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239963" y="2501901"/>
              <a:ext cx="100013" cy="111125"/>
            </a:xfrm>
            <a:custGeom>
              <a:avLst/>
              <a:gdLst/>
              <a:ahLst/>
              <a:cxnLst>
                <a:cxn ang="0">
                  <a:pos x="248" y="211"/>
                </a:cxn>
                <a:cxn ang="0">
                  <a:pos x="142" y="282"/>
                </a:cxn>
                <a:cxn ang="0">
                  <a:pos x="0" y="71"/>
                </a:cxn>
                <a:cxn ang="0">
                  <a:pos x="106" y="0"/>
                </a:cxn>
                <a:cxn ang="0">
                  <a:pos x="248" y="211"/>
                </a:cxn>
              </a:cxnLst>
              <a:rect l="0" t="0" r="r" b="b"/>
              <a:pathLst>
                <a:path w="248" h="282">
                  <a:moveTo>
                    <a:pt x="248" y="211"/>
                  </a:moveTo>
                  <a:lnTo>
                    <a:pt x="142" y="282"/>
                  </a:lnTo>
                  <a:lnTo>
                    <a:pt x="0" y="71"/>
                  </a:lnTo>
                  <a:lnTo>
                    <a:pt x="106" y="0"/>
                  </a:lnTo>
                  <a:lnTo>
                    <a:pt x="248" y="21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325688" y="2627313"/>
              <a:ext cx="98425" cy="111125"/>
            </a:xfrm>
            <a:custGeom>
              <a:avLst/>
              <a:gdLst/>
              <a:ahLst/>
              <a:cxnLst>
                <a:cxn ang="0">
                  <a:pos x="249" y="211"/>
                </a:cxn>
                <a:cxn ang="0">
                  <a:pos x="143" y="281"/>
                </a:cxn>
                <a:cxn ang="0">
                  <a:pos x="0" y="71"/>
                </a:cxn>
                <a:cxn ang="0">
                  <a:pos x="106" y="0"/>
                </a:cxn>
                <a:cxn ang="0">
                  <a:pos x="249" y="211"/>
                </a:cxn>
              </a:cxnLst>
              <a:rect l="0" t="0" r="r" b="b"/>
              <a:pathLst>
                <a:path w="249" h="281">
                  <a:moveTo>
                    <a:pt x="249" y="211"/>
                  </a:moveTo>
                  <a:lnTo>
                    <a:pt x="143" y="281"/>
                  </a:lnTo>
                  <a:lnTo>
                    <a:pt x="0" y="71"/>
                  </a:lnTo>
                  <a:lnTo>
                    <a:pt x="106" y="0"/>
                  </a:lnTo>
                  <a:lnTo>
                    <a:pt x="249" y="21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409825" y="2752726"/>
              <a:ext cx="98425" cy="111125"/>
            </a:xfrm>
            <a:custGeom>
              <a:avLst/>
              <a:gdLst/>
              <a:ahLst/>
              <a:cxnLst>
                <a:cxn ang="0">
                  <a:pos x="248" y="211"/>
                </a:cxn>
                <a:cxn ang="0">
                  <a:pos x="142" y="280"/>
                </a:cxn>
                <a:cxn ang="0">
                  <a:pos x="0" y="71"/>
                </a:cxn>
                <a:cxn ang="0">
                  <a:pos x="106" y="0"/>
                </a:cxn>
                <a:cxn ang="0">
                  <a:pos x="248" y="211"/>
                </a:cxn>
              </a:cxnLst>
              <a:rect l="0" t="0" r="r" b="b"/>
              <a:pathLst>
                <a:path w="248" h="280">
                  <a:moveTo>
                    <a:pt x="248" y="211"/>
                  </a:moveTo>
                  <a:lnTo>
                    <a:pt x="142" y="280"/>
                  </a:lnTo>
                  <a:lnTo>
                    <a:pt x="0" y="71"/>
                  </a:lnTo>
                  <a:lnTo>
                    <a:pt x="106" y="0"/>
                  </a:lnTo>
                  <a:lnTo>
                    <a:pt x="248" y="21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495550" y="2878138"/>
              <a:ext cx="98425" cy="111125"/>
            </a:xfrm>
            <a:custGeom>
              <a:avLst/>
              <a:gdLst/>
              <a:ahLst/>
              <a:cxnLst>
                <a:cxn ang="0">
                  <a:pos x="248" y="210"/>
                </a:cxn>
                <a:cxn ang="0">
                  <a:pos x="142" y="281"/>
                </a:cxn>
                <a:cxn ang="0">
                  <a:pos x="0" y="71"/>
                </a:cxn>
                <a:cxn ang="0">
                  <a:pos x="106" y="0"/>
                </a:cxn>
                <a:cxn ang="0">
                  <a:pos x="248" y="210"/>
                </a:cxn>
              </a:cxnLst>
              <a:rect l="0" t="0" r="r" b="b"/>
              <a:pathLst>
                <a:path w="248" h="281">
                  <a:moveTo>
                    <a:pt x="248" y="210"/>
                  </a:moveTo>
                  <a:lnTo>
                    <a:pt x="142" y="281"/>
                  </a:lnTo>
                  <a:lnTo>
                    <a:pt x="0" y="71"/>
                  </a:lnTo>
                  <a:lnTo>
                    <a:pt x="106" y="0"/>
                  </a:lnTo>
                  <a:lnTo>
                    <a:pt x="248" y="21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579688" y="3001963"/>
              <a:ext cx="98425" cy="112713"/>
            </a:xfrm>
            <a:custGeom>
              <a:avLst/>
              <a:gdLst/>
              <a:ahLst/>
              <a:cxnLst>
                <a:cxn ang="0">
                  <a:pos x="248" y="209"/>
                </a:cxn>
                <a:cxn ang="0">
                  <a:pos x="142" y="280"/>
                </a:cxn>
                <a:cxn ang="0">
                  <a:pos x="0" y="71"/>
                </a:cxn>
                <a:cxn ang="0">
                  <a:pos x="106" y="0"/>
                </a:cxn>
                <a:cxn ang="0">
                  <a:pos x="248" y="209"/>
                </a:cxn>
              </a:cxnLst>
              <a:rect l="0" t="0" r="r" b="b"/>
              <a:pathLst>
                <a:path w="248" h="280">
                  <a:moveTo>
                    <a:pt x="248" y="209"/>
                  </a:moveTo>
                  <a:lnTo>
                    <a:pt x="142" y="280"/>
                  </a:lnTo>
                  <a:lnTo>
                    <a:pt x="0" y="71"/>
                  </a:lnTo>
                  <a:lnTo>
                    <a:pt x="106" y="0"/>
                  </a:lnTo>
                  <a:lnTo>
                    <a:pt x="248" y="209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663825" y="3127376"/>
              <a:ext cx="98425" cy="111125"/>
            </a:xfrm>
            <a:custGeom>
              <a:avLst/>
              <a:gdLst/>
              <a:ahLst/>
              <a:cxnLst>
                <a:cxn ang="0">
                  <a:pos x="248" y="210"/>
                </a:cxn>
                <a:cxn ang="0">
                  <a:pos x="142" y="281"/>
                </a:cxn>
                <a:cxn ang="0">
                  <a:pos x="0" y="71"/>
                </a:cxn>
                <a:cxn ang="0">
                  <a:pos x="106" y="0"/>
                </a:cxn>
                <a:cxn ang="0">
                  <a:pos x="248" y="210"/>
                </a:cxn>
              </a:cxnLst>
              <a:rect l="0" t="0" r="r" b="b"/>
              <a:pathLst>
                <a:path w="248" h="281">
                  <a:moveTo>
                    <a:pt x="248" y="210"/>
                  </a:moveTo>
                  <a:lnTo>
                    <a:pt x="142" y="281"/>
                  </a:lnTo>
                  <a:lnTo>
                    <a:pt x="0" y="71"/>
                  </a:lnTo>
                  <a:lnTo>
                    <a:pt x="106" y="0"/>
                  </a:lnTo>
                  <a:lnTo>
                    <a:pt x="248" y="21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749550" y="3252788"/>
              <a:ext cx="98425" cy="111125"/>
            </a:xfrm>
            <a:custGeom>
              <a:avLst/>
              <a:gdLst/>
              <a:ahLst/>
              <a:cxnLst>
                <a:cxn ang="0">
                  <a:pos x="249" y="209"/>
                </a:cxn>
                <a:cxn ang="0">
                  <a:pos x="143" y="280"/>
                </a:cxn>
                <a:cxn ang="0">
                  <a:pos x="0" y="69"/>
                </a:cxn>
                <a:cxn ang="0">
                  <a:pos x="106" y="0"/>
                </a:cxn>
                <a:cxn ang="0">
                  <a:pos x="249" y="209"/>
                </a:cxn>
              </a:cxnLst>
              <a:rect l="0" t="0" r="r" b="b"/>
              <a:pathLst>
                <a:path w="249" h="280">
                  <a:moveTo>
                    <a:pt x="249" y="209"/>
                  </a:moveTo>
                  <a:lnTo>
                    <a:pt x="143" y="280"/>
                  </a:lnTo>
                  <a:lnTo>
                    <a:pt x="0" y="69"/>
                  </a:lnTo>
                  <a:lnTo>
                    <a:pt x="106" y="0"/>
                  </a:lnTo>
                  <a:lnTo>
                    <a:pt x="249" y="209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833688" y="3378201"/>
              <a:ext cx="98425" cy="111125"/>
            </a:xfrm>
            <a:custGeom>
              <a:avLst/>
              <a:gdLst/>
              <a:ahLst/>
              <a:cxnLst>
                <a:cxn ang="0">
                  <a:pos x="248" y="210"/>
                </a:cxn>
                <a:cxn ang="0">
                  <a:pos x="142" y="281"/>
                </a:cxn>
                <a:cxn ang="0">
                  <a:pos x="0" y="70"/>
                </a:cxn>
                <a:cxn ang="0">
                  <a:pos x="106" y="0"/>
                </a:cxn>
                <a:cxn ang="0">
                  <a:pos x="248" y="210"/>
                </a:cxn>
              </a:cxnLst>
              <a:rect l="0" t="0" r="r" b="b"/>
              <a:pathLst>
                <a:path w="248" h="281">
                  <a:moveTo>
                    <a:pt x="248" y="210"/>
                  </a:moveTo>
                  <a:lnTo>
                    <a:pt x="142" y="281"/>
                  </a:lnTo>
                  <a:lnTo>
                    <a:pt x="0" y="70"/>
                  </a:lnTo>
                  <a:lnTo>
                    <a:pt x="106" y="0"/>
                  </a:lnTo>
                  <a:lnTo>
                    <a:pt x="248" y="21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935288" y="3487738"/>
              <a:ext cx="112713" cy="85725"/>
            </a:xfrm>
            <a:custGeom>
              <a:avLst/>
              <a:gdLst/>
              <a:ahLst/>
              <a:cxnLst>
                <a:cxn ang="0">
                  <a:pos x="283" y="102"/>
                </a:cxn>
                <a:cxn ang="0">
                  <a:pos x="233" y="217"/>
                </a:cxn>
                <a:cxn ang="0">
                  <a:pos x="0" y="117"/>
                </a:cxn>
                <a:cxn ang="0">
                  <a:pos x="50" y="0"/>
                </a:cxn>
                <a:cxn ang="0">
                  <a:pos x="283" y="102"/>
                </a:cxn>
              </a:cxnLst>
              <a:rect l="0" t="0" r="r" b="b"/>
              <a:pathLst>
                <a:path w="283" h="217">
                  <a:moveTo>
                    <a:pt x="283" y="102"/>
                  </a:moveTo>
                  <a:lnTo>
                    <a:pt x="233" y="217"/>
                  </a:lnTo>
                  <a:lnTo>
                    <a:pt x="0" y="117"/>
                  </a:lnTo>
                  <a:lnTo>
                    <a:pt x="50" y="0"/>
                  </a:lnTo>
                  <a:lnTo>
                    <a:pt x="283" y="10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3073400" y="3548063"/>
              <a:ext cx="112713" cy="85725"/>
            </a:xfrm>
            <a:custGeom>
              <a:avLst/>
              <a:gdLst/>
              <a:ahLst/>
              <a:cxnLst>
                <a:cxn ang="0">
                  <a:pos x="283" y="101"/>
                </a:cxn>
                <a:cxn ang="0">
                  <a:pos x="233" y="217"/>
                </a:cxn>
                <a:cxn ang="0">
                  <a:pos x="0" y="116"/>
                </a:cxn>
                <a:cxn ang="0">
                  <a:pos x="51" y="0"/>
                </a:cxn>
                <a:cxn ang="0">
                  <a:pos x="283" y="101"/>
                </a:cxn>
              </a:cxnLst>
              <a:rect l="0" t="0" r="r" b="b"/>
              <a:pathLst>
                <a:path w="283" h="217">
                  <a:moveTo>
                    <a:pt x="283" y="101"/>
                  </a:moveTo>
                  <a:lnTo>
                    <a:pt x="233" y="217"/>
                  </a:lnTo>
                  <a:lnTo>
                    <a:pt x="0" y="116"/>
                  </a:lnTo>
                  <a:lnTo>
                    <a:pt x="51" y="0"/>
                  </a:lnTo>
                  <a:lnTo>
                    <a:pt x="283" y="1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213100" y="3608388"/>
              <a:ext cx="111125" cy="85725"/>
            </a:xfrm>
            <a:custGeom>
              <a:avLst/>
              <a:gdLst/>
              <a:ahLst/>
              <a:cxnLst>
                <a:cxn ang="0">
                  <a:pos x="284" y="102"/>
                </a:cxn>
                <a:cxn ang="0">
                  <a:pos x="233" y="217"/>
                </a:cxn>
                <a:cxn ang="0">
                  <a:pos x="0" y="116"/>
                </a:cxn>
                <a:cxn ang="0">
                  <a:pos x="51" y="0"/>
                </a:cxn>
                <a:cxn ang="0">
                  <a:pos x="284" y="102"/>
                </a:cxn>
              </a:cxnLst>
              <a:rect l="0" t="0" r="r" b="b"/>
              <a:pathLst>
                <a:path w="284" h="217">
                  <a:moveTo>
                    <a:pt x="284" y="102"/>
                  </a:moveTo>
                  <a:lnTo>
                    <a:pt x="233" y="217"/>
                  </a:lnTo>
                  <a:lnTo>
                    <a:pt x="0" y="116"/>
                  </a:lnTo>
                  <a:lnTo>
                    <a:pt x="51" y="0"/>
                  </a:lnTo>
                  <a:lnTo>
                    <a:pt x="284" y="102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3351213" y="3668713"/>
              <a:ext cx="112713" cy="85725"/>
            </a:xfrm>
            <a:custGeom>
              <a:avLst/>
              <a:gdLst/>
              <a:ahLst/>
              <a:cxnLst>
                <a:cxn ang="0">
                  <a:pos x="283" y="101"/>
                </a:cxn>
                <a:cxn ang="0">
                  <a:pos x="233" y="217"/>
                </a:cxn>
                <a:cxn ang="0">
                  <a:pos x="0" y="115"/>
                </a:cxn>
                <a:cxn ang="0">
                  <a:pos x="50" y="0"/>
                </a:cxn>
                <a:cxn ang="0">
                  <a:pos x="283" y="101"/>
                </a:cxn>
              </a:cxnLst>
              <a:rect l="0" t="0" r="r" b="b"/>
              <a:pathLst>
                <a:path w="283" h="217">
                  <a:moveTo>
                    <a:pt x="283" y="101"/>
                  </a:moveTo>
                  <a:lnTo>
                    <a:pt x="233" y="217"/>
                  </a:lnTo>
                  <a:lnTo>
                    <a:pt x="0" y="115"/>
                  </a:lnTo>
                  <a:lnTo>
                    <a:pt x="50" y="0"/>
                  </a:lnTo>
                  <a:lnTo>
                    <a:pt x="283" y="1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489325" y="3727451"/>
              <a:ext cx="112713" cy="87313"/>
            </a:xfrm>
            <a:custGeom>
              <a:avLst/>
              <a:gdLst/>
              <a:ahLst/>
              <a:cxnLst>
                <a:cxn ang="0">
                  <a:pos x="283" y="101"/>
                </a:cxn>
                <a:cxn ang="0">
                  <a:pos x="233" y="217"/>
                </a:cxn>
                <a:cxn ang="0">
                  <a:pos x="0" y="116"/>
                </a:cxn>
                <a:cxn ang="0">
                  <a:pos x="50" y="0"/>
                </a:cxn>
                <a:cxn ang="0">
                  <a:pos x="283" y="101"/>
                </a:cxn>
              </a:cxnLst>
              <a:rect l="0" t="0" r="r" b="b"/>
              <a:pathLst>
                <a:path w="283" h="217">
                  <a:moveTo>
                    <a:pt x="283" y="101"/>
                  </a:moveTo>
                  <a:lnTo>
                    <a:pt x="233" y="217"/>
                  </a:lnTo>
                  <a:lnTo>
                    <a:pt x="0" y="116"/>
                  </a:lnTo>
                  <a:lnTo>
                    <a:pt x="50" y="0"/>
                  </a:lnTo>
                  <a:lnTo>
                    <a:pt x="283" y="10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3629025" y="3789363"/>
              <a:ext cx="111125" cy="85725"/>
            </a:xfrm>
            <a:custGeom>
              <a:avLst/>
              <a:gdLst/>
              <a:ahLst/>
              <a:cxnLst>
                <a:cxn ang="0">
                  <a:pos x="283" y="100"/>
                </a:cxn>
                <a:cxn ang="0">
                  <a:pos x="233" y="217"/>
                </a:cxn>
                <a:cxn ang="0">
                  <a:pos x="0" y="115"/>
                </a:cxn>
                <a:cxn ang="0">
                  <a:pos x="51" y="0"/>
                </a:cxn>
                <a:cxn ang="0">
                  <a:pos x="283" y="100"/>
                </a:cxn>
              </a:cxnLst>
              <a:rect l="0" t="0" r="r" b="b"/>
              <a:pathLst>
                <a:path w="283" h="217">
                  <a:moveTo>
                    <a:pt x="283" y="100"/>
                  </a:moveTo>
                  <a:lnTo>
                    <a:pt x="233" y="217"/>
                  </a:lnTo>
                  <a:lnTo>
                    <a:pt x="0" y="115"/>
                  </a:lnTo>
                  <a:lnTo>
                    <a:pt x="51" y="0"/>
                  </a:lnTo>
                  <a:lnTo>
                    <a:pt x="283" y="10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3775075" y="3833813"/>
              <a:ext cx="104775" cy="58738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64" y="125"/>
                </a:cxn>
                <a:cxn ang="0">
                  <a:pos x="11" y="149"/>
                </a:cxn>
                <a:cxn ang="0">
                  <a:pos x="0" y="22"/>
                </a:cxn>
                <a:cxn ang="0">
                  <a:pos x="253" y="0"/>
                </a:cxn>
              </a:cxnLst>
              <a:rect l="0" t="0" r="r" b="b"/>
              <a:pathLst>
                <a:path w="264" h="149">
                  <a:moveTo>
                    <a:pt x="253" y="0"/>
                  </a:moveTo>
                  <a:lnTo>
                    <a:pt x="264" y="125"/>
                  </a:lnTo>
                  <a:lnTo>
                    <a:pt x="11" y="149"/>
                  </a:lnTo>
                  <a:lnTo>
                    <a:pt x="0" y="2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925888" y="3819526"/>
              <a:ext cx="104775" cy="58738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64" y="126"/>
                </a:cxn>
                <a:cxn ang="0">
                  <a:pos x="12" y="148"/>
                </a:cxn>
                <a:cxn ang="0">
                  <a:pos x="0" y="22"/>
                </a:cxn>
                <a:cxn ang="0">
                  <a:pos x="254" y="0"/>
                </a:cxn>
              </a:cxnLst>
              <a:rect l="0" t="0" r="r" b="b"/>
              <a:pathLst>
                <a:path w="264" h="148">
                  <a:moveTo>
                    <a:pt x="254" y="0"/>
                  </a:moveTo>
                  <a:lnTo>
                    <a:pt x="264" y="126"/>
                  </a:lnTo>
                  <a:lnTo>
                    <a:pt x="12" y="148"/>
                  </a:lnTo>
                  <a:lnTo>
                    <a:pt x="0" y="2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076700" y="3806826"/>
              <a:ext cx="104775" cy="58738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264" y="125"/>
                </a:cxn>
                <a:cxn ang="0">
                  <a:pos x="10" y="147"/>
                </a:cxn>
                <a:cxn ang="0">
                  <a:pos x="0" y="22"/>
                </a:cxn>
                <a:cxn ang="0">
                  <a:pos x="252" y="0"/>
                </a:cxn>
              </a:cxnLst>
              <a:rect l="0" t="0" r="r" b="b"/>
              <a:pathLst>
                <a:path w="264" h="147">
                  <a:moveTo>
                    <a:pt x="252" y="0"/>
                  </a:moveTo>
                  <a:lnTo>
                    <a:pt x="264" y="125"/>
                  </a:lnTo>
                  <a:lnTo>
                    <a:pt x="10" y="147"/>
                  </a:lnTo>
                  <a:lnTo>
                    <a:pt x="0" y="2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227513" y="3794126"/>
              <a:ext cx="104775" cy="57150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264" y="126"/>
                </a:cxn>
                <a:cxn ang="0">
                  <a:pos x="10" y="148"/>
                </a:cxn>
                <a:cxn ang="0">
                  <a:pos x="0" y="22"/>
                </a:cxn>
                <a:cxn ang="0">
                  <a:pos x="252" y="0"/>
                </a:cxn>
              </a:cxnLst>
              <a:rect l="0" t="0" r="r" b="b"/>
              <a:pathLst>
                <a:path w="264" h="148">
                  <a:moveTo>
                    <a:pt x="252" y="0"/>
                  </a:moveTo>
                  <a:lnTo>
                    <a:pt x="264" y="126"/>
                  </a:lnTo>
                  <a:lnTo>
                    <a:pt x="10" y="148"/>
                  </a:lnTo>
                  <a:lnTo>
                    <a:pt x="0" y="2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78325" y="3779838"/>
              <a:ext cx="104775" cy="58738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64" y="127"/>
                </a:cxn>
                <a:cxn ang="0">
                  <a:pos x="11" y="149"/>
                </a:cxn>
                <a:cxn ang="0">
                  <a:pos x="0" y="24"/>
                </a:cxn>
                <a:cxn ang="0">
                  <a:pos x="253" y="0"/>
                </a:cxn>
              </a:cxnLst>
              <a:rect l="0" t="0" r="r" b="b"/>
              <a:pathLst>
                <a:path w="264" h="149">
                  <a:moveTo>
                    <a:pt x="253" y="0"/>
                  </a:moveTo>
                  <a:lnTo>
                    <a:pt x="264" y="127"/>
                  </a:lnTo>
                  <a:lnTo>
                    <a:pt x="11" y="149"/>
                  </a:lnTo>
                  <a:lnTo>
                    <a:pt x="0" y="2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529138" y="3770313"/>
              <a:ext cx="61913" cy="55563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44" y="0"/>
                </a:cxn>
                <a:cxn ang="0">
                  <a:pos x="0" y="13"/>
                </a:cxn>
                <a:cxn ang="0">
                  <a:pos x="10" y="138"/>
                </a:cxn>
                <a:cxn ang="0">
                  <a:pos x="155" y="125"/>
                </a:cxn>
                <a:cxn ang="0">
                  <a:pos x="154" y="0"/>
                </a:cxn>
              </a:cxnLst>
              <a:rect l="0" t="0" r="r" b="b"/>
              <a:pathLst>
                <a:path w="155" h="138">
                  <a:moveTo>
                    <a:pt x="154" y="0"/>
                  </a:moveTo>
                  <a:lnTo>
                    <a:pt x="144" y="0"/>
                  </a:lnTo>
                  <a:lnTo>
                    <a:pt x="0" y="13"/>
                  </a:lnTo>
                  <a:lnTo>
                    <a:pt x="10" y="138"/>
                  </a:lnTo>
                  <a:lnTo>
                    <a:pt x="155" y="12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586288" y="3770313"/>
              <a:ext cx="3175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0"/>
                </a:cxn>
                <a:cxn ang="0">
                  <a:pos x="10" y="1"/>
                </a:cxn>
                <a:cxn ang="0">
                  <a:pos x="0" y="1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586288" y="3770313"/>
              <a:ext cx="46038" cy="52388"/>
            </a:xfrm>
            <a:custGeom>
              <a:avLst/>
              <a:gdLst/>
              <a:ahLst/>
              <a:cxnLst>
                <a:cxn ang="0">
                  <a:pos x="118" y="6"/>
                </a:cxn>
                <a:cxn ang="0">
                  <a:pos x="109" y="133"/>
                </a:cxn>
                <a:cxn ang="0">
                  <a:pos x="0" y="125"/>
                </a:cxn>
                <a:cxn ang="0">
                  <a:pos x="9" y="0"/>
                </a:cxn>
                <a:cxn ang="0">
                  <a:pos x="118" y="6"/>
                </a:cxn>
              </a:cxnLst>
              <a:rect l="0" t="0" r="r" b="b"/>
              <a:pathLst>
                <a:path w="118" h="133">
                  <a:moveTo>
                    <a:pt x="118" y="6"/>
                  </a:moveTo>
                  <a:lnTo>
                    <a:pt x="109" y="133"/>
                  </a:lnTo>
                  <a:lnTo>
                    <a:pt x="0" y="125"/>
                  </a:lnTo>
                  <a:lnTo>
                    <a:pt x="9" y="0"/>
                  </a:lnTo>
                  <a:lnTo>
                    <a:pt x="118" y="6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679950" y="3776663"/>
              <a:ext cx="103188" cy="55563"/>
            </a:xfrm>
            <a:custGeom>
              <a:avLst/>
              <a:gdLst/>
              <a:ahLst/>
              <a:cxnLst>
                <a:cxn ang="0">
                  <a:pos x="262" y="17"/>
                </a:cxn>
                <a:cxn ang="0">
                  <a:pos x="254" y="144"/>
                </a:cxn>
                <a:cxn ang="0">
                  <a:pos x="0" y="127"/>
                </a:cxn>
                <a:cxn ang="0">
                  <a:pos x="9" y="0"/>
                </a:cxn>
                <a:cxn ang="0">
                  <a:pos x="262" y="17"/>
                </a:cxn>
              </a:cxnLst>
              <a:rect l="0" t="0" r="r" b="b"/>
              <a:pathLst>
                <a:path w="262" h="144">
                  <a:moveTo>
                    <a:pt x="262" y="17"/>
                  </a:moveTo>
                  <a:lnTo>
                    <a:pt x="254" y="144"/>
                  </a:lnTo>
                  <a:lnTo>
                    <a:pt x="0" y="127"/>
                  </a:lnTo>
                  <a:lnTo>
                    <a:pt x="9" y="0"/>
                  </a:lnTo>
                  <a:lnTo>
                    <a:pt x="262" y="1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830763" y="3786188"/>
              <a:ext cx="103188" cy="57150"/>
            </a:xfrm>
            <a:custGeom>
              <a:avLst/>
              <a:gdLst/>
              <a:ahLst/>
              <a:cxnLst>
                <a:cxn ang="0">
                  <a:pos x="261" y="17"/>
                </a:cxn>
                <a:cxn ang="0">
                  <a:pos x="253" y="143"/>
                </a:cxn>
                <a:cxn ang="0">
                  <a:pos x="0" y="126"/>
                </a:cxn>
                <a:cxn ang="0">
                  <a:pos x="7" y="0"/>
                </a:cxn>
                <a:cxn ang="0">
                  <a:pos x="261" y="17"/>
                </a:cxn>
              </a:cxnLst>
              <a:rect l="0" t="0" r="r" b="b"/>
              <a:pathLst>
                <a:path w="261" h="143">
                  <a:moveTo>
                    <a:pt x="261" y="17"/>
                  </a:moveTo>
                  <a:lnTo>
                    <a:pt x="253" y="143"/>
                  </a:lnTo>
                  <a:lnTo>
                    <a:pt x="0" y="126"/>
                  </a:lnTo>
                  <a:lnTo>
                    <a:pt x="7" y="0"/>
                  </a:lnTo>
                  <a:lnTo>
                    <a:pt x="261" y="1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981575" y="3795713"/>
              <a:ext cx="103188" cy="57150"/>
            </a:xfrm>
            <a:custGeom>
              <a:avLst/>
              <a:gdLst/>
              <a:ahLst/>
              <a:cxnLst>
                <a:cxn ang="0">
                  <a:pos x="261" y="17"/>
                </a:cxn>
                <a:cxn ang="0">
                  <a:pos x="253" y="144"/>
                </a:cxn>
                <a:cxn ang="0">
                  <a:pos x="0" y="127"/>
                </a:cxn>
                <a:cxn ang="0">
                  <a:pos x="8" y="0"/>
                </a:cxn>
                <a:cxn ang="0">
                  <a:pos x="261" y="17"/>
                </a:cxn>
              </a:cxnLst>
              <a:rect l="0" t="0" r="r" b="b"/>
              <a:pathLst>
                <a:path w="261" h="144">
                  <a:moveTo>
                    <a:pt x="261" y="17"/>
                  </a:moveTo>
                  <a:lnTo>
                    <a:pt x="253" y="144"/>
                  </a:lnTo>
                  <a:lnTo>
                    <a:pt x="0" y="127"/>
                  </a:lnTo>
                  <a:lnTo>
                    <a:pt x="8" y="0"/>
                  </a:lnTo>
                  <a:lnTo>
                    <a:pt x="261" y="1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5132388" y="3805238"/>
              <a:ext cx="103188" cy="57150"/>
            </a:xfrm>
            <a:custGeom>
              <a:avLst/>
              <a:gdLst/>
              <a:ahLst/>
              <a:cxnLst>
                <a:cxn ang="0">
                  <a:pos x="261" y="17"/>
                </a:cxn>
                <a:cxn ang="0">
                  <a:pos x="254" y="142"/>
                </a:cxn>
                <a:cxn ang="0">
                  <a:pos x="0" y="127"/>
                </a:cxn>
                <a:cxn ang="0">
                  <a:pos x="8" y="0"/>
                </a:cxn>
                <a:cxn ang="0">
                  <a:pos x="261" y="17"/>
                </a:cxn>
              </a:cxnLst>
              <a:rect l="0" t="0" r="r" b="b"/>
              <a:pathLst>
                <a:path w="261" h="142">
                  <a:moveTo>
                    <a:pt x="261" y="17"/>
                  </a:moveTo>
                  <a:lnTo>
                    <a:pt x="254" y="142"/>
                  </a:lnTo>
                  <a:lnTo>
                    <a:pt x="0" y="127"/>
                  </a:lnTo>
                  <a:lnTo>
                    <a:pt x="8" y="0"/>
                  </a:lnTo>
                  <a:lnTo>
                    <a:pt x="261" y="1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5283200" y="3814763"/>
              <a:ext cx="103188" cy="57150"/>
            </a:xfrm>
            <a:custGeom>
              <a:avLst/>
              <a:gdLst/>
              <a:ahLst/>
              <a:cxnLst>
                <a:cxn ang="0">
                  <a:pos x="262" y="17"/>
                </a:cxn>
                <a:cxn ang="0">
                  <a:pos x="254" y="143"/>
                </a:cxn>
                <a:cxn ang="0">
                  <a:pos x="0" y="127"/>
                </a:cxn>
                <a:cxn ang="0">
                  <a:pos x="8" y="0"/>
                </a:cxn>
                <a:cxn ang="0">
                  <a:pos x="262" y="17"/>
                </a:cxn>
              </a:cxnLst>
              <a:rect l="0" t="0" r="r" b="b"/>
              <a:pathLst>
                <a:path w="262" h="143">
                  <a:moveTo>
                    <a:pt x="262" y="17"/>
                  </a:moveTo>
                  <a:lnTo>
                    <a:pt x="254" y="143"/>
                  </a:lnTo>
                  <a:lnTo>
                    <a:pt x="0" y="127"/>
                  </a:lnTo>
                  <a:lnTo>
                    <a:pt x="8" y="0"/>
                  </a:lnTo>
                  <a:lnTo>
                    <a:pt x="262" y="17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5434013" y="3824288"/>
              <a:ext cx="9525" cy="50800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127"/>
                </a:cxn>
                <a:cxn ang="0">
                  <a:pos x="5" y="127"/>
                </a:cxn>
                <a:cxn ang="0">
                  <a:pos x="22" y="1"/>
                </a:cxn>
              </a:cxnLst>
              <a:rect l="0" t="0" r="r" b="b"/>
              <a:pathLst>
                <a:path w="22" h="127">
                  <a:moveTo>
                    <a:pt x="22" y="1"/>
                  </a:moveTo>
                  <a:lnTo>
                    <a:pt x="14" y="0"/>
                  </a:lnTo>
                  <a:lnTo>
                    <a:pt x="7" y="0"/>
                  </a:lnTo>
                  <a:lnTo>
                    <a:pt x="0" y="127"/>
                  </a:lnTo>
                  <a:lnTo>
                    <a:pt x="5" y="127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5440363" y="3824288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0" y="0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5434013" y="3825876"/>
              <a:ext cx="104775" cy="68263"/>
            </a:xfrm>
            <a:custGeom>
              <a:avLst/>
              <a:gdLst/>
              <a:ahLst/>
              <a:cxnLst>
                <a:cxn ang="0">
                  <a:pos x="268" y="48"/>
                </a:cxn>
                <a:cxn ang="0">
                  <a:pos x="243" y="172"/>
                </a:cxn>
                <a:cxn ang="0">
                  <a:pos x="0" y="124"/>
                </a:cxn>
                <a:cxn ang="0">
                  <a:pos x="25" y="0"/>
                </a:cxn>
                <a:cxn ang="0">
                  <a:pos x="268" y="48"/>
                </a:cxn>
              </a:cxnLst>
              <a:rect l="0" t="0" r="r" b="b"/>
              <a:pathLst>
                <a:path w="268" h="172">
                  <a:moveTo>
                    <a:pt x="268" y="48"/>
                  </a:moveTo>
                  <a:lnTo>
                    <a:pt x="243" y="172"/>
                  </a:lnTo>
                  <a:lnTo>
                    <a:pt x="0" y="124"/>
                  </a:lnTo>
                  <a:lnTo>
                    <a:pt x="25" y="0"/>
                  </a:lnTo>
                  <a:lnTo>
                    <a:pt x="268" y="48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5578475" y="3854451"/>
              <a:ext cx="109538" cy="68263"/>
            </a:xfrm>
            <a:custGeom>
              <a:avLst/>
              <a:gdLst/>
              <a:ahLst/>
              <a:cxnLst>
                <a:cxn ang="0">
                  <a:pos x="275" y="49"/>
                </a:cxn>
                <a:cxn ang="0">
                  <a:pos x="250" y="174"/>
                </a:cxn>
                <a:cxn ang="0">
                  <a:pos x="0" y="125"/>
                </a:cxn>
                <a:cxn ang="0">
                  <a:pos x="25" y="0"/>
                </a:cxn>
                <a:cxn ang="0">
                  <a:pos x="275" y="49"/>
                </a:cxn>
              </a:cxnLst>
              <a:rect l="0" t="0" r="r" b="b"/>
              <a:pathLst>
                <a:path w="275" h="174">
                  <a:moveTo>
                    <a:pt x="275" y="49"/>
                  </a:moveTo>
                  <a:lnTo>
                    <a:pt x="250" y="174"/>
                  </a:lnTo>
                  <a:lnTo>
                    <a:pt x="0" y="125"/>
                  </a:lnTo>
                  <a:lnTo>
                    <a:pt x="25" y="0"/>
                  </a:lnTo>
                  <a:lnTo>
                    <a:pt x="275" y="49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5727700" y="3883026"/>
              <a:ext cx="107950" cy="69850"/>
            </a:xfrm>
            <a:custGeom>
              <a:avLst/>
              <a:gdLst/>
              <a:ahLst/>
              <a:cxnLst>
                <a:cxn ang="0">
                  <a:pos x="275" y="49"/>
                </a:cxn>
                <a:cxn ang="0">
                  <a:pos x="250" y="173"/>
                </a:cxn>
                <a:cxn ang="0">
                  <a:pos x="0" y="124"/>
                </a:cxn>
                <a:cxn ang="0">
                  <a:pos x="25" y="0"/>
                </a:cxn>
                <a:cxn ang="0">
                  <a:pos x="275" y="49"/>
                </a:cxn>
              </a:cxnLst>
              <a:rect l="0" t="0" r="r" b="b"/>
              <a:pathLst>
                <a:path w="275" h="173">
                  <a:moveTo>
                    <a:pt x="275" y="49"/>
                  </a:moveTo>
                  <a:lnTo>
                    <a:pt x="250" y="173"/>
                  </a:lnTo>
                  <a:lnTo>
                    <a:pt x="0" y="124"/>
                  </a:lnTo>
                  <a:lnTo>
                    <a:pt x="25" y="0"/>
                  </a:lnTo>
                  <a:lnTo>
                    <a:pt x="275" y="49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5875338" y="3913188"/>
              <a:ext cx="109538" cy="68263"/>
            </a:xfrm>
            <a:custGeom>
              <a:avLst/>
              <a:gdLst/>
              <a:ahLst/>
              <a:cxnLst>
                <a:cxn ang="0">
                  <a:pos x="274" y="50"/>
                </a:cxn>
                <a:cxn ang="0">
                  <a:pos x="250" y="174"/>
                </a:cxn>
                <a:cxn ang="0">
                  <a:pos x="0" y="125"/>
                </a:cxn>
                <a:cxn ang="0">
                  <a:pos x="25" y="0"/>
                </a:cxn>
                <a:cxn ang="0">
                  <a:pos x="274" y="50"/>
                </a:cxn>
              </a:cxnLst>
              <a:rect l="0" t="0" r="r" b="b"/>
              <a:pathLst>
                <a:path w="274" h="174">
                  <a:moveTo>
                    <a:pt x="274" y="50"/>
                  </a:moveTo>
                  <a:lnTo>
                    <a:pt x="250" y="174"/>
                  </a:lnTo>
                  <a:lnTo>
                    <a:pt x="0" y="125"/>
                  </a:lnTo>
                  <a:lnTo>
                    <a:pt x="25" y="0"/>
                  </a:lnTo>
                  <a:lnTo>
                    <a:pt x="274" y="5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6024563" y="3941763"/>
              <a:ext cx="107950" cy="69850"/>
            </a:xfrm>
            <a:custGeom>
              <a:avLst/>
              <a:gdLst/>
              <a:ahLst/>
              <a:cxnLst>
                <a:cxn ang="0">
                  <a:pos x="273" y="49"/>
                </a:cxn>
                <a:cxn ang="0">
                  <a:pos x="250" y="175"/>
                </a:cxn>
                <a:cxn ang="0">
                  <a:pos x="0" y="124"/>
                </a:cxn>
                <a:cxn ang="0">
                  <a:pos x="25" y="0"/>
                </a:cxn>
                <a:cxn ang="0">
                  <a:pos x="273" y="49"/>
                </a:cxn>
              </a:cxnLst>
              <a:rect l="0" t="0" r="r" b="b"/>
              <a:pathLst>
                <a:path w="273" h="175">
                  <a:moveTo>
                    <a:pt x="273" y="49"/>
                  </a:moveTo>
                  <a:lnTo>
                    <a:pt x="250" y="175"/>
                  </a:lnTo>
                  <a:lnTo>
                    <a:pt x="0" y="124"/>
                  </a:lnTo>
                  <a:lnTo>
                    <a:pt x="25" y="0"/>
                  </a:lnTo>
                  <a:lnTo>
                    <a:pt x="273" y="49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6172200" y="3971926"/>
              <a:ext cx="36513" cy="53975"/>
            </a:xfrm>
            <a:custGeom>
              <a:avLst/>
              <a:gdLst/>
              <a:ahLst/>
              <a:cxnLst>
                <a:cxn ang="0">
                  <a:pos x="89" y="13"/>
                </a:cxn>
                <a:cxn ang="0">
                  <a:pos x="24" y="0"/>
                </a:cxn>
                <a:cxn ang="0">
                  <a:pos x="0" y="124"/>
                </a:cxn>
                <a:cxn ang="0">
                  <a:pos x="66" y="137"/>
                </a:cxn>
                <a:cxn ang="0">
                  <a:pos x="89" y="13"/>
                </a:cxn>
              </a:cxnLst>
              <a:rect l="0" t="0" r="r" b="b"/>
              <a:pathLst>
                <a:path w="89" h="137">
                  <a:moveTo>
                    <a:pt x="89" y="13"/>
                  </a:moveTo>
                  <a:lnTo>
                    <a:pt x="24" y="0"/>
                  </a:lnTo>
                  <a:lnTo>
                    <a:pt x="0" y="124"/>
                  </a:lnTo>
                  <a:lnTo>
                    <a:pt x="66" y="137"/>
                  </a:lnTo>
                  <a:lnTo>
                    <a:pt x="89" y="13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5" name="Freeform 61"/>
            <p:cNvSpPr>
              <a:spLocks noEditPoints="1"/>
            </p:cNvSpPr>
            <p:nvPr/>
          </p:nvSpPr>
          <p:spPr bwMode="auto">
            <a:xfrm>
              <a:off x="2109788" y="3824288"/>
              <a:ext cx="4162425" cy="522288"/>
            </a:xfrm>
            <a:custGeom>
              <a:avLst/>
              <a:gdLst/>
              <a:ahLst/>
              <a:cxnLst>
                <a:cxn ang="0">
                  <a:pos x="0" y="399"/>
                </a:cxn>
                <a:cxn ang="0">
                  <a:pos x="2066" y="399"/>
                </a:cxn>
                <a:cxn ang="0">
                  <a:pos x="2066" y="526"/>
                </a:cxn>
                <a:cxn ang="0">
                  <a:pos x="0" y="526"/>
                </a:cxn>
                <a:cxn ang="0">
                  <a:pos x="0" y="399"/>
                </a:cxn>
                <a:cxn ang="0">
                  <a:pos x="2066" y="399"/>
                </a:cxn>
                <a:cxn ang="0">
                  <a:pos x="2072" y="399"/>
                </a:cxn>
                <a:cxn ang="0">
                  <a:pos x="2079" y="401"/>
                </a:cxn>
                <a:cxn ang="0">
                  <a:pos x="2066" y="463"/>
                </a:cxn>
                <a:cxn ang="0">
                  <a:pos x="2066" y="399"/>
                </a:cxn>
                <a:cxn ang="0">
                  <a:pos x="2079" y="401"/>
                </a:cxn>
                <a:cxn ang="0">
                  <a:pos x="4160" y="844"/>
                </a:cxn>
                <a:cxn ang="0">
                  <a:pos x="4134" y="968"/>
                </a:cxn>
                <a:cxn ang="0">
                  <a:pos x="2053" y="525"/>
                </a:cxn>
                <a:cxn ang="0">
                  <a:pos x="2079" y="401"/>
                </a:cxn>
                <a:cxn ang="0">
                  <a:pos x="4171" y="966"/>
                </a:cxn>
                <a:cxn ang="0">
                  <a:pos x="4152" y="972"/>
                </a:cxn>
                <a:cxn ang="0">
                  <a:pos x="4134" y="968"/>
                </a:cxn>
                <a:cxn ang="0">
                  <a:pos x="4147" y="906"/>
                </a:cxn>
                <a:cxn ang="0">
                  <a:pos x="4171" y="966"/>
                </a:cxn>
                <a:cxn ang="0">
                  <a:pos x="4124" y="848"/>
                </a:cxn>
                <a:cxn ang="0">
                  <a:pos x="6235" y="6"/>
                </a:cxn>
                <a:cxn ang="0">
                  <a:pos x="6282" y="124"/>
                </a:cxn>
                <a:cxn ang="0">
                  <a:pos x="4171" y="966"/>
                </a:cxn>
                <a:cxn ang="0">
                  <a:pos x="4124" y="848"/>
                </a:cxn>
                <a:cxn ang="0">
                  <a:pos x="6235" y="6"/>
                </a:cxn>
                <a:cxn ang="0">
                  <a:pos x="6253" y="0"/>
                </a:cxn>
                <a:cxn ang="0">
                  <a:pos x="6271" y="4"/>
                </a:cxn>
                <a:cxn ang="0">
                  <a:pos x="6258" y="66"/>
                </a:cxn>
                <a:cxn ang="0">
                  <a:pos x="6235" y="6"/>
                </a:cxn>
                <a:cxn ang="0">
                  <a:pos x="6271" y="4"/>
                </a:cxn>
                <a:cxn ang="0">
                  <a:pos x="8382" y="416"/>
                </a:cxn>
                <a:cxn ang="0">
                  <a:pos x="8358" y="540"/>
                </a:cxn>
                <a:cxn ang="0">
                  <a:pos x="6247" y="128"/>
                </a:cxn>
                <a:cxn ang="0">
                  <a:pos x="6271" y="4"/>
                </a:cxn>
                <a:cxn ang="0">
                  <a:pos x="8382" y="416"/>
                </a:cxn>
                <a:cxn ang="0">
                  <a:pos x="8386" y="417"/>
                </a:cxn>
                <a:cxn ang="0">
                  <a:pos x="8393" y="419"/>
                </a:cxn>
                <a:cxn ang="0">
                  <a:pos x="8371" y="478"/>
                </a:cxn>
                <a:cxn ang="0">
                  <a:pos x="8382" y="416"/>
                </a:cxn>
                <a:cxn ang="0">
                  <a:pos x="8393" y="419"/>
                </a:cxn>
                <a:cxn ang="0">
                  <a:pos x="10488" y="1200"/>
                </a:cxn>
                <a:cxn ang="0">
                  <a:pos x="10444" y="1317"/>
                </a:cxn>
                <a:cxn ang="0">
                  <a:pos x="8349" y="538"/>
                </a:cxn>
                <a:cxn ang="0">
                  <a:pos x="8393" y="419"/>
                </a:cxn>
              </a:cxnLst>
              <a:rect l="0" t="0" r="r" b="b"/>
              <a:pathLst>
                <a:path w="10488" h="1317">
                  <a:moveTo>
                    <a:pt x="0" y="399"/>
                  </a:moveTo>
                  <a:lnTo>
                    <a:pt x="2066" y="399"/>
                  </a:lnTo>
                  <a:lnTo>
                    <a:pt x="2066" y="526"/>
                  </a:lnTo>
                  <a:lnTo>
                    <a:pt x="0" y="526"/>
                  </a:lnTo>
                  <a:lnTo>
                    <a:pt x="0" y="399"/>
                  </a:lnTo>
                  <a:close/>
                  <a:moveTo>
                    <a:pt x="2066" y="399"/>
                  </a:moveTo>
                  <a:lnTo>
                    <a:pt x="2072" y="399"/>
                  </a:lnTo>
                  <a:lnTo>
                    <a:pt x="2079" y="401"/>
                  </a:lnTo>
                  <a:lnTo>
                    <a:pt x="2066" y="463"/>
                  </a:lnTo>
                  <a:lnTo>
                    <a:pt x="2066" y="399"/>
                  </a:lnTo>
                  <a:close/>
                  <a:moveTo>
                    <a:pt x="2079" y="401"/>
                  </a:moveTo>
                  <a:lnTo>
                    <a:pt x="4160" y="844"/>
                  </a:lnTo>
                  <a:lnTo>
                    <a:pt x="4134" y="968"/>
                  </a:lnTo>
                  <a:lnTo>
                    <a:pt x="2053" y="525"/>
                  </a:lnTo>
                  <a:lnTo>
                    <a:pt x="2079" y="401"/>
                  </a:lnTo>
                  <a:close/>
                  <a:moveTo>
                    <a:pt x="4171" y="966"/>
                  </a:moveTo>
                  <a:lnTo>
                    <a:pt x="4152" y="972"/>
                  </a:lnTo>
                  <a:lnTo>
                    <a:pt x="4134" y="968"/>
                  </a:lnTo>
                  <a:lnTo>
                    <a:pt x="4147" y="906"/>
                  </a:lnTo>
                  <a:lnTo>
                    <a:pt x="4171" y="966"/>
                  </a:lnTo>
                  <a:close/>
                  <a:moveTo>
                    <a:pt x="4124" y="848"/>
                  </a:moveTo>
                  <a:lnTo>
                    <a:pt x="6235" y="6"/>
                  </a:lnTo>
                  <a:lnTo>
                    <a:pt x="6282" y="124"/>
                  </a:lnTo>
                  <a:lnTo>
                    <a:pt x="4171" y="966"/>
                  </a:lnTo>
                  <a:lnTo>
                    <a:pt x="4124" y="848"/>
                  </a:lnTo>
                  <a:close/>
                  <a:moveTo>
                    <a:pt x="6235" y="6"/>
                  </a:moveTo>
                  <a:lnTo>
                    <a:pt x="6253" y="0"/>
                  </a:lnTo>
                  <a:lnTo>
                    <a:pt x="6271" y="4"/>
                  </a:lnTo>
                  <a:lnTo>
                    <a:pt x="6258" y="66"/>
                  </a:lnTo>
                  <a:lnTo>
                    <a:pt x="6235" y="6"/>
                  </a:lnTo>
                  <a:close/>
                  <a:moveTo>
                    <a:pt x="6271" y="4"/>
                  </a:moveTo>
                  <a:lnTo>
                    <a:pt x="8382" y="416"/>
                  </a:lnTo>
                  <a:lnTo>
                    <a:pt x="8358" y="540"/>
                  </a:lnTo>
                  <a:lnTo>
                    <a:pt x="6247" y="128"/>
                  </a:lnTo>
                  <a:lnTo>
                    <a:pt x="6271" y="4"/>
                  </a:lnTo>
                  <a:close/>
                  <a:moveTo>
                    <a:pt x="8382" y="416"/>
                  </a:moveTo>
                  <a:lnTo>
                    <a:pt x="8386" y="417"/>
                  </a:lnTo>
                  <a:lnTo>
                    <a:pt x="8393" y="419"/>
                  </a:lnTo>
                  <a:lnTo>
                    <a:pt x="8371" y="478"/>
                  </a:lnTo>
                  <a:lnTo>
                    <a:pt x="8382" y="416"/>
                  </a:lnTo>
                  <a:close/>
                  <a:moveTo>
                    <a:pt x="8393" y="419"/>
                  </a:moveTo>
                  <a:lnTo>
                    <a:pt x="10488" y="1200"/>
                  </a:lnTo>
                  <a:lnTo>
                    <a:pt x="10444" y="1317"/>
                  </a:lnTo>
                  <a:lnTo>
                    <a:pt x="8349" y="538"/>
                  </a:lnTo>
                  <a:lnTo>
                    <a:pt x="8393" y="419"/>
                  </a:lnTo>
                  <a:close/>
                </a:path>
              </a:pathLst>
            </a:custGeom>
            <a:solidFill>
              <a:srgbClr val="84C2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6" name="Freeform 62"/>
            <p:cNvSpPr>
              <a:spLocks noEditPoints="1"/>
            </p:cNvSpPr>
            <p:nvPr/>
          </p:nvSpPr>
          <p:spPr bwMode="auto">
            <a:xfrm>
              <a:off x="2128838" y="3768726"/>
              <a:ext cx="4130675" cy="573088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2050" y="432"/>
                </a:cxn>
                <a:cxn ang="0">
                  <a:pos x="2052" y="558"/>
                </a:cxn>
                <a:cxn ang="0">
                  <a:pos x="1" y="589"/>
                </a:cxn>
                <a:cxn ang="0">
                  <a:pos x="0" y="462"/>
                </a:cxn>
                <a:cxn ang="0">
                  <a:pos x="2050" y="432"/>
                </a:cxn>
                <a:cxn ang="0">
                  <a:pos x="2056" y="431"/>
                </a:cxn>
                <a:cxn ang="0">
                  <a:pos x="2063" y="432"/>
                </a:cxn>
                <a:cxn ang="0">
                  <a:pos x="2051" y="494"/>
                </a:cxn>
                <a:cxn ang="0">
                  <a:pos x="2050" y="432"/>
                </a:cxn>
                <a:cxn ang="0">
                  <a:pos x="2063" y="432"/>
                </a:cxn>
                <a:cxn ang="0">
                  <a:pos x="4082" y="799"/>
                </a:cxn>
                <a:cxn ang="0">
                  <a:pos x="4060" y="924"/>
                </a:cxn>
                <a:cxn ang="0">
                  <a:pos x="2039" y="558"/>
                </a:cxn>
                <a:cxn ang="0">
                  <a:pos x="2063" y="432"/>
                </a:cxn>
                <a:cxn ang="0">
                  <a:pos x="4094" y="921"/>
                </a:cxn>
                <a:cxn ang="0">
                  <a:pos x="4077" y="927"/>
                </a:cxn>
                <a:cxn ang="0">
                  <a:pos x="4060" y="924"/>
                </a:cxn>
                <a:cxn ang="0">
                  <a:pos x="4070" y="861"/>
                </a:cxn>
                <a:cxn ang="0">
                  <a:pos x="4094" y="921"/>
                </a:cxn>
                <a:cxn ang="0">
                  <a:pos x="4048" y="802"/>
                </a:cxn>
                <a:cxn ang="0">
                  <a:pos x="6145" y="7"/>
                </a:cxn>
                <a:cxn ang="0">
                  <a:pos x="6189" y="126"/>
                </a:cxn>
                <a:cxn ang="0">
                  <a:pos x="4094" y="921"/>
                </a:cxn>
                <a:cxn ang="0">
                  <a:pos x="4048" y="802"/>
                </a:cxn>
                <a:cxn ang="0">
                  <a:pos x="6145" y="7"/>
                </a:cxn>
                <a:cxn ang="0">
                  <a:pos x="6164" y="0"/>
                </a:cxn>
                <a:cxn ang="0">
                  <a:pos x="6184" y="6"/>
                </a:cxn>
                <a:cxn ang="0">
                  <a:pos x="6167" y="66"/>
                </a:cxn>
                <a:cxn ang="0">
                  <a:pos x="6145" y="7"/>
                </a:cxn>
                <a:cxn ang="0">
                  <a:pos x="6184" y="6"/>
                </a:cxn>
                <a:cxn ang="0">
                  <a:pos x="8372" y="633"/>
                </a:cxn>
                <a:cxn ang="0">
                  <a:pos x="8337" y="754"/>
                </a:cxn>
                <a:cxn ang="0">
                  <a:pos x="6149" y="127"/>
                </a:cxn>
                <a:cxn ang="0">
                  <a:pos x="6184" y="6"/>
                </a:cxn>
                <a:cxn ang="0">
                  <a:pos x="8372" y="633"/>
                </a:cxn>
                <a:cxn ang="0">
                  <a:pos x="8375" y="634"/>
                </a:cxn>
                <a:cxn ang="0">
                  <a:pos x="8354" y="693"/>
                </a:cxn>
                <a:cxn ang="0">
                  <a:pos x="8372" y="633"/>
                </a:cxn>
                <a:cxn ang="0">
                  <a:pos x="8375" y="634"/>
                </a:cxn>
                <a:cxn ang="0">
                  <a:pos x="10410" y="1322"/>
                </a:cxn>
                <a:cxn ang="0">
                  <a:pos x="10370" y="1442"/>
                </a:cxn>
                <a:cxn ang="0">
                  <a:pos x="8335" y="754"/>
                </a:cxn>
                <a:cxn ang="0">
                  <a:pos x="8375" y="634"/>
                </a:cxn>
              </a:cxnLst>
              <a:rect l="0" t="0" r="r" b="b"/>
              <a:pathLst>
                <a:path w="10410" h="1442">
                  <a:moveTo>
                    <a:pt x="0" y="462"/>
                  </a:moveTo>
                  <a:lnTo>
                    <a:pt x="2050" y="432"/>
                  </a:lnTo>
                  <a:lnTo>
                    <a:pt x="2052" y="558"/>
                  </a:lnTo>
                  <a:lnTo>
                    <a:pt x="1" y="589"/>
                  </a:lnTo>
                  <a:lnTo>
                    <a:pt x="0" y="462"/>
                  </a:lnTo>
                  <a:close/>
                  <a:moveTo>
                    <a:pt x="2050" y="432"/>
                  </a:moveTo>
                  <a:lnTo>
                    <a:pt x="2056" y="431"/>
                  </a:lnTo>
                  <a:lnTo>
                    <a:pt x="2063" y="432"/>
                  </a:lnTo>
                  <a:lnTo>
                    <a:pt x="2051" y="494"/>
                  </a:lnTo>
                  <a:lnTo>
                    <a:pt x="2050" y="432"/>
                  </a:lnTo>
                  <a:close/>
                  <a:moveTo>
                    <a:pt x="2063" y="432"/>
                  </a:moveTo>
                  <a:lnTo>
                    <a:pt x="4082" y="799"/>
                  </a:lnTo>
                  <a:lnTo>
                    <a:pt x="4060" y="924"/>
                  </a:lnTo>
                  <a:lnTo>
                    <a:pt x="2039" y="558"/>
                  </a:lnTo>
                  <a:lnTo>
                    <a:pt x="2063" y="432"/>
                  </a:lnTo>
                  <a:close/>
                  <a:moveTo>
                    <a:pt x="4094" y="921"/>
                  </a:moveTo>
                  <a:lnTo>
                    <a:pt x="4077" y="927"/>
                  </a:lnTo>
                  <a:lnTo>
                    <a:pt x="4060" y="924"/>
                  </a:lnTo>
                  <a:lnTo>
                    <a:pt x="4070" y="861"/>
                  </a:lnTo>
                  <a:lnTo>
                    <a:pt x="4094" y="921"/>
                  </a:lnTo>
                  <a:close/>
                  <a:moveTo>
                    <a:pt x="4048" y="802"/>
                  </a:moveTo>
                  <a:lnTo>
                    <a:pt x="6145" y="7"/>
                  </a:lnTo>
                  <a:lnTo>
                    <a:pt x="6189" y="126"/>
                  </a:lnTo>
                  <a:lnTo>
                    <a:pt x="4094" y="921"/>
                  </a:lnTo>
                  <a:lnTo>
                    <a:pt x="4048" y="802"/>
                  </a:lnTo>
                  <a:close/>
                  <a:moveTo>
                    <a:pt x="6145" y="7"/>
                  </a:moveTo>
                  <a:lnTo>
                    <a:pt x="6164" y="0"/>
                  </a:lnTo>
                  <a:lnTo>
                    <a:pt x="6184" y="6"/>
                  </a:lnTo>
                  <a:lnTo>
                    <a:pt x="6167" y="66"/>
                  </a:lnTo>
                  <a:lnTo>
                    <a:pt x="6145" y="7"/>
                  </a:lnTo>
                  <a:close/>
                  <a:moveTo>
                    <a:pt x="6184" y="6"/>
                  </a:moveTo>
                  <a:lnTo>
                    <a:pt x="8372" y="633"/>
                  </a:lnTo>
                  <a:lnTo>
                    <a:pt x="8337" y="754"/>
                  </a:lnTo>
                  <a:lnTo>
                    <a:pt x="6149" y="127"/>
                  </a:lnTo>
                  <a:lnTo>
                    <a:pt x="6184" y="6"/>
                  </a:lnTo>
                  <a:close/>
                  <a:moveTo>
                    <a:pt x="8372" y="633"/>
                  </a:moveTo>
                  <a:lnTo>
                    <a:pt x="8375" y="634"/>
                  </a:lnTo>
                  <a:lnTo>
                    <a:pt x="8354" y="693"/>
                  </a:lnTo>
                  <a:lnTo>
                    <a:pt x="8372" y="633"/>
                  </a:lnTo>
                  <a:close/>
                  <a:moveTo>
                    <a:pt x="8375" y="634"/>
                  </a:moveTo>
                  <a:lnTo>
                    <a:pt x="10410" y="1322"/>
                  </a:lnTo>
                  <a:lnTo>
                    <a:pt x="10370" y="1442"/>
                  </a:lnTo>
                  <a:lnTo>
                    <a:pt x="8335" y="754"/>
                  </a:lnTo>
                  <a:lnTo>
                    <a:pt x="8375" y="634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7" name="Freeform 63"/>
            <p:cNvSpPr>
              <a:spLocks noEditPoints="1"/>
            </p:cNvSpPr>
            <p:nvPr/>
          </p:nvSpPr>
          <p:spPr bwMode="auto">
            <a:xfrm>
              <a:off x="2114550" y="4329113"/>
              <a:ext cx="4151313" cy="363538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2111" y="1"/>
                </a:cxn>
                <a:cxn ang="0">
                  <a:pos x="2122" y="126"/>
                </a:cxn>
                <a:cxn ang="0">
                  <a:pos x="11" y="326"/>
                </a:cxn>
                <a:cxn ang="0">
                  <a:pos x="0" y="200"/>
                </a:cxn>
                <a:cxn ang="0">
                  <a:pos x="2111" y="1"/>
                </a:cxn>
                <a:cxn ang="0">
                  <a:pos x="2120" y="0"/>
                </a:cxn>
                <a:cxn ang="0">
                  <a:pos x="2129" y="2"/>
                </a:cxn>
                <a:cxn ang="0">
                  <a:pos x="2117" y="63"/>
                </a:cxn>
                <a:cxn ang="0">
                  <a:pos x="2111" y="1"/>
                </a:cxn>
                <a:cxn ang="0">
                  <a:pos x="2129" y="2"/>
                </a:cxn>
                <a:cxn ang="0">
                  <a:pos x="4149" y="415"/>
                </a:cxn>
                <a:cxn ang="0">
                  <a:pos x="4123" y="539"/>
                </a:cxn>
                <a:cxn ang="0">
                  <a:pos x="2104" y="125"/>
                </a:cxn>
                <a:cxn ang="0">
                  <a:pos x="2129" y="2"/>
                </a:cxn>
                <a:cxn ang="0">
                  <a:pos x="4147" y="539"/>
                </a:cxn>
                <a:cxn ang="0">
                  <a:pos x="4135" y="541"/>
                </a:cxn>
                <a:cxn ang="0">
                  <a:pos x="4123" y="539"/>
                </a:cxn>
                <a:cxn ang="0">
                  <a:pos x="4136" y="477"/>
                </a:cxn>
                <a:cxn ang="0">
                  <a:pos x="4147" y="539"/>
                </a:cxn>
                <a:cxn ang="0">
                  <a:pos x="4126" y="415"/>
                </a:cxn>
                <a:cxn ang="0">
                  <a:pos x="6252" y="48"/>
                </a:cxn>
                <a:cxn ang="0">
                  <a:pos x="6273" y="172"/>
                </a:cxn>
                <a:cxn ang="0">
                  <a:pos x="4147" y="539"/>
                </a:cxn>
                <a:cxn ang="0">
                  <a:pos x="4126" y="415"/>
                </a:cxn>
                <a:cxn ang="0">
                  <a:pos x="6252" y="48"/>
                </a:cxn>
                <a:cxn ang="0">
                  <a:pos x="6258" y="46"/>
                </a:cxn>
                <a:cxn ang="0">
                  <a:pos x="6264" y="46"/>
                </a:cxn>
                <a:cxn ang="0">
                  <a:pos x="6263" y="110"/>
                </a:cxn>
                <a:cxn ang="0">
                  <a:pos x="6252" y="48"/>
                </a:cxn>
                <a:cxn ang="0">
                  <a:pos x="6264" y="46"/>
                </a:cxn>
                <a:cxn ang="0">
                  <a:pos x="8361" y="93"/>
                </a:cxn>
                <a:cxn ang="0">
                  <a:pos x="8358" y="218"/>
                </a:cxn>
                <a:cxn ang="0">
                  <a:pos x="6261" y="173"/>
                </a:cxn>
                <a:cxn ang="0">
                  <a:pos x="6264" y="46"/>
                </a:cxn>
                <a:cxn ang="0">
                  <a:pos x="8361" y="93"/>
                </a:cxn>
                <a:cxn ang="0">
                  <a:pos x="8371" y="93"/>
                </a:cxn>
                <a:cxn ang="0">
                  <a:pos x="8379" y="95"/>
                </a:cxn>
                <a:cxn ang="0">
                  <a:pos x="8360" y="155"/>
                </a:cxn>
                <a:cxn ang="0">
                  <a:pos x="8361" y="93"/>
                </a:cxn>
                <a:cxn ang="0">
                  <a:pos x="8379" y="95"/>
                </a:cxn>
                <a:cxn ang="0">
                  <a:pos x="10460" y="799"/>
                </a:cxn>
                <a:cxn ang="0">
                  <a:pos x="10420" y="919"/>
                </a:cxn>
                <a:cxn ang="0">
                  <a:pos x="8339" y="216"/>
                </a:cxn>
                <a:cxn ang="0">
                  <a:pos x="8379" y="95"/>
                </a:cxn>
              </a:cxnLst>
              <a:rect l="0" t="0" r="r" b="b"/>
              <a:pathLst>
                <a:path w="10460" h="919">
                  <a:moveTo>
                    <a:pt x="0" y="200"/>
                  </a:moveTo>
                  <a:lnTo>
                    <a:pt x="2111" y="1"/>
                  </a:lnTo>
                  <a:lnTo>
                    <a:pt x="2122" y="126"/>
                  </a:lnTo>
                  <a:lnTo>
                    <a:pt x="11" y="326"/>
                  </a:lnTo>
                  <a:lnTo>
                    <a:pt x="0" y="200"/>
                  </a:lnTo>
                  <a:close/>
                  <a:moveTo>
                    <a:pt x="2111" y="1"/>
                  </a:moveTo>
                  <a:lnTo>
                    <a:pt x="2120" y="0"/>
                  </a:lnTo>
                  <a:lnTo>
                    <a:pt x="2129" y="2"/>
                  </a:lnTo>
                  <a:lnTo>
                    <a:pt x="2117" y="63"/>
                  </a:lnTo>
                  <a:lnTo>
                    <a:pt x="2111" y="1"/>
                  </a:lnTo>
                  <a:close/>
                  <a:moveTo>
                    <a:pt x="2129" y="2"/>
                  </a:moveTo>
                  <a:lnTo>
                    <a:pt x="4149" y="415"/>
                  </a:lnTo>
                  <a:lnTo>
                    <a:pt x="4123" y="539"/>
                  </a:lnTo>
                  <a:lnTo>
                    <a:pt x="2104" y="125"/>
                  </a:lnTo>
                  <a:lnTo>
                    <a:pt x="2129" y="2"/>
                  </a:lnTo>
                  <a:close/>
                  <a:moveTo>
                    <a:pt x="4147" y="539"/>
                  </a:moveTo>
                  <a:lnTo>
                    <a:pt x="4135" y="541"/>
                  </a:lnTo>
                  <a:lnTo>
                    <a:pt x="4123" y="539"/>
                  </a:lnTo>
                  <a:lnTo>
                    <a:pt x="4136" y="477"/>
                  </a:lnTo>
                  <a:lnTo>
                    <a:pt x="4147" y="539"/>
                  </a:lnTo>
                  <a:close/>
                  <a:moveTo>
                    <a:pt x="4126" y="415"/>
                  </a:moveTo>
                  <a:lnTo>
                    <a:pt x="6252" y="48"/>
                  </a:lnTo>
                  <a:lnTo>
                    <a:pt x="6273" y="172"/>
                  </a:lnTo>
                  <a:lnTo>
                    <a:pt x="4147" y="539"/>
                  </a:lnTo>
                  <a:lnTo>
                    <a:pt x="4126" y="415"/>
                  </a:lnTo>
                  <a:close/>
                  <a:moveTo>
                    <a:pt x="6252" y="48"/>
                  </a:moveTo>
                  <a:lnTo>
                    <a:pt x="6258" y="46"/>
                  </a:lnTo>
                  <a:lnTo>
                    <a:pt x="6264" y="46"/>
                  </a:lnTo>
                  <a:lnTo>
                    <a:pt x="6263" y="110"/>
                  </a:lnTo>
                  <a:lnTo>
                    <a:pt x="6252" y="48"/>
                  </a:lnTo>
                  <a:close/>
                  <a:moveTo>
                    <a:pt x="6264" y="46"/>
                  </a:moveTo>
                  <a:lnTo>
                    <a:pt x="8361" y="93"/>
                  </a:lnTo>
                  <a:lnTo>
                    <a:pt x="8358" y="218"/>
                  </a:lnTo>
                  <a:lnTo>
                    <a:pt x="6261" y="173"/>
                  </a:lnTo>
                  <a:lnTo>
                    <a:pt x="6264" y="46"/>
                  </a:lnTo>
                  <a:close/>
                  <a:moveTo>
                    <a:pt x="8361" y="93"/>
                  </a:moveTo>
                  <a:lnTo>
                    <a:pt x="8371" y="93"/>
                  </a:lnTo>
                  <a:lnTo>
                    <a:pt x="8379" y="95"/>
                  </a:lnTo>
                  <a:lnTo>
                    <a:pt x="8360" y="155"/>
                  </a:lnTo>
                  <a:lnTo>
                    <a:pt x="8361" y="93"/>
                  </a:lnTo>
                  <a:close/>
                  <a:moveTo>
                    <a:pt x="8379" y="95"/>
                  </a:moveTo>
                  <a:lnTo>
                    <a:pt x="10460" y="799"/>
                  </a:lnTo>
                  <a:lnTo>
                    <a:pt x="10420" y="919"/>
                  </a:lnTo>
                  <a:lnTo>
                    <a:pt x="8339" y="216"/>
                  </a:lnTo>
                  <a:lnTo>
                    <a:pt x="8379" y="95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8" name="Freeform 64"/>
            <p:cNvSpPr>
              <a:spLocks noEditPoints="1"/>
            </p:cNvSpPr>
            <p:nvPr/>
          </p:nvSpPr>
          <p:spPr bwMode="auto">
            <a:xfrm>
              <a:off x="2089150" y="4292601"/>
              <a:ext cx="4184650" cy="358775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2157" y="552"/>
                </a:cxn>
                <a:cxn ang="0">
                  <a:pos x="2170" y="677"/>
                </a:cxn>
                <a:cxn ang="0">
                  <a:pos x="13" y="906"/>
                </a:cxn>
                <a:cxn ang="0">
                  <a:pos x="0" y="781"/>
                </a:cxn>
                <a:cxn ang="0">
                  <a:pos x="2157" y="552"/>
                </a:cxn>
                <a:cxn ang="0">
                  <a:pos x="2161" y="551"/>
                </a:cxn>
                <a:cxn ang="0">
                  <a:pos x="2164" y="614"/>
                </a:cxn>
                <a:cxn ang="0">
                  <a:pos x="2157" y="552"/>
                </a:cxn>
                <a:cxn ang="0">
                  <a:pos x="2161" y="551"/>
                </a:cxn>
                <a:cxn ang="0">
                  <a:pos x="4211" y="474"/>
                </a:cxn>
                <a:cxn ang="0">
                  <a:pos x="4216" y="601"/>
                </a:cxn>
                <a:cxn ang="0">
                  <a:pos x="2165" y="677"/>
                </a:cxn>
                <a:cxn ang="0">
                  <a:pos x="2161" y="551"/>
                </a:cxn>
                <a:cxn ang="0">
                  <a:pos x="4228" y="600"/>
                </a:cxn>
                <a:cxn ang="0">
                  <a:pos x="4222" y="601"/>
                </a:cxn>
                <a:cxn ang="0">
                  <a:pos x="4216" y="601"/>
                </a:cxn>
                <a:cxn ang="0">
                  <a:pos x="4214" y="538"/>
                </a:cxn>
                <a:cxn ang="0">
                  <a:pos x="4228" y="600"/>
                </a:cxn>
                <a:cxn ang="0">
                  <a:pos x="4200" y="476"/>
                </a:cxn>
                <a:cxn ang="0">
                  <a:pos x="6296" y="2"/>
                </a:cxn>
                <a:cxn ang="0">
                  <a:pos x="6323" y="125"/>
                </a:cxn>
                <a:cxn ang="0">
                  <a:pos x="4228" y="600"/>
                </a:cxn>
                <a:cxn ang="0">
                  <a:pos x="4200" y="476"/>
                </a:cxn>
                <a:cxn ang="0">
                  <a:pos x="6296" y="2"/>
                </a:cxn>
                <a:cxn ang="0">
                  <a:pos x="6307" y="0"/>
                </a:cxn>
                <a:cxn ang="0">
                  <a:pos x="6317" y="1"/>
                </a:cxn>
                <a:cxn ang="0">
                  <a:pos x="6309" y="65"/>
                </a:cxn>
                <a:cxn ang="0">
                  <a:pos x="6296" y="2"/>
                </a:cxn>
                <a:cxn ang="0">
                  <a:pos x="6317" y="1"/>
                </a:cxn>
                <a:cxn ang="0">
                  <a:pos x="8429" y="261"/>
                </a:cxn>
                <a:cxn ang="0">
                  <a:pos x="8414" y="386"/>
                </a:cxn>
                <a:cxn ang="0">
                  <a:pos x="6302" y="127"/>
                </a:cxn>
                <a:cxn ang="0">
                  <a:pos x="6317" y="1"/>
                </a:cxn>
                <a:cxn ang="0">
                  <a:pos x="8429" y="261"/>
                </a:cxn>
                <a:cxn ang="0">
                  <a:pos x="8431" y="261"/>
                </a:cxn>
                <a:cxn ang="0">
                  <a:pos x="8422" y="324"/>
                </a:cxn>
                <a:cxn ang="0">
                  <a:pos x="8429" y="261"/>
                </a:cxn>
                <a:cxn ang="0">
                  <a:pos x="8431" y="261"/>
                </a:cxn>
                <a:cxn ang="0">
                  <a:pos x="10542" y="567"/>
                </a:cxn>
                <a:cxn ang="0">
                  <a:pos x="10523" y="693"/>
                </a:cxn>
                <a:cxn ang="0">
                  <a:pos x="8412" y="386"/>
                </a:cxn>
                <a:cxn ang="0">
                  <a:pos x="8431" y="261"/>
                </a:cxn>
              </a:cxnLst>
              <a:rect l="0" t="0" r="r" b="b"/>
              <a:pathLst>
                <a:path w="10542" h="906">
                  <a:moveTo>
                    <a:pt x="0" y="781"/>
                  </a:moveTo>
                  <a:lnTo>
                    <a:pt x="2157" y="552"/>
                  </a:lnTo>
                  <a:lnTo>
                    <a:pt x="2170" y="677"/>
                  </a:lnTo>
                  <a:lnTo>
                    <a:pt x="13" y="906"/>
                  </a:lnTo>
                  <a:lnTo>
                    <a:pt x="0" y="781"/>
                  </a:lnTo>
                  <a:close/>
                  <a:moveTo>
                    <a:pt x="2157" y="552"/>
                  </a:moveTo>
                  <a:lnTo>
                    <a:pt x="2161" y="551"/>
                  </a:lnTo>
                  <a:lnTo>
                    <a:pt x="2164" y="614"/>
                  </a:lnTo>
                  <a:lnTo>
                    <a:pt x="2157" y="552"/>
                  </a:lnTo>
                  <a:close/>
                  <a:moveTo>
                    <a:pt x="2161" y="551"/>
                  </a:moveTo>
                  <a:lnTo>
                    <a:pt x="4211" y="474"/>
                  </a:lnTo>
                  <a:lnTo>
                    <a:pt x="4216" y="601"/>
                  </a:lnTo>
                  <a:lnTo>
                    <a:pt x="2165" y="677"/>
                  </a:lnTo>
                  <a:lnTo>
                    <a:pt x="2161" y="551"/>
                  </a:lnTo>
                  <a:close/>
                  <a:moveTo>
                    <a:pt x="4228" y="600"/>
                  </a:moveTo>
                  <a:lnTo>
                    <a:pt x="4222" y="601"/>
                  </a:lnTo>
                  <a:lnTo>
                    <a:pt x="4216" y="601"/>
                  </a:lnTo>
                  <a:lnTo>
                    <a:pt x="4214" y="538"/>
                  </a:lnTo>
                  <a:lnTo>
                    <a:pt x="4228" y="600"/>
                  </a:lnTo>
                  <a:close/>
                  <a:moveTo>
                    <a:pt x="4200" y="476"/>
                  </a:moveTo>
                  <a:lnTo>
                    <a:pt x="6296" y="2"/>
                  </a:lnTo>
                  <a:lnTo>
                    <a:pt x="6323" y="125"/>
                  </a:lnTo>
                  <a:lnTo>
                    <a:pt x="4228" y="600"/>
                  </a:lnTo>
                  <a:lnTo>
                    <a:pt x="4200" y="476"/>
                  </a:lnTo>
                  <a:close/>
                  <a:moveTo>
                    <a:pt x="6296" y="2"/>
                  </a:moveTo>
                  <a:lnTo>
                    <a:pt x="6307" y="0"/>
                  </a:lnTo>
                  <a:lnTo>
                    <a:pt x="6317" y="1"/>
                  </a:lnTo>
                  <a:lnTo>
                    <a:pt x="6309" y="65"/>
                  </a:lnTo>
                  <a:lnTo>
                    <a:pt x="6296" y="2"/>
                  </a:lnTo>
                  <a:close/>
                  <a:moveTo>
                    <a:pt x="6317" y="1"/>
                  </a:moveTo>
                  <a:lnTo>
                    <a:pt x="8429" y="261"/>
                  </a:lnTo>
                  <a:lnTo>
                    <a:pt x="8414" y="386"/>
                  </a:lnTo>
                  <a:lnTo>
                    <a:pt x="6302" y="127"/>
                  </a:lnTo>
                  <a:lnTo>
                    <a:pt x="6317" y="1"/>
                  </a:lnTo>
                  <a:close/>
                  <a:moveTo>
                    <a:pt x="8429" y="261"/>
                  </a:moveTo>
                  <a:lnTo>
                    <a:pt x="8431" y="261"/>
                  </a:lnTo>
                  <a:lnTo>
                    <a:pt x="8422" y="324"/>
                  </a:lnTo>
                  <a:lnTo>
                    <a:pt x="8429" y="261"/>
                  </a:lnTo>
                  <a:close/>
                  <a:moveTo>
                    <a:pt x="8431" y="261"/>
                  </a:moveTo>
                  <a:lnTo>
                    <a:pt x="10542" y="567"/>
                  </a:lnTo>
                  <a:lnTo>
                    <a:pt x="10523" y="693"/>
                  </a:lnTo>
                  <a:lnTo>
                    <a:pt x="8412" y="386"/>
                  </a:lnTo>
                  <a:lnTo>
                    <a:pt x="8431" y="261"/>
                  </a:lnTo>
                  <a:close/>
                </a:path>
              </a:pathLst>
            </a:custGeom>
            <a:solidFill>
              <a:srgbClr val="901E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7185025" y="1965326"/>
              <a:ext cx="179388" cy="153988"/>
            </a:xfrm>
            <a:custGeom>
              <a:avLst/>
              <a:gdLst/>
              <a:ahLst/>
              <a:cxnLst>
                <a:cxn ang="0">
                  <a:pos x="450" y="377"/>
                </a:cxn>
                <a:cxn ang="0">
                  <a:pos x="446" y="382"/>
                </a:cxn>
                <a:cxn ang="0">
                  <a:pos x="437" y="385"/>
                </a:cxn>
                <a:cxn ang="0">
                  <a:pos x="423" y="386"/>
                </a:cxn>
                <a:cxn ang="0">
                  <a:pos x="403" y="386"/>
                </a:cxn>
                <a:cxn ang="0">
                  <a:pos x="388" y="385"/>
                </a:cxn>
                <a:cxn ang="0">
                  <a:pos x="380" y="382"/>
                </a:cxn>
                <a:cxn ang="0">
                  <a:pos x="376" y="377"/>
                </a:cxn>
                <a:cxn ang="0">
                  <a:pos x="376" y="60"/>
                </a:cxn>
                <a:cxn ang="0">
                  <a:pos x="264" y="373"/>
                </a:cxn>
                <a:cxn ang="0">
                  <a:pos x="260" y="380"/>
                </a:cxn>
                <a:cxn ang="0">
                  <a:pos x="252" y="384"/>
                </a:cxn>
                <a:cxn ang="0">
                  <a:pos x="240" y="386"/>
                </a:cxn>
                <a:cxn ang="0">
                  <a:pos x="224" y="386"/>
                </a:cxn>
                <a:cxn ang="0">
                  <a:pos x="206" y="386"/>
                </a:cxn>
                <a:cxn ang="0">
                  <a:pos x="194" y="384"/>
                </a:cxn>
                <a:cxn ang="0">
                  <a:pos x="186" y="380"/>
                </a:cxn>
                <a:cxn ang="0">
                  <a:pos x="184" y="373"/>
                </a:cxn>
                <a:cxn ang="0">
                  <a:pos x="75" y="60"/>
                </a:cxn>
                <a:cxn ang="0">
                  <a:pos x="74" y="377"/>
                </a:cxn>
                <a:cxn ang="0">
                  <a:pos x="71" y="382"/>
                </a:cxn>
                <a:cxn ang="0">
                  <a:pos x="62" y="385"/>
                </a:cxn>
                <a:cxn ang="0">
                  <a:pos x="48" y="386"/>
                </a:cxn>
                <a:cxn ang="0">
                  <a:pos x="27" y="386"/>
                </a:cxn>
                <a:cxn ang="0">
                  <a:pos x="13" y="385"/>
                </a:cxn>
                <a:cxn ang="0">
                  <a:pos x="4" y="382"/>
                </a:cxn>
                <a:cxn ang="0">
                  <a:pos x="1" y="377"/>
                </a:cxn>
                <a:cxn ang="0">
                  <a:pos x="0" y="31"/>
                </a:cxn>
                <a:cxn ang="0">
                  <a:pos x="2" y="17"/>
                </a:cxn>
                <a:cxn ang="0">
                  <a:pos x="9" y="7"/>
                </a:cxn>
                <a:cxn ang="0">
                  <a:pos x="18" y="1"/>
                </a:cxn>
                <a:cxn ang="0">
                  <a:pos x="30" y="0"/>
                </a:cxn>
                <a:cxn ang="0">
                  <a:pos x="94" y="0"/>
                </a:cxn>
                <a:cxn ang="0">
                  <a:pos x="114" y="5"/>
                </a:cxn>
                <a:cxn ang="0">
                  <a:pos x="128" y="15"/>
                </a:cxn>
                <a:cxn ang="0">
                  <a:pos x="138" y="32"/>
                </a:cxn>
                <a:cxn ang="0">
                  <a:pos x="225" y="274"/>
                </a:cxn>
                <a:cxn ang="0">
                  <a:pos x="313" y="44"/>
                </a:cxn>
                <a:cxn ang="0">
                  <a:pos x="322" y="23"/>
                </a:cxn>
                <a:cxn ang="0">
                  <a:pos x="332" y="9"/>
                </a:cxn>
                <a:cxn ang="0">
                  <a:pos x="347" y="1"/>
                </a:cxn>
                <a:cxn ang="0">
                  <a:pos x="366" y="0"/>
                </a:cxn>
                <a:cxn ang="0">
                  <a:pos x="427" y="0"/>
                </a:cxn>
                <a:cxn ang="0">
                  <a:pos x="438" y="4"/>
                </a:cxn>
                <a:cxn ang="0">
                  <a:pos x="446" y="11"/>
                </a:cxn>
                <a:cxn ang="0">
                  <a:pos x="450" y="23"/>
                </a:cxn>
                <a:cxn ang="0">
                  <a:pos x="450" y="375"/>
                </a:cxn>
              </a:cxnLst>
              <a:rect l="0" t="0" r="r" b="b"/>
              <a:pathLst>
                <a:path w="450" h="386">
                  <a:moveTo>
                    <a:pt x="450" y="375"/>
                  </a:moveTo>
                  <a:lnTo>
                    <a:pt x="450" y="377"/>
                  </a:lnTo>
                  <a:lnTo>
                    <a:pt x="449" y="380"/>
                  </a:lnTo>
                  <a:lnTo>
                    <a:pt x="446" y="382"/>
                  </a:lnTo>
                  <a:lnTo>
                    <a:pt x="442" y="384"/>
                  </a:lnTo>
                  <a:lnTo>
                    <a:pt x="437" y="385"/>
                  </a:lnTo>
                  <a:lnTo>
                    <a:pt x="431" y="386"/>
                  </a:lnTo>
                  <a:lnTo>
                    <a:pt x="423" y="386"/>
                  </a:lnTo>
                  <a:lnTo>
                    <a:pt x="412" y="386"/>
                  </a:lnTo>
                  <a:lnTo>
                    <a:pt x="403" y="386"/>
                  </a:lnTo>
                  <a:lnTo>
                    <a:pt x="394" y="386"/>
                  </a:lnTo>
                  <a:lnTo>
                    <a:pt x="388" y="385"/>
                  </a:lnTo>
                  <a:lnTo>
                    <a:pt x="384" y="384"/>
                  </a:lnTo>
                  <a:lnTo>
                    <a:pt x="380" y="382"/>
                  </a:lnTo>
                  <a:lnTo>
                    <a:pt x="378" y="380"/>
                  </a:lnTo>
                  <a:lnTo>
                    <a:pt x="376" y="377"/>
                  </a:lnTo>
                  <a:lnTo>
                    <a:pt x="376" y="375"/>
                  </a:lnTo>
                  <a:lnTo>
                    <a:pt x="376" y="60"/>
                  </a:lnTo>
                  <a:lnTo>
                    <a:pt x="375" y="60"/>
                  </a:lnTo>
                  <a:lnTo>
                    <a:pt x="264" y="373"/>
                  </a:lnTo>
                  <a:lnTo>
                    <a:pt x="262" y="377"/>
                  </a:lnTo>
                  <a:lnTo>
                    <a:pt x="260" y="380"/>
                  </a:lnTo>
                  <a:lnTo>
                    <a:pt x="256" y="382"/>
                  </a:lnTo>
                  <a:lnTo>
                    <a:pt x="252" y="384"/>
                  </a:lnTo>
                  <a:lnTo>
                    <a:pt x="247" y="385"/>
                  </a:lnTo>
                  <a:lnTo>
                    <a:pt x="240" y="386"/>
                  </a:lnTo>
                  <a:lnTo>
                    <a:pt x="233" y="386"/>
                  </a:lnTo>
                  <a:lnTo>
                    <a:pt x="224" y="386"/>
                  </a:lnTo>
                  <a:lnTo>
                    <a:pt x="213" y="386"/>
                  </a:lnTo>
                  <a:lnTo>
                    <a:pt x="206" y="386"/>
                  </a:lnTo>
                  <a:lnTo>
                    <a:pt x="199" y="385"/>
                  </a:lnTo>
                  <a:lnTo>
                    <a:pt x="194" y="384"/>
                  </a:lnTo>
                  <a:lnTo>
                    <a:pt x="190" y="382"/>
                  </a:lnTo>
                  <a:lnTo>
                    <a:pt x="186" y="380"/>
                  </a:lnTo>
                  <a:lnTo>
                    <a:pt x="185" y="377"/>
                  </a:lnTo>
                  <a:lnTo>
                    <a:pt x="184" y="373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5" y="375"/>
                  </a:lnTo>
                  <a:lnTo>
                    <a:pt x="74" y="377"/>
                  </a:lnTo>
                  <a:lnTo>
                    <a:pt x="72" y="380"/>
                  </a:lnTo>
                  <a:lnTo>
                    <a:pt x="71" y="382"/>
                  </a:lnTo>
                  <a:lnTo>
                    <a:pt x="67" y="384"/>
                  </a:lnTo>
                  <a:lnTo>
                    <a:pt x="62" y="385"/>
                  </a:lnTo>
                  <a:lnTo>
                    <a:pt x="55" y="386"/>
                  </a:lnTo>
                  <a:lnTo>
                    <a:pt x="48" y="386"/>
                  </a:lnTo>
                  <a:lnTo>
                    <a:pt x="37" y="386"/>
                  </a:lnTo>
                  <a:lnTo>
                    <a:pt x="27" y="386"/>
                  </a:lnTo>
                  <a:lnTo>
                    <a:pt x="19" y="386"/>
                  </a:lnTo>
                  <a:lnTo>
                    <a:pt x="13" y="385"/>
                  </a:lnTo>
                  <a:lnTo>
                    <a:pt x="8" y="384"/>
                  </a:lnTo>
                  <a:lnTo>
                    <a:pt x="4" y="382"/>
                  </a:lnTo>
                  <a:lnTo>
                    <a:pt x="2" y="380"/>
                  </a:lnTo>
                  <a:lnTo>
                    <a:pt x="1" y="377"/>
                  </a:lnTo>
                  <a:lnTo>
                    <a:pt x="0" y="375"/>
                  </a:lnTo>
                  <a:lnTo>
                    <a:pt x="0" y="31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81" y="0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4" y="5"/>
                  </a:lnTo>
                  <a:lnTo>
                    <a:pt x="121" y="9"/>
                  </a:lnTo>
                  <a:lnTo>
                    <a:pt x="128" y="15"/>
                  </a:lnTo>
                  <a:lnTo>
                    <a:pt x="133" y="23"/>
                  </a:lnTo>
                  <a:lnTo>
                    <a:pt x="138" y="32"/>
                  </a:lnTo>
                  <a:lnTo>
                    <a:pt x="142" y="44"/>
                  </a:lnTo>
                  <a:lnTo>
                    <a:pt x="225" y="274"/>
                  </a:lnTo>
                  <a:lnTo>
                    <a:pt x="226" y="274"/>
                  </a:lnTo>
                  <a:lnTo>
                    <a:pt x="313" y="44"/>
                  </a:lnTo>
                  <a:lnTo>
                    <a:pt x="317" y="32"/>
                  </a:lnTo>
                  <a:lnTo>
                    <a:pt x="322" y="23"/>
                  </a:lnTo>
                  <a:lnTo>
                    <a:pt x="327" y="15"/>
                  </a:lnTo>
                  <a:lnTo>
                    <a:pt x="332" y="9"/>
                  </a:lnTo>
                  <a:lnTo>
                    <a:pt x="339" y="5"/>
                  </a:lnTo>
                  <a:lnTo>
                    <a:pt x="347" y="1"/>
                  </a:lnTo>
                  <a:lnTo>
                    <a:pt x="356" y="0"/>
                  </a:lnTo>
                  <a:lnTo>
                    <a:pt x="366" y="0"/>
                  </a:lnTo>
                  <a:lnTo>
                    <a:pt x="419" y="0"/>
                  </a:lnTo>
                  <a:lnTo>
                    <a:pt x="427" y="0"/>
                  </a:lnTo>
                  <a:lnTo>
                    <a:pt x="433" y="1"/>
                  </a:lnTo>
                  <a:lnTo>
                    <a:pt x="438" y="4"/>
                  </a:lnTo>
                  <a:lnTo>
                    <a:pt x="442" y="7"/>
                  </a:lnTo>
                  <a:lnTo>
                    <a:pt x="446" y="11"/>
                  </a:lnTo>
                  <a:lnTo>
                    <a:pt x="449" y="17"/>
                  </a:lnTo>
                  <a:lnTo>
                    <a:pt x="450" y="23"/>
                  </a:lnTo>
                  <a:lnTo>
                    <a:pt x="450" y="31"/>
                  </a:lnTo>
                  <a:lnTo>
                    <a:pt x="450" y="3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7394575" y="2084388"/>
              <a:ext cx="36513" cy="34925"/>
            </a:xfrm>
            <a:custGeom>
              <a:avLst/>
              <a:gdLst/>
              <a:ahLst/>
              <a:cxnLst>
                <a:cxn ang="0">
                  <a:pos x="89" y="45"/>
                </a:cxn>
                <a:cxn ang="0">
                  <a:pos x="88" y="58"/>
                </a:cxn>
                <a:cxn ang="0">
                  <a:pos x="87" y="69"/>
                </a:cxn>
                <a:cxn ang="0">
                  <a:pos x="84" y="76"/>
                </a:cxn>
                <a:cxn ang="0">
                  <a:pos x="79" y="83"/>
                </a:cxn>
                <a:cxn ang="0">
                  <a:pos x="74" y="87"/>
                </a:cxn>
                <a:cxn ang="0">
                  <a:pos x="66" y="89"/>
                </a:cxn>
                <a:cxn ang="0">
                  <a:pos x="57" y="92"/>
                </a:cxn>
                <a:cxn ang="0">
                  <a:pos x="45" y="92"/>
                </a:cxn>
                <a:cxn ang="0">
                  <a:pos x="34" y="92"/>
                </a:cxn>
                <a:cxn ang="0">
                  <a:pos x="23" y="89"/>
                </a:cxn>
                <a:cxn ang="0">
                  <a:pos x="15" y="87"/>
                </a:cxn>
                <a:cxn ang="0">
                  <a:pos x="10" y="83"/>
                </a:cxn>
                <a:cxn ang="0">
                  <a:pos x="6" y="76"/>
                </a:cxn>
                <a:cxn ang="0">
                  <a:pos x="2" y="69"/>
                </a:cxn>
                <a:cxn ang="0">
                  <a:pos x="1" y="60"/>
                </a:cxn>
                <a:cxn ang="0">
                  <a:pos x="0" y="47"/>
                </a:cxn>
                <a:cxn ang="0">
                  <a:pos x="1" y="34"/>
                </a:cxn>
                <a:cxn ang="0">
                  <a:pos x="2" y="23"/>
                </a:cxn>
                <a:cxn ang="0">
                  <a:pos x="6" y="16"/>
                </a:cxn>
                <a:cxn ang="0">
                  <a:pos x="10" y="9"/>
                </a:cxn>
                <a:cxn ang="0">
                  <a:pos x="15" y="5"/>
                </a:cxn>
                <a:cxn ang="0">
                  <a:pos x="23" y="3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57" y="0"/>
                </a:cxn>
                <a:cxn ang="0">
                  <a:pos x="66" y="3"/>
                </a:cxn>
                <a:cxn ang="0">
                  <a:pos x="74" y="5"/>
                </a:cxn>
                <a:cxn ang="0">
                  <a:pos x="80" y="9"/>
                </a:cxn>
                <a:cxn ang="0">
                  <a:pos x="84" y="14"/>
                </a:cxn>
                <a:cxn ang="0">
                  <a:pos x="87" y="23"/>
                </a:cxn>
                <a:cxn ang="0">
                  <a:pos x="88" y="32"/>
                </a:cxn>
                <a:cxn ang="0">
                  <a:pos x="89" y="45"/>
                </a:cxn>
              </a:cxnLst>
              <a:rect l="0" t="0" r="r" b="b"/>
              <a:pathLst>
                <a:path w="89" h="92">
                  <a:moveTo>
                    <a:pt x="89" y="45"/>
                  </a:moveTo>
                  <a:lnTo>
                    <a:pt x="88" y="58"/>
                  </a:lnTo>
                  <a:lnTo>
                    <a:pt x="87" y="69"/>
                  </a:lnTo>
                  <a:lnTo>
                    <a:pt x="84" y="76"/>
                  </a:lnTo>
                  <a:lnTo>
                    <a:pt x="79" y="83"/>
                  </a:lnTo>
                  <a:lnTo>
                    <a:pt x="74" y="87"/>
                  </a:lnTo>
                  <a:lnTo>
                    <a:pt x="66" y="89"/>
                  </a:lnTo>
                  <a:lnTo>
                    <a:pt x="57" y="92"/>
                  </a:lnTo>
                  <a:lnTo>
                    <a:pt x="45" y="92"/>
                  </a:lnTo>
                  <a:lnTo>
                    <a:pt x="34" y="92"/>
                  </a:lnTo>
                  <a:lnTo>
                    <a:pt x="23" y="89"/>
                  </a:lnTo>
                  <a:lnTo>
                    <a:pt x="15" y="87"/>
                  </a:lnTo>
                  <a:lnTo>
                    <a:pt x="10" y="83"/>
                  </a:lnTo>
                  <a:lnTo>
                    <a:pt x="6" y="76"/>
                  </a:lnTo>
                  <a:lnTo>
                    <a:pt x="2" y="69"/>
                  </a:lnTo>
                  <a:lnTo>
                    <a:pt x="1" y="60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3" y="3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0" y="9"/>
                  </a:lnTo>
                  <a:lnTo>
                    <a:pt x="84" y="14"/>
                  </a:lnTo>
                  <a:lnTo>
                    <a:pt x="87" y="23"/>
                  </a:lnTo>
                  <a:lnTo>
                    <a:pt x="88" y="32"/>
                  </a:lnTo>
                  <a:lnTo>
                    <a:pt x="89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1" name="Freeform 67"/>
            <p:cNvSpPr>
              <a:spLocks noEditPoints="1"/>
            </p:cNvSpPr>
            <p:nvPr/>
          </p:nvSpPr>
          <p:spPr bwMode="auto">
            <a:xfrm>
              <a:off x="7451725" y="1962151"/>
              <a:ext cx="146050" cy="158750"/>
            </a:xfrm>
            <a:custGeom>
              <a:avLst/>
              <a:gdLst/>
              <a:ahLst/>
              <a:cxnLst>
                <a:cxn ang="0">
                  <a:pos x="364" y="240"/>
                </a:cxn>
                <a:cxn ang="0">
                  <a:pos x="348" y="300"/>
                </a:cxn>
                <a:cxn ang="0">
                  <a:pos x="318" y="345"/>
                </a:cxn>
                <a:cxn ang="0">
                  <a:pos x="277" y="379"/>
                </a:cxn>
                <a:cxn ang="0">
                  <a:pos x="223" y="397"/>
                </a:cxn>
                <a:cxn ang="0">
                  <a:pos x="158" y="399"/>
                </a:cxn>
                <a:cxn ang="0">
                  <a:pos x="101" y="388"/>
                </a:cxn>
                <a:cxn ang="0">
                  <a:pos x="57" y="363"/>
                </a:cxn>
                <a:cxn ang="0">
                  <a:pos x="26" y="324"/>
                </a:cxn>
                <a:cxn ang="0">
                  <a:pos x="7" y="271"/>
                </a:cxn>
                <a:cxn ang="0">
                  <a:pos x="0" y="203"/>
                </a:cxn>
                <a:cxn ang="0">
                  <a:pos x="8" y="137"/>
                </a:cxn>
                <a:cxn ang="0">
                  <a:pos x="27" y="84"/>
                </a:cxn>
                <a:cxn ang="0">
                  <a:pos x="61" y="43"/>
                </a:cxn>
                <a:cxn ang="0">
                  <a:pos x="106" y="14"/>
                </a:cxn>
                <a:cxn ang="0">
                  <a:pos x="164" y="1"/>
                </a:cxn>
                <a:cxn ang="0">
                  <a:pos x="229" y="4"/>
                </a:cxn>
                <a:cxn ang="0">
                  <a:pos x="281" y="18"/>
                </a:cxn>
                <a:cxn ang="0">
                  <a:pos x="321" y="48"/>
                </a:cxn>
                <a:cxn ang="0">
                  <a:pos x="348" y="90"/>
                </a:cxn>
                <a:cxn ang="0">
                  <a:pos x="364" y="149"/>
                </a:cxn>
                <a:cxn ang="0">
                  <a:pos x="283" y="200"/>
                </a:cxn>
                <a:cxn ang="0">
                  <a:pos x="281" y="158"/>
                </a:cxn>
                <a:cxn ang="0">
                  <a:pos x="273" y="121"/>
                </a:cxn>
                <a:cxn ang="0">
                  <a:pos x="256" y="93"/>
                </a:cxn>
                <a:cxn ang="0">
                  <a:pos x="232" y="75"/>
                </a:cxn>
                <a:cxn ang="0">
                  <a:pos x="198" y="65"/>
                </a:cxn>
                <a:cxn ang="0">
                  <a:pos x="158" y="67"/>
                </a:cxn>
                <a:cxn ang="0">
                  <a:pos x="127" y="81"/>
                </a:cxn>
                <a:cxn ang="0">
                  <a:pos x="105" y="105"/>
                </a:cxn>
                <a:cxn ang="0">
                  <a:pos x="91" y="136"/>
                </a:cxn>
                <a:cxn ang="0">
                  <a:pos x="84" y="172"/>
                </a:cxn>
                <a:cxn ang="0">
                  <a:pos x="83" y="215"/>
                </a:cxn>
                <a:cxn ang="0">
                  <a:pos x="88" y="256"/>
                </a:cxn>
                <a:cxn ang="0">
                  <a:pos x="98" y="290"/>
                </a:cxn>
                <a:cxn ang="0">
                  <a:pos x="118" y="314"/>
                </a:cxn>
                <a:cxn ang="0">
                  <a:pos x="145" y="330"/>
                </a:cxn>
                <a:cxn ang="0">
                  <a:pos x="183" y="335"/>
                </a:cxn>
                <a:cxn ang="0">
                  <a:pos x="220" y="330"/>
                </a:cxn>
                <a:cxn ang="0">
                  <a:pos x="249" y="312"/>
                </a:cxn>
                <a:cxn ang="0">
                  <a:pos x="268" y="286"/>
                </a:cxn>
                <a:cxn ang="0">
                  <a:pos x="280" y="252"/>
                </a:cxn>
                <a:cxn ang="0">
                  <a:pos x="283" y="213"/>
                </a:cxn>
              </a:cxnLst>
              <a:rect l="0" t="0" r="r" b="b"/>
              <a:pathLst>
                <a:path w="366" h="399">
                  <a:moveTo>
                    <a:pt x="366" y="195"/>
                  </a:moveTo>
                  <a:lnTo>
                    <a:pt x="365" y="218"/>
                  </a:lnTo>
                  <a:lnTo>
                    <a:pt x="364" y="240"/>
                  </a:lnTo>
                  <a:lnTo>
                    <a:pt x="360" y="262"/>
                  </a:lnTo>
                  <a:lnTo>
                    <a:pt x="355" y="282"/>
                  </a:lnTo>
                  <a:lnTo>
                    <a:pt x="348" y="300"/>
                  </a:lnTo>
                  <a:lnTo>
                    <a:pt x="339" y="317"/>
                  </a:lnTo>
                  <a:lnTo>
                    <a:pt x="330" y="332"/>
                  </a:lnTo>
                  <a:lnTo>
                    <a:pt x="318" y="345"/>
                  </a:lnTo>
                  <a:lnTo>
                    <a:pt x="307" y="358"/>
                  </a:lnTo>
                  <a:lnTo>
                    <a:pt x="293" y="368"/>
                  </a:lnTo>
                  <a:lnTo>
                    <a:pt x="277" y="379"/>
                  </a:lnTo>
                  <a:lnTo>
                    <a:pt x="260" y="387"/>
                  </a:lnTo>
                  <a:lnTo>
                    <a:pt x="242" y="392"/>
                  </a:lnTo>
                  <a:lnTo>
                    <a:pt x="223" y="397"/>
                  </a:lnTo>
                  <a:lnTo>
                    <a:pt x="202" y="399"/>
                  </a:lnTo>
                  <a:lnTo>
                    <a:pt x="180" y="399"/>
                  </a:lnTo>
                  <a:lnTo>
                    <a:pt x="158" y="399"/>
                  </a:lnTo>
                  <a:lnTo>
                    <a:pt x="137" y="397"/>
                  </a:lnTo>
                  <a:lnTo>
                    <a:pt x="119" y="393"/>
                  </a:lnTo>
                  <a:lnTo>
                    <a:pt x="101" y="388"/>
                  </a:lnTo>
                  <a:lnTo>
                    <a:pt x="86" y="381"/>
                  </a:lnTo>
                  <a:lnTo>
                    <a:pt x="71" y="374"/>
                  </a:lnTo>
                  <a:lnTo>
                    <a:pt x="57" y="363"/>
                  </a:lnTo>
                  <a:lnTo>
                    <a:pt x="45" y="352"/>
                  </a:lnTo>
                  <a:lnTo>
                    <a:pt x="35" y="339"/>
                  </a:lnTo>
                  <a:lnTo>
                    <a:pt x="26" y="324"/>
                  </a:lnTo>
                  <a:lnTo>
                    <a:pt x="18" y="309"/>
                  </a:lnTo>
                  <a:lnTo>
                    <a:pt x="12" y="291"/>
                  </a:lnTo>
                  <a:lnTo>
                    <a:pt x="7" y="271"/>
                  </a:lnTo>
                  <a:lnTo>
                    <a:pt x="4" y="249"/>
                  </a:lnTo>
                  <a:lnTo>
                    <a:pt x="1" y="227"/>
                  </a:lnTo>
                  <a:lnTo>
                    <a:pt x="0" y="203"/>
                  </a:lnTo>
                  <a:lnTo>
                    <a:pt x="1" y="180"/>
                  </a:lnTo>
                  <a:lnTo>
                    <a:pt x="4" y="158"/>
                  </a:lnTo>
                  <a:lnTo>
                    <a:pt x="8" y="137"/>
                  </a:lnTo>
                  <a:lnTo>
                    <a:pt x="13" y="118"/>
                  </a:lnTo>
                  <a:lnTo>
                    <a:pt x="20" y="101"/>
                  </a:lnTo>
                  <a:lnTo>
                    <a:pt x="27" y="84"/>
                  </a:lnTo>
                  <a:lnTo>
                    <a:pt x="38" y="68"/>
                  </a:lnTo>
                  <a:lnTo>
                    <a:pt x="48" y="54"/>
                  </a:lnTo>
                  <a:lnTo>
                    <a:pt x="61" y="43"/>
                  </a:lnTo>
                  <a:lnTo>
                    <a:pt x="74" y="31"/>
                  </a:lnTo>
                  <a:lnTo>
                    <a:pt x="89" y="22"/>
                  </a:lnTo>
                  <a:lnTo>
                    <a:pt x="106" y="14"/>
                  </a:lnTo>
                  <a:lnTo>
                    <a:pt x="124" y="8"/>
                  </a:lnTo>
                  <a:lnTo>
                    <a:pt x="144" y="4"/>
                  </a:lnTo>
                  <a:lnTo>
                    <a:pt x="164" y="1"/>
                  </a:lnTo>
                  <a:lnTo>
                    <a:pt x="188" y="0"/>
                  </a:lnTo>
                  <a:lnTo>
                    <a:pt x="208" y="1"/>
                  </a:lnTo>
                  <a:lnTo>
                    <a:pt x="229" y="4"/>
                  </a:lnTo>
                  <a:lnTo>
                    <a:pt x="247" y="6"/>
                  </a:lnTo>
                  <a:lnTo>
                    <a:pt x="264" y="12"/>
                  </a:lnTo>
                  <a:lnTo>
                    <a:pt x="281" y="18"/>
                  </a:lnTo>
                  <a:lnTo>
                    <a:pt x="295" y="27"/>
                  </a:lnTo>
                  <a:lnTo>
                    <a:pt x="309" y="36"/>
                  </a:lnTo>
                  <a:lnTo>
                    <a:pt x="321" y="48"/>
                  </a:lnTo>
                  <a:lnTo>
                    <a:pt x="331" y="61"/>
                  </a:lnTo>
                  <a:lnTo>
                    <a:pt x="340" y="75"/>
                  </a:lnTo>
                  <a:lnTo>
                    <a:pt x="348" y="90"/>
                  </a:lnTo>
                  <a:lnTo>
                    <a:pt x="355" y="109"/>
                  </a:lnTo>
                  <a:lnTo>
                    <a:pt x="360" y="128"/>
                  </a:lnTo>
                  <a:lnTo>
                    <a:pt x="364" y="149"/>
                  </a:lnTo>
                  <a:lnTo>
                    <a:pt x="365" y="172"/>
                  </a:lnTo>
                  <a:lnTo>
                    <a:pt x="366" y="195"/>
                  </a:lnTo>
                  <a:close/>
                  <a:moveTo>
                    <a:pt x="283" y="200"/>
                  </a:moveTo>
                  <a:lnTo>
                    <a:pt x="283" y="185"/>
                  </a:lnTo>
                  <a:lnTo>
                    <a:pt x="282" y="171"/>
                  </a:lnTo>
                  <a:lnTo>
                    <a:pt x="281" y="158"/>
                  </a:lnTo>
                  <a:lnTo>
                    <a:pt x="280" y="145"/>
                  </a:lnTo>
                  <a:lnTo>
                    <a:pt x="277" y="132"/>
                  </a:lnTo>
                  <a:lnTo>
                    <a:pt x="273" y="121"/>
                  </a:lnTo>
                  <a:lnTo>
                    <a:pt x="268" y="111"/>
                  </a:lnTo>
                  <a:lnTo>
                    <a:pt x="263" y="102"/>
                  </a:lnTo>
                  <a:lnTo>
                    <a:pt x="256" y="93"/>
                  </a:lnTo>
                  <a:lnTo>
                    <a:pt x="250" y="87"/>
                  </a:lnTo>
                  <a:lnTo>
                    <a:pt x="241" y="80"/>
                  </a:lnTo>
                  <a:lnTo>
                    <a:pt x="232" y="75"/>
                  </a:lnTo>
                  <a:lnTo>
                    <a:pt x="223" y="70"/>
                  </a:lnTo>
                  <a:lnTo>
                    <a:pt x="211" y="67"/>
                  </a:lnTo>
                  <a:lnTo>
                    <a:pt x="198" y="65"/>
                  </a:lnTo>
                  <a:lnTo>
                    <a:pt x="185" y="65"/>
                  </a:lnTo>
                  <a:lnTo>
                    <a:pt x="171" y="66"/>
                  </a:lnTo>
                  <a:lnTo>
                    <a:pt x="158" y="67"/>
                  </a:lnTo>
                  <a:lnTo>
                    <a:pt x="146" y="71"/>
                  </a:lnTo>
                  <a:lnTo>
                    <a:pt x="136" y="75"/>
                  </a:lnTo>
                  <a:lnTo>
                    <a:pt x="127" y="81"/>
                  </a:lnTo>
                  <a:lnTo>
                    <a:pt x="119" y="88"/>
                  </a:lnTo>
                  <a:lnTo>
                    <a:pt x="111" y="96"/>
                  </a:lnTo>
                  <a:lnTo>
                    <a:pt x="105" y="105"/>
                  </a:lnTo>
                  <a:lnTo>
                    <a:pt x="100" y="114"/>
                  </a:lnTo>
                  <a:lnTo>
                    <a:pt x="95" y="124"/>
                  </a:lnTo>
                  <a:lnTo>
                    <a:pt x="91" y="136"/>
                  </a:lnTo>
                  <a:lnTo>
                    <a:pt x="88" y="147"/>
                  </a:lnTo>
                  <a:lnTo>
                    <a:pt x="86" y="159"/>
                  </a:lnTo>
                  <a:lnTo>
                    <a:pt x="84" y="172"/>
                  </a:lnTo>
                  <a:lnTo>
                    <a:pt x="83" y="185"/>
                  </a:lnTo>
                  <a:lnTo>
                    <a:pt x="83" y="199"/>
                  </a:lnTo>
                  <a:lnTo>
                    <a:pt x="83" y="215"/>
                  </a:lnTo>
                  <a:lnTo>
                    <a:pt x="84" y="229"/>
                  </a:lnTo>
                  <a:lnTo>
                    <a:pt x="86" y="242"/>
                  </a:lnTo>
                  <a:lnTo>
                    <a:pt x="88" y="256"/>
                  </a:lnTo>
                  <a:lnTo>
                    <a:pt x="91" y="268"/>
                  </a:lnTo>
                  <a:lnTo>
                    <a:pt x="95" y="279"/>
                  </a:lnTo>
                  <a:lnTo>
                    <a:pt x="98" y="290"/>
                  </a:lnTo>
                  <a:lnTo>
                    <a:pt x="104" y="299"/>
                  </a:lnTo>
                  <a:lnTo>
                    <a:pt x="110" y="306"/>
                  </a:lnTo>
                  <a:lnTo>
                    <a:pt x="118" y="314"/>
                  </a:lnTo>
                  <a:lnTo>
                    <a:pt x="126" y="321"/>
                  </a:lnTo>
                  <a:lnTo>
                    <a:pt x="135" y="326"/>
                  </a:lnTo>
                  <a:lnTo>
                    <a:pt x="145" y="330"/>
                  </a:lnTo>
                  <a:lnTo>
                    <a:pt x="155" y="332"/>
                  </a:lnTo>
                  <a:lnTo>
                    <a:pt x="168" y="335"/>
                  </a:lnTo>
                  <a:lnTo>
                    <a:pt x="183" y="335"/>
                  </a:lnTo>
                  <a:lnTo>
                    <a:pt x="197" y="335"/>
                  </a:lnTo>
                  <a:lnTo>
                    <a:pt x="208" y="332"/>
                  </a:lnTo>
                  <a:lnTo>
                    <a:pt x="220" y="330"/>
                  </a:lnTo>
                  <a:lnTo>
                    <a:pt x="230" y="324"/>
                  </a:lnTo>
                  <a:lnTo>
                    <a:pt x="239" y="318"/>
                  </a:lnTo>
                  <a:lnTo>
                    <a:pt x="249" y="312"/>
                  </a:lnTo>
                  <a:lnTo>
                    <a:pt x="256" y="304"/>
                  </a:lnTo>
                  <a:lnTo>
                    <a:pt x="263" y="295"/>
                  </a:lnTo>
                  <a:lnTo>
                    <a:pt x="268" y="286"/>
                  </a:lnTo>
                  <a:lnTo>
                    <a:pt x="272" y="275"/>
                  </a:lnTo>
                  <a:lnTo>
                    <a:pt x="276" y="264"/>
                  </a:lnTo>
                  <a:lnTo>
                    <a:pt x="280" y="252"/>
                  </a:lnTo>
                  <a:lnTo>
                    <a:pt x="281" y="239"/>
                  </a:lnTo>
                  <a:lnTo>
                    <a:pt x="282" y="226"/>
                  </a:lnTo>
                  <a:lnTo>
                    <a:pt x="283" y="213"/>
                  </a:lnTo>
                  <a:lnTo>
                    <a:pt x="283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7616825" y="2084388"/>
              <a:ext cx="36513" cy="34925"/>
            </a:xfrm>
            <a:custGeom>
              <a:avLst/>
              <a:gdLst/>
              <a:ahLst/>
              <a:cxnLst>
                <a:cxn ang="0">
                  <a:pos x="89" y="45"/>
                </a:cxn>
                <a:cxn ang="0">
                  <a:pos x="88" y="58"/>
                </a:cxn>
                <a:cxn ang="0">
                  <a:pos x="87" y="69"/>
                </a:cxn>
                <a:cxn ang="0">
                  <a:pos x="84" y="76"/>
                </a:cxn>
                <a:cxn ang="0">
                  <a:pos x="79" y="83"/>
                </a:cxn>
                <a:cxn ang="0">
                  <a:pos x="74" y="87"/>
                </a:cxn>
                <a:cxn ang="0">
                  <a:pos x="66" y="89"/>
                </a:cxn>
                <a:cxn ang="0">
                  <a:pos x="56" y="92"/>
                </a:cxn>
                <a:cxn ang="0">
                  <a:pos x="45" y="92"/>
                </a:cxn>
                <a:cxn ang="0">
                  <a:pos x="34" y="92"/>
                </a:cxn>
                <a:cxn ang="0">
                  <a:pos x="23" y="89"/>
                </a:cxn>
                <a:cxn ang="0">
                  <a:pos x="15" y="87"/>
                </a:cxn>
                <a:cxn ang="0">
                  <a:pos x="10" y="83"/>
                </a:cxn>
                <a:cxn ang="0">
                  <a:pos x="6" y="76"/>
                </a:cxn>
                <a:cxn ang="0">
                  <a:pos x="3" y="69"/>
                </a:cxn>
                <a:cxn ang="0">
                  <a:pos x="1" y="60"/>
                </a:cxn>
                <a:cxn ang="0">
                  <a:pos x="0" y="47"/>
                </a:cxn>
                <a:cxn ang="0">
                  <a:pos x="1" y="34"/>
                </a:cxn>
                <a:cxn ang="0">
                  <a:pos x="3" y="23"/>
                </a:cxn>
                <a:cxn ang="0">
                  <a:pos x="6" y="16"/>
                </a:cxn>
                <a:cxn ang="0">
                  <a:pos x="10" y="9"/>
                </a:cxn>
                <a:cxn ang="0">
                  <a:pos x="15" y="5"/>
                </a:cxn>
                <a:cxn ang="0">
                  <a:pos x="23" y="3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57" y="0"/>
                </a:cxn>
                <a:cxn ang="0">
                  <a:pos x="66" y="3"/>
                </a:cxn>
                <a:cxn ang="0">
                  <a:pos x="74" y="5"/>
                </a:cxn>
                <a:cxn ang="0">
                  <a:pos x="80" y="9"/>
                </a:cxn>
                <a:cxn ang="0">
                  <a:pos x="84" y="14"/>
                </a:cxn>
                <a:cxn ang="0">
                  <a:pos x="87" y="23"/>
                </a:cxn>
                <a:cxn ang="0">
                  <a:pos x="88" y="32"/>
                </a:cxn>
                <a:cxn ang="0">
                  <a:pos x="89" y="45"/>
                </a:cxn>
              </a:cxnLst>
              <a:rect l="0" t="0" r="r" b="b"/>
              <a:pathLst>
                <a:path w="89" h="92">
                  <a:moveTo>
                    <a:pt x="89" y="45"/>
                  </a:moveTo>
                  <a:lnTo>
                    <a:pt x="88" y="58"/>
                  </a:lnTo>
                  <a:lnTo>
                    <a:pt x="87" y="69"/>
                  </a:lnTo>
                  <a:lnTo>
                    <a:pt x="84" y="76"/>
                  </a:lnTo>
                  <a:lnTo>
                    <a:pt x="79" y="83"/>
                  </a:lnTo>
                  <a:lnTo>
                    <a:pt x="74" y="87"/>
                  </a:lnTo>
                  <a:lnTo>
                    <a:pt x="66" y="89"/>
                  </a:lnTo>
                  <a:lnTo>
                    <a:pt x="56" y="92"/>
                  </a:lnTo>
                  <a:lnTo>
                    <a:pt x="45" y="92"/>
                  </a:lnTo>
                  <a:lnTo>
                    <a:pt x="34" y="92"/>
                  </a:lnTo>
                  <a:lnTo>
                    <a:pt x="23" y="89"/>
                  </a:lnTo>
                  <a:lnTo>
                    <a:pt x="15" y="87"/>
                  </a:lnTo>
                  <a:lnTo>
                    <a:pt x="10" y="83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23" y="3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0" y="9"/>
                  </a:lnTo>
                  <a:lnTo>
                    <a:pt x="84" y="14"/>
                  </a:lnTo>
                  <a:lnTo>
                    <a:pt x="87" y="23"/>
                  </a:lnTo>
                  <a:lnTo>
                    <a:pt x="88" y="32"/>
                  </a:lnTo>
                  <a:lnTo>
                    <a:pt x="89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7845425" y="1949451"/>
              <a:ext cx="50800" cy="211138"/>
            </a:xfrm>
            <a:custGeom>
              <a:avLst/>
              <a:gdLst/>
              <a:ahLst/>
              <a:cxnLst>
                <a:cxn ang="0">
                  <a:pos x="115" y="45"/>
                </a:cxn>
                <a:cxn ang="0">
                  <a:pos x="97" y="106"/>
                </a:cxn>
                <a:cxn ang="0">
                  <a:pos x="84" y="167"/>
                </a:cxn>
                <a:cxn ang="0">
                  <a:pos x="78" y="230"/>
                </a:cxn>
                <a:cxn ang="0">
                  <a:pos x="78" y="296"/>
                </a:cxn>
                <a:cxn ang="0">
                  <a:pos x="84" y="359"/>
                </a:cxn>
                <a:cxn ang="0">
                  <a:pos x="97" y="420"/>
                </a:cxn>
                <a:cxn ang="0">
                  <a:pos x="115" y="481"/>
                </a:cxn>
                <a:cxn ang="0">
                  <a:pos x="128" y="514"/>
                </a:cxn>
                <a:cxn ang="0">
                  <a:pos x="128" y="522"/>
                </a:cxn>
                <a:cxn ang="0">
                  <a:pos x="122" y="526"/>
                </a:cxn>
                <a:cxn ang="0">
                  <a:pos x="107" y="529"/>
                </a:cxn>
                <a:cxn ang="0">
                  <a:pos x="89" y="529"/>
                </a:cxn>
                <a:cxn ang="0">
                  <a:pos x="78" y="527"/>
                </a:cxn>
                <a:cxn ang="0">
                  <a:pos x="69" y="526"/>
                </a:cxn>
                <a:cxn ang="0">
                  <a:pos x="65" y="522"/>
                </a:cxn>
                <a:cxn ang="0">
                  <a:pos x="56" y="505"/>
                </a:cxn>
                <a:cxn ang="0">
                  <a:pos x="41" y="474"/>
                </a:cxn>
                <a:cxn ang="0">
                  <a:pos x="30" y="442"/>
                </a:cxn>
                <a:cxn ang="0">
                  <a:pos x="19" y="411"/>
                </a:cxn>
                <a:cxn ang="0">
                  <a:pos x="12" y="379"/>
                </a:cxn>
                <a:cxn ang="0">
                  <a:pos x="5" y="346"/>
                </a:cxn>
                <a:cxn ang="0">
                  <a:pos x="1" y="314"/>
                </a:cxn>
                <a:cxn ang="0">
                  <a:pos x="0" y="280"/>
                </a:cxn>
                <a:cxn ang="0">
                  <a:pos x="0" y="247"/>
                </a:cxn>
                <a:cxn ang="0">
                  <a:pos x="1" y="213"/>
                </a:cxn>
                <a:cxn ang="0">
                  <a:pos x="6" y="181"/>
                </a:cxn>
                <a:cxn ang="0">
                  <a:pos x="12" y="149"/>
                </a:cxn>
                <a:cxn ang="0">
                  <a:pos x="19" y="116"/>
                </a:cxn>
                <a:cxn ang="0">
                  <a:pos x="30" y="85"/>
                </a:cxn>
                <a:cxn ang="0">
                  <a:pos x="41" y="53"/>
                </a:cxn>
                <a:cxn ang="0">
                  <a:pos x="56" y="22"/>
                </a:cxn>
                <a:cxn ang="0">
                  <a:pos x="63" y="5"/>
                </a:cxn>
                <a:cxn ang="0">
                  <a:pos x="67" y="2"/>
                </a:cxn>
                <a:cxn ang="0">
                  <a:pos x="75" y="0"/>
                </a:cxn>
                <a:cxn ang="0">
                  <a:pos x="88" y="0"/>
                </a:cxn>
                <a:cxn ang="0">
                  <a:pos x="106" y="0"/>
                </a:cxn>
                <a:cxn ang="0">
                  <a:pos x="120" y="1"/>
                </a:cxn>
                <a:cxn ang="0">
                  <a:pos x="127" y="6"/>
                </a:cxn>
                <a:cxn ang="0">
                  <a:pos x="128" y="13"/>
                </a:cxn>
              </a:cxnLst>
              <a:rect l="0" t="0" r="r" b="b"/>
              <a:pathLst>
                <a:path w="129" h="529">
                  <a:moveTo>
                    <a:pt x="127" y="15"/>
                  </a:moveTo>
                  <a:lnTo>
                    <a:pt x="115" y="45"/>
                  </a:lnTo>
                  <a:lnTo>
                    <a:pt x="105" y="75"/>
                  </a:lnTo>
                  <a:lnTo>
                    <a:pt x="97" y="106"/>
                  </a:lnTo>
                  <a:lnTo>
                    <a:pt x="89" y="136"/>
                  </a:lnTo>
                  <a:lnTo>
                    <a:pt x="84" y="167"/>
                  </a:lnTo>
                  <a:lnTo>
                    <a:pt x="80" y="199"/>
                  </a:lnTo>
                  <a:lnTo>
                    <a:pt x="78" y="230"/>
                  </a:lnTo>
                  <a:lnTo>
                    <a:pt x="76" y="262"/>
                  </a:lnTo>
                  <a:lnTo>
                    <a:pt x="78" y="296"/>
                  </a:lnTo>
                  <a:lnTo>
                    <a:pt x="80" y="327"/>
                  </a:lnTo>
                  <a:lnTo>
                    <a:pt x="84" y="359"/>
                  </a:lnTo>
                  <a:lnTo>
                    <a:pt x="89" y="390"/>
                  </a:lnTo>
                  <a:lnTo>
                    <a:pt x="97" y="420"/>
                  </a:lnTo>
                  <a:lnTo>
                    <a:pt x="105" y="451"/>
                  </a:lnTo>
                  <a:lnTo>
                    <a:pt x="115" y="481"/>
                  </a:lnTo>
                  <a:lnTo>
                    <a:pt x="127" y="511"/>
                  </a:lnTo>
                  <a:lnTo>
                    <a:pt x="128" y="514"/>
                  </a:lnTo>
                  <a:lnTo>
                    <a:pt x="129" y="518"/>
                  </a:lnTo>
                  <a:lnTo>
                    <a:pt x="128" y="522"/>
                  </a:lnTo>
                  <a:lnTo>
                    <a:pt x="125" y="525"/>
                  </a:lnTo>
                  <a:lnTo>
                    <a:pt x="122" y="526"/>
                  </a:lnTo>
                  <a:lnTo>
                    <a:pt x="115" y="527"/>
                  </a:lnTo>
                  <a:lnTo>
                    <a:pt x="107" y="529"/>
                  </a:lnTo>
                  <a:lnTo>
                    <a:pt x="97" y="529"/>
                  </a:lnTo>
                  <a:lnTo>
                    <a:pt x="89" y="529"/>
                  </a:lnTo>
                  <a:lnTo>
                    <a:pt x="83" y="529"/>
                  </a:lnTo>
                  <a:lnTo>
                    <a:pt x="78" y="527"/>
                  </a:lnTo>
                  <a:lnTo>
                    <a:pt x="72" y="527"/>
                  </a:lnTo>
                  <a:lnTo>
                    <a:pt x="69" y="526"/>
                  </a:lnTo>
                  <a:lnTo>
                    <a:pt x="66" y="525"/>
                  </a:lnTo>
                  <a:lnTo>
                    <a:pt x="65" y="522"/>
                  </a:lnTo>
                  <a:lnTo>
                    <a:pt x="63" y="521"/>
                  </a:lnTo>
                  <a:lnTo>
                    <a:pt x="56" y="505"/>
                  </a:lnTo>
                  <a:lnTo>
                    <a:pt x="48" y="490"/>
                  </a:lnTo>
                  <a:lnTo>
                    <a:pt x="41" y="474"/>
                  </a:lnTo>
                  <a:lnTo>
                    <a:pt x="35" y="458"/>
                  </a:lnTo>
                  <a:lnTo>
                    <a:pt x="30" y="442"/>
                  </a:lnTo>
                  <a:lnTo>
                    <a:pt x="25" y="427"/>
                  </a:lnTo>
                  <a:lnTo>
                    <a:pt x="19" y="411"/>
                  </a:lnTo>
                  <a:lnTo>
                    <a:pt x="16" y="394"/>
                  </a:lnTo>
                  <a:lnTo>
                    <a:pt x="12" y="379"/>
                  </a:lnTo>
                  <a:lnTo>
                    <a:pt x="8" y="362"/>
                  </a:lnTo>
                  <a:lnTo>
                    <a:pt x="5" y="346"/>
                  </a:lnTo>
                  <a:lnTo>
                    <a:pt x="4" y="330"/>
                  </a:lnTo>
                  <a:lnTo>
                    <a:pt x="1" y="314"/>
                  </a:lnTo>
                  <a:lnTo>
                    <a:pt x="0" y="297"/>
                  </a:lnTo>
                  <a:lnTo>
                    <a:pt x="0" y="280"/>
                  </a:lnTo>
                  <a:lnTo>
                    <a:pt x="0" y="264"/>
                  </a:lnTo>
                  <a:lnTo>
                    <a:pt x="0" y="247"/>
                  </a:lnTo>
                  <a:lnTo>
                    <a:pt x="0" y="230"/>
                  </a:lnTo>
                  <a:lnTo>
                    <a:pt x="1" y="213"/>
                  </a:lnTo>
                  <a:lnTo>
                    <a:pt x="4" y="198"/>
                  </a:lnTo>
                  <a:lnTo>
                    <a:pt x="6" y="181"/>
                  </a:lnTo>
                  <a:lnTo>
                    <a:pt x="9" y="165"/>
                  </a:lnTo>
                  <a:lnTo>
                    <a:pt x="12" y="149"/>
                  </a:lnTo>
                  <a:lnTo>
                    <a:pt x="16" y="133"/>
                  </a:lnTo>
                  <a:lnTo>
                    <a:pt x="19" y="116"/>
                  </a:lnTo>
                  <a:lnTo>
                    <a:pt x="25" y="101"/>
                  </a:lnTo>
                  <a:lnTo>
                    <a:pt x="30" y="85"/>
                  </a:lnTo>
                  <a:lnTo>
                    <a:pt x="35" y="70"/>
                  </a:lnTo>
                  <a:lnTo>
                    <a:pt x="41" y="53"/>
                  </a:lnTo>
                  <a:lnTo>
                    <a:pt x="48" y="37"/>
                  </a:lnTo>
                  <a:lnTo>
                    <a:pt x="56" y="22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6" y="4"/>
                  </a:lnTo>
                  <a:lnTo>
                    <a:pt x="67" y="2"/>
                  </a:lnTo>
                  <a:lnTo>
                    <a:pt x="71" y="1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20" y="1"/>
                  </a:lnTo>
                  <a:lnTo>
                    <a:pt x="124" y="4"/>
                  </a:lnTo>
                  <a:lnTo>
                    <a:pt x="127" y="6"/>
                  </a:lnTo>
                  <a:lnTo>
                    <a:pt x="128" y="9"/>
                  </a:lnTo>
                  <a:lnTo>
                    <a:pt x="128" y="13"/>
                  </a:lnTo>
                  <a:lnTo>
                    <a:pt x="127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4" name="Freeform 70"/>
            <p:cNvSpPr>
              <a:spLocks noEditPoints="1"/>
            </p:cNvSpPr>
            <p:nvPr/>
          </p:nvSpPr>
          <p:spPr bwMode="auto">
            <a:xfrm>
              <a:off x="7912100" y="1965326"/>
              <a:ext cx="114300" cy="153988"/>
            </a:xfrm>
            <a:custGeom>
              <a:avLst/>
              <a:gdLst/>
              <a:ahLst/>
              <a:cxnLst>
                <a:cxn ang="0">
                  <a:pos x="286" y="291"/>
                </a:cxn>
                <a:cxn ang="0">
                  <a:pos x="282" y="304"/>
                </a:cxn>
                <a:cxn ang="0">
                  <a:pos x="278" y="308"/>
                </a:cxn>
                <a:cxn ang="0">
                  <a:pos x="241" y="308"/>
                </a:cxn>
                <a:cxn ang="0">
                  <a:pos x="241" y="380"/>
                </a:cxn>
                <a:cxn ang="0">
                  <a:pos x="237" y="385"/>
                </a:cxn>
                <a:cxn ang="0">
                  <a:pos x="228" y="388"/>
                </a:cxn>
                <a:cxn ang="0">
                  <a:pos x="214" y="389"/>
                </a:cxn>
                <a:cxn ang="0">
                  <a:pos x="193" y="389"/>
                </a:cxn>
                <a:cxn ang="0">
                  <a:pos x="179" y="388"/>
                </a:cxn>
                <a:cxn ang="0">
                  <a:pos x="170" y="385"/>
                </a:cxn>
                <a:cxn ang="0">
                  <a:pos x="166" y="380"/>
                </a:cxn>
                <a:cxn ang="0">
                  <a:pos x="166" y="308"/>
                </a:cxn>
                <a:cxn ang="0">
                  <a:pos x="14" y="308"/>
                </a:cxn>
                <a:cxn ang="0">
                  <a:pos x="8" y="305"/>
                </a:cxn>
                <a:cxn ang="0">
                  <a:pos x="3" y="297"/>
                </a:cxn>
                <a:cxn ang="0">
                  <a:pos x="1" y="283"/>
                </a:cxn>
                <a:cxn ang="0">
                  <a:pos x="0" y="264"/>
                </a:cxn>
                <a:cxn ang="0">
                  <a:pos x="1" y="250"/>
                </a:cxn>
                <a:cxn ang="0">
                  <a:pos x="4" y="238"/>
                </a:cxn>
                <a:cxn ang="0">
                  <a:pos x="8" y="228"/>
                </a:cxn>
                <a:cxn ang="0">
                  <a:pos x="131" y="10"/>
                </a:cxn>
                <a:cxn ang="0">
                  <a:pos x="136" y="7"/>
                </a:cxn>
                <a:cxn ang="0">
                  <a:pos x="145" y="3"/>
                </a:cxn>
                <a:cxn ang="0">
                  <a:pos x="162" y="1"/>
                </a:cxn>
                <a:cxn ang="0">
                  <a:pos x="185" y="0"/>
                </a:cxn>
                <a:cxn ang="0">
                  <a:pos x="211" y="1"/>
                </a:cxn>
                <a:cxn ang="0">
                  <a:pos x="229" y="4"/>
                </a:cxn>
                <a:cxn ang="0">
                  <a:pos x="238" y="8"/>
                </a:cxn>
                <a:cxn ang="0">
                  <a:pos x="241" y="13"/>
                </a:cxn>
                <a:cxn ang="0">
                  <a:pos x="276" y="246"/>
                </a:cxn>
                <a:cxn ang="0">
                  <a:pos x="280" y="247"/>
                </a:cxn>
                <a:cxn ang="0">
                  <a:pos x="283" y="252"/>
                </a:cxn>
                <a:cxn ang="0">
                  <a:pos x="287" y="277"/>
                </a:cxn>
                <a:cxn ang="0">
                  <a:pos x="166" y="67"/>
                </a:cxn>
                <a:cxn ang="0">
                  <a:pos x="166" y="246"/>
                </a:cxn>
              </a:cxnLst>
              <a:rect l="0" t="0" r="r" b="b"/>
              <a:pathLst>
                <a:path w="287" h="389">
                  <a:moveTo>
                    <a:pt x="287" y="277"/>
                  </a:moveTo>
                  <a:lnTo>
                    <a:pt x="286" y="291"/>
                  </a:lnTo>
                  <a:lnTo>
                    <a:pt x="283" y="300"/>
                  </a:lnTo>
                  <a:lnTo>
                    <a:pt x="282" y="304"/>
                  </a:lnTo>
                  <a:lnTo>
                    <a:pt x="281" y="307"/>
                  </a:lnTo>
                  <a:lnTo>
                    <a:pt x="278" y="308"/>
                  </a:lnTo>
                  <a:lnTo>
                    <a:pt x="276" y="308"/>
                  </a:lnTo>
                  <a:lnTo>
                    <a:pt x="241" y="308"/>
                  </a:lnTo>
                  <a:lnTo>
                    <a:pt x="241" y="378"/>
                  </a:lnTo>
                  <a:lnTo>
                    <a:pt x="241" y="380"/>
                  </a:lnTo>
                  <a:lnTo>
                    <a:pt x="239" y="383"/>
                  </a:lnTo>
                  <a:lnTo>
                    <a:pt x="237" y="385"/>
                  </a:lnTo>
                  <a:lnTo>
                    <a:pt x="233" y="387"/>
                  </a:lnTo>
                  <a:lnTo>
                    <a:pt x="228" y="388"/>
                  </a:lnTo>
                  <a:lnTo>
                    <a:pt x="221" y="389"/>
                  </a:lnTo>
                  <a:lnTo>
                    <a:pt x="214" y="389"/>
                  </a:lnTo>
                  <a:lnTo>
                    <a:pt x="203" y="389"/>
                  </a:lnTo>
                  <a:lnTo>
                    <a:pt x="193" y="389"/>
                  </a:lnTo>
                  <a:lnTo>
                    <a:pt x="185" y="389"/>
                  </a:lnTo>
                  <a:lnTo>
                    <a:pt x="179" y="388"/>
                  </a:lnTo>
                  <a:lnTo>
                    <a:pt x="173" y="387"/>
                  </a:lnTo>
                  <a:lnTo>
                    <a:pt x="170" y="385"/>
                  </a:lnTo>
                  <a:lnTo>
                    <a:pt x="167" y="383"/>
                  </a:lnTo>
                  <a:lnTo>
                    <a:pt x="166" y="380"/>
                  </a:lnTo>
                  <a:lnTo>
                    <a:pt x="166" y="378"/>
                  </a:lnTo>
                  <a:lnTo>
                    <a:pt x="166" y="308"/>
                  </a:lnTo>
                  <a:lnTo>
                    <a:pt x="18" y="308"/>
                  </a:lnTo>
                  <a:lnTo>
                    <a:pt x="14" y="308"/>
                  </a:lnTo>
                  <a:lnTo>
                    <a:pt x="11" y="307"/>
                  </a:lnTo>
                  <a:lnTo>
                    <a:pt x="8" y="305"/>
                  </a:lnTo>
                  <a:lnTo>
                    <a:pt x="5" y="303"/>
                  </a:lnTo>
                  <a:lnTo>
                    <a:pt x="3" y="297"/>
                  </a:lnTo>
                  <a:lnTo>
                    <a:pt x="1" y="291"/>
                  </a:lnTo>
                  <a:lnTo>
                    <a:pt x="1" y="283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1" y="256"/>
                  </a:lnTo>
                  <a:lnTo>
                    <a:pt x="1" y="250"/>
                  </a:lnTo>
                  <a:lnTo>
                    <a:pt x="3" y="243"/>
                  </a:lnTo>
                  <a:lnTo>
                    <a:pt x="4" y="238"/>
                  </a:lnTo>
                  <a:lnTo>
                    <a:pt x="5" y="233"/>
                  </a:lnTo>
                  <a:lnTo>
                    <a:pt x="8" y="228"/>
                  </a:lnTo>
                  <a:lnTo>
                    <a:pt x="11" y="222"/>
                  </a:lnTo>
                  <a:lnTo>
                    <a:pt x="131" y="10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40" y="4"/>
                  </a:lnTo>
                  <a:lnTo>
                    <a:pt x="145" y="3"/>
                  </a:lnTo>
                  <a:lnTo>
                    <a:pt x="153" y="1"/>
                  </a:lnTo>
                  <a:lnTo>
                    <a:pt x="162" y="1"/>
                  </a:lnTo>
                  <a:lnTo>
                    <a:pt x="172" y="0"/>
                  </a:lnTo>
                  <a:lnTo>
                    <a:pt x="185" y="0"/>
                  </a:lnTo>
                  <a:lnTo>
                    <a:pt x="199" y="0"/>
                  </a:lnTo>
                  <a:lnTo>
                    <a:pt x="211" y="1"/>
                  </a:lnTo>
                  <a:lnTo>
                    <a:pt x="221" y="1"/>
                  </a:lnTo>
                  <a:lnTo>
                    <a:pt x="229" y="4"/>
                  </a:lnTo>
                  <a:lnTo>
                    <a:pt x="234" y="5"/>
                  </a:lnTo>
                  <a:lnTo>
                    <a:pt x="238" y="8"/>
                  </a:lnTo>
                  <a:lnTo>
                    <a:pt x="241" y="10"/>
                  </a:lnTo>
                  <a:lnTo>
                    <a:pt x="241" y="13"/>
                  </a:lnTo>
                  <a:lnTo>
                    <a:pt x="241" y="246"/>
                  </a:lnTo>
                  <a:lnTo>
                    <a:pt x="276" y="246"/>
                  </a:lnTo>
                  <a:lnTo>
                    <a:pt x="278" y="246"/>
                  </a:lnTo>
                  <a:lnTo>
                    <a:pt x="280" y="247"/>
                  </a:lnTo>
                  <a:lnTo>
                    <a:pt x="282" y="250"/>
                  </a:lnTo>
                  <a:lnTo>
                    <a:pt x="283" y="252"/>
                  </a:lnTo>
                  <a:lnTo>
                    <a:pt x="286" y="263"/>
                  </a:lnTo>
                  <a:lnTo>
                    <a:pt x="287" y="277"/>
                  </a:lnTo>
                  <a:close/>
                  <a:moveTo>
                    <a:pt x="166" y="67"/>
                  </a:moveTo>
                  <a:lnTo>
                    <a:pt x="166" y="67"/>
                  </a:lnTo>
                  <a:lnTo>
                    <a:pt x="64" y="246"/>
                  </a:lnTo>
                  <a:lnTo>
                    <a:pt x="166" y="246"/>
                  </a:lnTo>
                  <a:lnTo>
                    <a:pt x="166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8048625" y="1963738"/>
              <a:ext cx="93663" cy="153988"/>
            </a:xfrm>
            <a:custGeom>
              <a:avLst/>
              <a:gdLst/>
              <a:ahLst/>
              <a:cxnLst>
                <a:cxn ang="0">
                  <a:pos x="237" y="367"/>
                </a:cxn>
                <a:cxn ang="0">
                  <a:pos x="236" y="379"/>
                </a:cxn>
                <a:cxn ang="0">
                  <a:pos x="232" y="385"/>
                </a:cxn>
                <a:cxn ang="0">
                  <a:pos x="228" y="389"/>
                </a:cxn>
                <a:cxn ang="0">
                  <a:pos x="12" y="389"/>
                </a:cxn>
                <a:cxn ang="0">
                  <a:pos x="8" y="388"/>
                </a:cxn>
                <a:cxn ang="0">
                  <a:pos x="4" y="383"/>
                </a:cxn>
                <a:cxn ang="0">
                  <a:pos x="2" y="373"/>
                </a:cxn>
                <a:cxn ang="0">
                  <a:pos x="0" y="359"/>
                </a:cxn>
                <a:cxn ang="0">
                  <a:pos x="2" y="345"/>
                </a:cxn>
                <a:cxn ang="0">
                  <a:pos x="4" y="335"/>
                </a:cxn>
                <a:cxn ang="0">
                  <a:pos x="8" y="330"/>
                </a:cxn>
                <a:cxn ang="0">
                  <a:pos x="12" y="328"/>
                </a:cxn>
                <a:cxn ang="0">
                  <a:pos x="84" y="77"/>
                </a:cxn>
                <a:cxn ang="0">
                  <a:pos x="16" y="115"/>
                </a:cxn>
                <a:cxn ang="0">
                  <a:pos x="7" y="116"/>
                </a:cxn>
                <a:cxn ang="0">
                  <a:pos x="2" y="111"/>
                </a:cxn>
                <a:cxn ang="0">
                  <a:pos x="0" y="98"/>
                </a:cxn>
                <a:cxn ang="0">
                  <a:pos x="0" y="81"/>
                </a:cxn>
                <a:cxn ang="0">
                  <a:pos x="0" y="71"/>
                </a:cxn>
                <a:cxn ang="0">
                  <a:pos x="3" y="64"/>
                </a:cxn>
                <a:cxn ang="0">
                  <a:pos x="7" y="61"/>
                </a:cxn>
                <a:cxn ang="0">
                  <a:pos x="93" y="4"/>
                </a:cxn>
                <a:cxn ang="0">
                  <a:pos x="97" y="2"/>
                </a:cxn>
                <a:cxn ang="0">
                  <a:pos x="102" y="1"/>
                </a:cxn>
                <a:cxn ang="0">
                  <a:pos x="113" y="1"/>
                </a:cxn>
                <a:cxn ang="0">
                  <a:pos x="127" y="0"/>
                </a:cxn>
                <a:cxn ang="0">
                  <a:pos x="146" y="1"/>
                </a:cxn>
                <a:cxn ang="0">
                  <a:pos x="157" y="2"/>
                </a:cxn>
                <a:cxn ang="0">
                  <a:pos x="161" y="5"/>
                </a:cxn>
                <a:cxn ang="0">
                  <a:pos x="162" y="10"/>
                </a:cxn>
                <a:cxn ang="0">
                  <a:pos x="225" y="328"/>
                </a:cxn>
                <a:cxn ang="0">
                  <a:pos x="230" y="330"/>
                </a:cxn>
                <a:cxn ang="0">
                  <a:pos x="234" y="335"/>
                </a:cxn>
                <a:cxn ang="0">
                  <a:pos x="237" y="345"/>
                </a:cxn>
                <a:cxn ang="0">
                  <a:pos x="237" y="359"/>
                </a:cxn>
              </a:cxnLst>
              <a:rect l="0" t="0" r="r" b="b"/>
              <a:pathLst>
                <a:path w="237" h="389">
                  <a:moveTo>
                    <a:pt x="237" y="359"/>
                  </a:moveTo>
                  <a:lnTo>
                    <a:pt x="237" y="367"/>
                  </a:lnTo>
                  <a:lnTo>
                    <a:pt x="237" y="373"/>
                  </a:lnTo>
                  <a:lnTo>
                    <a:pt x="236" y="379"/>
                  </a:lnTo>
                  <a:lnTo>
                    <a:pt x="234" y="383"/>
                  </a:lnTo>
                  <a:lnTo>
                    <a:pt x="232" y="385"/>
                  </a:lnTo>
                  <a:lnTo>
                    <a:pt x="230" y="388"/>
                  </a:lnTo>
                  <a:lnTo>
                    <a:pt x="228" y="389"/>
                  </a:lnTo>
                  <a:lnTo>
                    <a:pt x="225" y="389"/>
                  </a:lnTo>
                  <a:lnTo>
                    <a:pt x="12" y="389"/>
                  </a:lnTo>
                  <a:lnTo>
                    <a:pt x="11" y="389"/>
                  </a:lnTo>
                  <a:lnTo>
                    <a:pt x="8" y="388"/>
                  </a:lnTo>
                  <a:lnTo>
                    <a:pt x="5" y="385"/>
                  </a:lnTo>
                  <a:lnTo>
                    <a:pt x="4" y="383"/>
                  </a:lnTo>
                  <a:lnTo>
                    <a:pt x="3" y="379"/>
                  </a:lnTo>
                  <a:lnTo>
                    <a:pt x="2" y="373"/>
                  </a:lnTo>
                  <a:lnTo>
                    <a:pt x="0" y="367"/>
                  </a:lnTo>
                  <a:lnTo>
                    <a:pt x="0" y="359"/>
                  </a:lnTo>
                  <a:lnTo>
                    <a:pt x="0" y="351"/>
                  </a:lnTo>
                  <a:lnTo>
                    <a:pt x="2" y="345"/>
                  </a:lnTo>
                  <a:lnTo>
                    <a:pt x="3" y="340"/>
                  </a:lnTo>
                  <a:lnTo>
                    <a:pt x="4" y="335"/>
                  </a:lnTo>
                  <a:lnTo>
                    <a:pt x="5" y="332"/>
                  </a:lnTo>
                  <a:lnTo>
                    <a:pt x="8" y="330"/>
                  </a:lnTo>
                  <a:lnTo>
                    <a:pt x="9" y="328"/>
                  </a:lnTo>
                  <a:lnTo>
                    <a:pt x="12" y="328"/>
                  </a:lnTo>
                  <a:lnTo>
                    <a:pt x="84" y="328"/>
                  </a:lnTo>
                  <a:lnTo>
                    <a:pt x="84" y="77"/>
                  </a:lnTo>
                  <a:lnTo>
                    <a:pt x="22" y="111"/>
                  </a:lnTo>
                  <a:lnTo>
                    <a:pt x="16" y="115"/>
                  </a:lnTo>
                  <a:lnTo>
                    <a:pt x="11" y="116"/>
                  </a:lnTo>
                  <a:lnTo>
                    <a:pt x="7" y="116"/>
                  </a:lnTo>
                  <a:lnTo>
                    <a:pt x="4" y="114"/>
                  </a:lnTo>
                  <a:lnTo>
                    <a:pt x="2" y="111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2" y="68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7" y="61"/>
                  </a:lnTo>
                  <a:lnTo>
                    <a:pt x="11" y="58"/>
                  </a:lnTo>
                  <a:lnTo>
                    <a:pt x="93" y="4"/>
                  </a:lnTo>
                  <a:lnTo>
                    <a:pt x="95" y="4"/>
                  </a:lnTo>
                  <a:lnTo>
                    <a:pt x="97" y="2"/>
                  </a:lnTo>
                  <a:lnTo>
                    <a:pt x="100" y="1"/>
                  </a:lnTo>
                  <a:lnTo>
                    <a:pt x="102" y="1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  <a:lnTo>
                    <a:pt x="137" y="1"/>
                  </a:lnTo>
                  <a:lnTo>
                    <a:pt x="146" y="1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61" y="5"/>
                  </a:lnTo>
                  <a:lnTo>
                    <a:pt x="162" y="8"/>
                  </a:lnTo>
                  <a:lnTo>
                    <a:pt x="162" y="10"/>
                  </a:lnTo>
                  <a:lnTo>
                    <a:pt x="162" y="328"/>
                  </a:lnTo>
                  <a:lnTo>
                    <a:pt x="225" y="328"/>
                  </a:lnTo>
                  <a:lnTo>
                    <a:pt x="228" y="328"/>
                  </a:lnTo>
                  <a:lnTo>
                    <a:pt x="230" y="330"/>
                  </a:lnTo>
                  <a:lnTo>
                    <a:pt x="232" y="332"/>
                  </a:lnTo>
                  <a:lnTo>
                    <a:pt x="234" y="335"/>
                  </a:lnTo>
                  <a:lnTo>
                    <a:pt x="236" y="340"/>
                  </a:lnTo>
                  <a:lnTo>
                    <a:pt x="237" y="345"/>
                  </a:lnTo>
                  <a:lnTo>
                    <a:pt x="237" y="351"/>
                  </a:lnTo>
                  <a:lnTo>
                    <a:pt x="237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8164513" y="1962151"/>
              <a:ext cx="101600" cy="158750"/>
            </a:xfrm>
            <a:custGeom>
              <a:avLst/>
              <a:gdLst/>
              <a:ahLst/>
              <a:cxnLst>
                <a:cxn ang="0">
                  <a:pos x="255" y="308"/>
                </a:cxn>
                <a:cxn ang="0">
                  <a:pos x="241" y="343"/>
                </a:cxn>
                <a:cxn ang="0">
                  <a:pos x="216" y="368"/>
                </a:cxn>
                <a:cxn ang="0">
                  <a:pos x="181" y="388"/>
                </a:cxn>
                <a:cxn ang="0">
                  <a:pos x="140" y="398"/>
                </a:cxn>
                <a:cxn ang="0">
                  <a:pos x="90" y="399"/>
                </a:cxn>
                <a:cxn ang="0">
                  <a:pos x="42" y="390"/>
                </a:cxn>
                <a:cxn ang="0">
                  <a:pos x="12" y="377"/>
                </a:cxn>
                <a:cxn ang="0">
                  <a:pos x="4" y="370"/>
                </a:cxn>
                <a:cxn ang="0">
                  <a:pos x="0" y="358"/>
                </a:cxn>
                <a:cxn ang="0">
                  <a:pos x="0" y="337"/>
                </a:cxn>
                <a:cxn ang="0">
                  <a:pos x="3" y="315"/>
                </a:cxn>
                <a:cxn ang="0">
                  <a:pos x="9" y="312"/>
                </a:cxn>
                <a:cxn ang="0">
                  <a:pos x="27" y="321"/>
                </a:cxn>
                <a:cxn ang="0">
                  <a:pos x="65" y="334"/>
                </a:cxn>
                <a:cxn ang="0">
                  <a:pos x="114" y="336"/>
                </a:cxn>
                <a:cxn ang="0">
                  <a:pos x="149" y="322"/>
                </a:cxn>
                <a:cxn ang="0">
                  <a:pos x="161" y="310"/>
                </a:cxn>
                <a:cxn ang="0">
                  <a:pos x="167" y="283"/>
                </a:cxn>
                <a:cxn ang="0">
                  <a:pos x="165" y="265"/>
                </a:cxn>
                <a:cxn ang="0">
                  <a:pos x="155" y="249"/>
                </a:cxn>
                <a:cxn ang="0">
                  <a:pos x="141" y="237"/>
                </a:cxn>
                <a:cxn ang="0">
                  <a:pos x="121" y="229"/>
                </a:cxn>
                <a:cxn ang="0">
                  <a:pos x="49" y="225"/>
                </a:cxn>
                <a:cxn ang="0">
                  <a:pos x="40" y="222"/>
                </a:cxn>
                <a:cxn ang="0">
                  <a:pos x="36" y="211"/>
                </a:cxn>
                <a:cxn ang="0">
                  <a:pos x="36" y="187"/>
                </a:cxn>
                <a:cxn ang="0">
                  <a:pos x="39" y="173"/>
                </a:cxn>
                <a:cxn ang="0">
                  <a:pos x="46" y="168"/>
                </a:cxn>
                <a:cxn ang="0">
                  <a:pos x="99" y="167"/>
                </a:cxn>
                <a:cxn ang="0">
                  <a:pos x="136" y="151"/>
                </a:cxn>
                <a:cxn ang="0">
                  <a:pos x="148" y="138"/>
                </a:cxn>
                <a:cxn ang="0">
                  <a:pos x="154" y="110"/>
                </a:cxn>
                <a:cxn ang="0">
                  <a:pos x="148" y="84"/>
                </a:cxn>
                <a:cxn ang="0">
                  <a:pos x="126" y="66"/>
                </a:cxn>
                <a:cxn ang="0">
                  <a:pos x="86" y="63"/>
                </a:cxn>
                <a:cxn ang="0">
                  <a:pos x="47" y="78"/>
                </a:cxn>
                <a:cxn ang="0">
                  <a:pos x="22" y="92"/>
                </a:cxn>
                <a:cxn ang="0">
                  <a:pos x="13" y="92"/>
                </a:cxn>
                <a:cxn ang="0">
                  <a:pos x="9" y="84"/>
                </a:cxn>
                <a:cxn ang="0">
                  <a:pos x="8" y="65"/>
                </a:cxn>
                <a:cxn ang="0">
                  <a:pos x="9" y="48"/>
                </a:cxn>
                <a:cxn ang="0">
                  <a:pos x="12" y="37"/>
                </a:cxn>
                <a:cxn ang="0">
                  <a:pos x="21" y="30"/>
                </a:cxn>
                <a:cxn ang="0">
                  <a:pos x="52" y="13"/>
                </a:cxn>
                <a:cxn ang="0">
                  <a:pos x="93" y="3"/>
                </a:cxn>
                <a:cxn ang="0">
                  <a:pos x="124" y="0"/>
                </a:cxn>
                <a:cxn ang="0">
                  <a:pos x="162" y="4"/>
                </a:cxn>
                <a:cxn ang="0">
                  <a:pos x="193" y="14"/>
                </a:cxn>
                <a:cxn ang="0">
                  <a:pos x="218" y="32"/>
                </a:cxn>
                <a:cxn ang="0">
                  <a:pos x="233" y="56"/>
                </a:cxn>
                <a:cxn ang="0">
                  <a:pos x="240" y="85"/>
                </a:cxn>
                <a:cxn ang="0">
                  <a:pos x="236" y="129"/>
                </a:cxn>
                <a:cxn ang="0">
                  <a:pos x="218" y="163"/>
                </a:cxn>
                <a:cxn ang="0">
                  <a:pos x="201" y="177"/>
                </a:cxn>
                <a:cxn ang="0">
                  <a:pos x="179" y="187"/>
                </a:cxn>
                <a:cxn ang="0">
                  <a:pos x="181" y="193"/>
                </a:cxn>
                <a:cxn ang="0">
                  <a:pos x="207" y="200"/>
                </a:cxn>
                <a:cxn ang="0">
                  <a:pos x="229" y="215"/>
                </a:cxn>
                <a:cxn ang="0">
                  <a:pos x="245" y="234"/>
                </a:cxn>
                <a:cxn ang="0">
                  <a:pos x="254" y="255"/>
                </a:cxn>
                <a:cxn ang="0">
                  <a:pos x="258" y="281"/>
                </a:cxn>
              </a:cxnLst>
              <a:rect l="0" t="0" r="r" b="b"/>
              <a:pathLst>
                <a:path w="258" h="399">
                  <a:moveTo>
                    <a:pt x="258" y="281"/>
                  </a:moveTo>
                  <a:lnTo>
                    <a:pt x="256" y="293"/>
                  </a:lnTo>
                  <a:lnTo>
                    <a:pt x="255" y="308"/>
                  </a:lnTo>
                  <a:lnTo>
                    <a:pt x="251" y="319"/>
                  </a:lnTo>
                  <a:lnTo>
                    <a:pt x="246" y="331"/>
                  </a:lnTo>
                  <a:lnTo>
                    <a:pt x="241" y="343"/>
                  </a:lnTo>
                  <a:lnTo>
                    <a:pt x="233" y="352"/>
                  </a:lnTo>
                  <a:lnTo>
                    <a:pt x="225" y="361"/>
                  </a:lnTo>
                  <a:lnTo>
                    <a:pt x="216" y="368"/>
                  </a:lnTo>
                  <a:lnTo>
                    <a:pt x="206" y="376"/>
                  </a:lnTo>
                  <a:lnTo>
                    <a:pt x="194" y="383"/>
                  </a:lnTo>
                  <a:lnTo>
                    <a:pt x="181" y="388"/>
                  </a:lnTo>
                  <a:lnTo>
                    <a:pt x="168" y="392"/>
                  </a:lnTo>
                  <a:lnTo>
                    <a:pt x="154" y="396"/>
                  </a:lnTo>
                  <a:lnTo>
                    <a:pt x="140" y="398"/>
                  </a:lnTo>
                  <a:lnTo>
                    <a:pt x="124" y="399"/>
                  </a:lnTo>
                  <a:lnTo>
                    <a:pt x="109" y="399"/>
                  </a:lnTo>
                  <a:lnTo>
                    <a:pt x="90" y="399"/>
                  </a:lnTo>
                  <a:lnTo>
                    <a:pt x="71" y="397"/>
                  </a:lnTo>
                  <a:lnTo>
                    <a:pt x="56" y="394"/>
                  </a:lnTo>
                  <a:lnTo>
                    <a:pt x="42" y="390"/>
                  </a:lnTo>
                  <a:lnTo>
                    <a:pt x="29" y="385"/>
                  </a:lnTo>
                  <a:lnTo>
                    <a:pt x="20" y="381"/>
                  </a:lnTo>
                  <a:lnTo>
                    <a:pt x="12" y="377"/>
                  </a:lnTo>
                  <a:lnTo>
                    <a:pt x="8" y="375"/>
                  </a:lnTo>
                  <a:lnTo>
                    <a:pt x="5" y="372"/>
                  </a:lnTo>
                  <a:lnTo>
                    <a:pt x="4" y="370"/>
                  </a:lnTo>
                  <a:lnTo>
                    <a:pt x="3" y="366"/>
                  </a:lnTo>
                  <a:lnTo>
                    <a:pt x="2" y="362"/>
                  </a:lnTo>
                  <a:lnTo>
                    <a:pt x="0" y="358"/>
                  </a:lnTo>
                  <a:lnTo>
                    <a:pt x="0" y="352"/>
                  </a:lnTo>
                  <a:lnTo>
                    <a:pt x="0" y="345"/>
                  </a:lnTo>
                  <a:lnTo>
                    <a:pt x="0" y="337"/>
                  </a:lnTo>
                  <a:lnTo>
                    <a:pt x="0" y="324"/>
                  </a:lnTo>
                  <a:lnTo>
                    <a:pt x="2" y="317"/>
                  </a:lnTo>
                  <a:lnTo>
                    <a:pt x="3" y="315"/>
                  </a:lnTo>
                  <a:lnTo>
                    <a:pt x="5" y="313"/>
                  </a:lnTo>
                  <a:lnTo>
                    <a:pt x="7" y="313"/>
                  </a:lnTo>
                  <a:lnTo>
                    <a:pt x="9" y="312"/>
                  </a:lnTo>
                  <a:lnTo>
                    <a:pt x="13" y="313"/>
                  </a:lnTo>
                  <a:lnTo>
                    <a:pt x="20" y="315"/>
                  </a:lnTo>
                  <a:lnTo>
                    <a:pt x="27" y="321"/>
                  </a:lnTo>
                  <a:lnTo>
                    <a:pt x="38" y="324"/>
                  </a:lnTo>
                  <a:lnTo>
                    <a:pt x="51" y="330"/>
                  </a:lnTo>
                  <a:lnTo>
                    <a:pt x="65" y="334"/>
                  </a:lnTo>
                  <a:lnTo>
                    <a:pt x="80" y="336"/>
                  </a:lnTo>
                  <a:lnTo>
                    <a:pt x="100" y="337"/>
                  </a:lnTo>
                  <a:lnTo>
                    <a:pt x="114" y="336"/>
                  </a:lnTo>
                  <a:lnTo>
                    <a:pt x="128" y="334"/>
                  </a:lnTo>
                  <a:lnTo>
                    <a:pt x="140" y="328"/>
                  </a:lnTo>
                  <a:lnTo>
                    <a:pt x="149" y="322"/>
                  </a:lnTo>
                  <a:lnTo>
                    <a:pt x="154" y="319"/>
                  </a:lnTo>
                  <a:lnTo>
                    <a:pt x="157" y="314"/>
                  </a:lnTo>
                  <a:lnTo>
                    <a:pt x="161" y="310"/>
                  </a:lnTo>
                  <a:lnTo>
                    <a:pt x="163" y="305"/>
                  </a:lnTo>
                  <a:lnTo>
                    <a:pt x="166" y="295"/>
                  </a:lnTo>
                  <a:lnTo>
                    <a:pt x="167" y="283"/>
                  </a:lnTo>
                  <a:lnTo>
                    <a:pt x="167" y="277"/>
                  </a:lnTo>
                  <a:lnTo>
                    <a:pt x="166" y="270"/>
                  </a:lnTo>
                  <a:lnTo>
                    <a:pt x="165" y="265"/>
                  </a:lnTo>
                  <a:lnTo>
                    <a:pt x="162" y="259"/>
                  </a:lnTo>
                  <a:lnTo>
                    <a:pt x="159" y="253"/>
                  </a:lnTo>
                  <a:lnTo>
                    <a:pt x="155" y="249"/>
                  </a:lnTo>
                  <a:lnTo>
                    <a:pt x="152" y="244"/>
                  </a:lnTo>
                  <a:lnTo>
                    <a:pt x="146" y="240"/>
                  </a:lnTo>
                  <a:lnTo>
                    <a:pt x="141" y="237"/>
                  </a:lnTo>
                  <a:lnTo>
                    <a:pt x="135" y="234"/>
                  </a:lnTo>
                  <a:lnTo>
                    <a:pt x="128" y="231"/>
                  </a:lnTo>
                  <a:lnTo>
                    <a:pt x="121" y="229"/>
                  </a:lnTo>
                  <a:lnTo>
                    <a:pt x="104" y="226"/>
                  </a:lnTo>
                  <a:lnTo>
                    <a:pt x="83" y="225"/>
                  </a:lnTo>
                  <a:lnTo>
                    <a:pt x="49" y="225"/>
                  </a:lnTo>
                  <a:lnTo>
                    <a:pt x="47" y="225"/>
                  </a:lnTo>
                  <a:lnTo>
                    <a:pt x="43" y="224"/>
                  </a:lnTo>
                  <a:lnTo>
                    <a:pt x="40" y="222"/>
                  </a:lnTo>
                  <a:lnTo>
                    <a:pt x="39" y="220"/>
                  </a:lnTo>
                  <a:lnTo>
                    <a:pt x="38" y="216"/>
                  </a:lnTo>
                  <a:lnTo>
                    <a:pt x="36" y="211"/>
                  </a:lnTo>
                  <a:lnTo>
                    <a:pt x="36" y="204"/>
                  </a:lnTo>
                  <a:lnTo>
                    <a:pt x="35" y="195"/>
                  </a:lnTo>
                  <a:lnTo>
                    <a:pt x="36" y="187"/>
                  </a:lnTo>
                  <a:lnTo>
                    <a:pt x="36" y="181"/>
                  </a:lnTo>
                  <a:lnTo>
                    <a:pt x="38" y="176"/>
                  </a:lnTo>
                  <a:lnTo>
                    <a:pt x="39" y="173"/>
                  </a:lnTo>
                  <a:lnTo>
                    <a:pt x="40" y="171"/>
                  </a:lnTo>
                  <a:lnTo>
                    <a:pt x="43" y="168"/>
                  </a:lnTo>
                  <a:lnTo>
                    <a:pt x="46" y="168"/>
                  </a:lnTo>
                  <a:lnTo>
                    <a:pt x="49" y="167"/>
                  </a:lnTo>
                  <a:lnTo>
                    <a:pt x="83" y="167"/>
                  </a:lnTo>
                  <a:lnTo>
                    <a:pt x="99" y="167"/>
                  </a:lnTo>
                  <a:lnTo>
                    <a:pt x="114" y="163"/>
                  </a:lnTo>
                  <a:lnTo>
                    <a:pt x="126" y="159"/>
                  </a:lnTo>
                  <a:lnTo>
                    <a:pt x="136" y="151"/>
                  </a:lnTo>
                  <a:lnTo>
                    <a:pt x="140" y="147"/>
                  </a:lnTo>
                  <a:lnTo>
                    <a:pt x="144" y="143"/>
                  </a:lnTo>
                  <a:lnTo>
                    <a:pt x="148" y="138"/>
                  </a:lnTo>
                  <a:lnTo>
                    <a:pt x="150" y="133"/>
                  </a:lnTo>
                  <a:lnTo>
                    <a:pt x="153" y="123"/>
                  </a:lnTo>
                  <a:lnTo>
                    <a:pt x="154" y="110"/>
                  </a:lnTo>
                  <a:lnTo>
                    <a:pt x="154" y="101"/>
                  </a:lnTo>
                  <a:lnTo>
                    <a:pt x="152" y="92"/>
                  </a:lnTo>
                  <a:lnTo>
                    <a:pt x="148" y="84"/>
                  </a:lnTo>
                  <a:lnTo>
                    <a:pt x="141" y="76"/>
                  </a:lnTo>
                  <a:lnTo>
                    <a:pt x="135" y="71"/>
                  </a:lnTo>
                  <a:lnTo>
                    <a:pt x="126" y="66"/>
                  </a:lnTo>
                  <a:lnTo>
                    <a:pt x="114" y="63"/>
                  </a:lnTo>
                  <a:lnTo>
                    <a:pt x="101" y="62"/>
                  </a:lnTo>
                  <a:lnTo>
                    <a:pt x="86" y="63"/>
                  </a:lnTo>
                  <a:lnTo>
                    <a:pt x="73" y="67"/>
                  </a:lnTo>
                  <a:lnTo>
                    <a:pt x="58" y="72"/>
                  </a:lnTo>
                  <a:lnTo>
                    <a:pt x="47" y="78"/>
                  </a:lnTo>
                  <a:lnTo>
                    <a:pt x="38" y="83"/>
                  </a:lnTo>
                  <a:lnTo>
                    <a:pt x="29" y="88"/>
                  </a:lnTo>
                  <a:lnTo>
                    <a:pt x="22" y="92"/>
                  </a:lnTo>
                  <a:lnTo>
                    <a:pt x="18" y="92"/>
                  </a:lnTo>
                  <a:lnTo>
                    <a:pt x="16" y="92"/>
                  </a:lnTo>
                  <a:lnTo>
                    <a:pt x="13" y="92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9" y="84"/>
                  </a:lnTo>
                  <a:lnTo>
                    <a:pt x="9" y="79"/>
                  </a:lnTo>
                  <a:lnTo>
                    <a:pt x="8" y="72"/>
                  </a:lnTo>
                  <a:lnTo>
                    <a:pt x="8" y="65"/>
                  </a:lnTo>
                  <a:lnTo>
                    <a:pt x="8" y="57"/>
                  </a:lnTo>
                  <a:lnTo>
                    <a:pt x="8" y="52"/>
                  </a:lnTo>
                  <a:lnTo>
                    <a:pt x="9" y="48"/>
                  </a:lnTo>
                  <a:lnTo>
                    <a:pt x="9" y="44"/>
                  </a:lnTo>
                  <a:lnTo>
                    <a:pt x="11" y="40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6" y="32"/>
                  </a:lnTo>
                  <a:lnTo>
                    <a:pt x="21" y="30"/>
                  </a:lnTo>
                  <a:lnTo>
                    <a:pt x="29" y="25"/>
                  </a:lnTo>
                  <a:lnTo>
                    <a:pt x="39" y="18"/>
                  </a:lnTo>
                  <a:lnTo>
                    <a:pt x="52" y="13"/>
                  </a:lnTo>
                  <a:lnTo>
                    <a:pt x="68" y="8"/>
                  </a:lnTo>
                  <a:lnTo>
                    <a:pt x="84" y="4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7" y="1"/>
                  </a:lnTo>
                  <a:lnTo>
                    <a:pt x="150" y="3"/>
                  </a:lnTo>
                  <a:lnTo>
                    <a:pt x="162" y="4"/>
                  </a:lnTo>
                  <a:lnTo>
                    <a:pt x="174" y="6"/>
                  </a:lnTo>
                  <a:lnTo>
                    <a:pt x="184" y="10"/>
                  </a:lnTo>
                  <a:lnTo>
                    <a:pt x="193" y="14"/>
                  </a:lnTo>
                  <a:lnTo>
                    <a:pt x="202" y="19"/>
                  </a:lnTo>
                  <a:lnTo>
                    <a:pt x="210" y="26"/>
                  </a:lnTo>
                  <a:lnTo>
                    <a:pt x="218" y="32"/>
                  </a:lnTo>
                  <a:lnTo>
                    <a:pt x="223" y="40"/>
                  </a:lnTo>
                  <a:lnTo>
                    <a:pt x="228" y="48"/>
                  </a:lnTo>
                  <a:lnTo>
                    <a:pt x="233" y="56"/>
                  </a:lnTo>
                  <a:lnTo>
                    <a:pt x="236" y="66"/>
                  </a:lnTo>
                  <a:lnTo>
                    <a:pt x="238" y="75"/>
                  </a:lnTo>
                  <a:lnTo>
                    <a:pt x="240" y="85"/>
                  </a:lnTo>
                  <a:lnTo>
                    <a:pt x="240" y="97"/>
                  </a:lnTo>
                  <a:lnTo>
                    <a:pt x="240" y="114"/>
                  </a:lnTo>
                  <a:lnTo>
                    <a:pt x="236" y="129"/>
                  </a:lnTo>
                  <a:lnTo>
                    <a:pt x="231" y="143"/>
                  </a:lnTo>
                  <a:lnTo>
                    <a:pt x="223" y="156"/>
                  </a:lnTo>
                  <a:lnTo>
                    <a:pt x="218" y="163"/>
                  </a:lnTo>
                  <a:lnTo>
                    <a:pt x="212" y="168"/>
                  </a:lnTo>
                  <a:lnTo>
                    <a:pt x="207" y="173"/>
                  </a:lnTo>
                  <a:lnTo>
                    <a:pt x="201" y="177"/>
                  </a:lnTo>
                  <a:lnTo>
                    <a:pt x="194" y="181"/>
                  </a:lnTo>
                  <a:lnTo>
                    <a:pt x="187" y="185"/>
                  </a:lnTo>
                  <a:lnTo>
                    <a:pt x="179" y="187"/>
                  </a:lnTo>
                  <a:lnTo>
                    <a:pt x="171" y="190"/>
                  </a:lnTo>
                  <a:lnTo>
                    <a:pt x="171" y="190"/>
                  </a:lnTo>
                  <a:lnTo>
                    <a:pt x="181" y="193"/>
                  </a:lnTo>
                  <a:lnTo>
                    <a:pt x="190" y="194"/>
                  </a:lnTo>
                  <a:lnTo>
                    <a:pt x="199" y="198"/>
                  </a:lnTo>
                  <a:lnTo>
                    <a:pt x="207" y="200"/>
                  </a:lnTo>
                  <a:lnTo>
                    <a:pt x="215" y="206"/>
                  </a:lnTo>
                  <a:lnTo>
                    <a:pt x="223" y="209"/>
                  </a:lnTo>
                  <a:lnTo>
                    <a:pt x="229" y="215"/>
                  </a:lnTo>
                  <a:lnTo>
                    <a:pt x="234" y="221"/>
                  </a:lnTo>
                  <a:lnTo>
                    <a:pt x="240" y="226"/>
                  </a:lnTo>
                  <a:lnTo>
                    <a:pt x="245" y="234"/>
                  </a:lnTo>
                  <a:lnTo>
                    <a:pt x="249" y="240"/>
                  </a:lnTo>
                  <a:lnTo>
                    <a:pt x="251" y="248"/>
                  </a:lnTo>
                  <a:lnTo>
                    <a:pt x="254" y="255"/>
                  </a:lnTo>
                  <a:lnTo>
                    <a:pt x="256" y="264"/>
                  </a:lnTo>
                  <a:lnTo>
                    <a:pt x="258" y="271"/>
                  </a:lnTo>
                  <a:lnTo>
                    <a:pt x="258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8288338" y="1949451"/>
              <a:ext cx="50800" cy="211138"/>
            </a:xfrm>
            <a:custGeom>
              <a:avLst/>
              <a:gdLst/>
              <a:ahLst/>
              <a:cxnLst>
                <a:cxn ang="0">
                  <a:pos x="128" y="280"/>
                </a:cxn>
                <a:cxn ang="0">
                  <a:pos x="127" y="314"/>
                </a:cxn>
                <a:cxn ang="0">
                  <a:pos x="123" y="346"/>
                </a:cxn>
                <a:cxn ang="0">
                  <a:pos x="117" y="379"/>
                </a:cxn>
                <a:cxn ang="0">
                  <a:pos x="109" y="411"/>
                </a:cxn>
                <a:cxn ang="0">
                  <a:pos x="100" y="442"/>
                </a:cxn>
                <a:cxn ang="0">
                  <a:pos x="87" y="474"/>
                </a:cxn>
                <a:cxn ang="0">
                  <a:pos x="74" y="505"/>
                </a:cxn>
                <a:cxn ang="0">
                  <a:pos x="65" y="522"/>
                </a:cxn>
                <a:cxn ang="0">
                  <a:pos x="60" y="526"/>
                </a:cxn>
                <a:cxn ang="0">
                  <a:pos x="52" y="527"/>
                </a:cxn>
                <a:cxn ang="0">
                  <a:pos x="40" y="529"/>
                </a:cxn>
                <a:cxn ang="0">
                  <a:pos x="21" y="529"/>
                </a:cxn>
                <a:cxn ang="0">
                  <a:pos x="7" y="526"/>
                </a:cxn>
                <a:cxn ang="0">
                  <a:pos x="0" y="522"/>
                </a:cxn>
                <a:cxn ang="0">
                  <a:pos x="0" y="514"/>
                </a:cxn>
                <a:cxn ang="0">
                  <a:pos x="13" y="481"/>
                </a:cxn>
                <a:cxn ang="0">
                  <a:pos x="33" y="421"/>
                </a:cxn>
                <a:cxn ang="0">
                  <a:pos x="46" y="359"/>
                </a:cxn>
                <a:cxn ang="0">
                  <a:pos x="52" y="296"/>
                </a:cxn>
                <a:cxn ang="0">
                  <a:pos x="52" y="230"/>
                </a:cxn>
                <a:cxn ang="0">
                  <a:pos x="46" y="167"/>
                </a:cxn>
                <a:cxn ang="0">
                  <a:pos x="33" y="106"/>
                </a:cxn>
                <a:cxn ang="0">
                  <a:pos x="13" y="45"/>
                </a:cxn>
                <a:cxn ang="0">
                  <a:pos x="0" y="13"/>
                </a:cxn>
                <a:cxn ang="0">
                  <a:pos x="2" y="6"/>
                </a:cxn>
                <a:cxn ang="0">
                  <a:pos x="9" y="1"/>
                </a:cxn>
                <a:cxn ang="0">
                  <a:pos x="22" y="0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2"/>
                </a:cxn>
                <a:cxn ang="0">
                  <a:pos x="65" y="5"/>
                </a:cxn>
                <a:cxn ang="0">
                  <a:pos x="80" y="37"/>
                </a:cxn>
                <a:cxn ang="0">
                  <a:pos x="104" y="101"/>
                </a:cxn>
                <a:cxn ang="0">
                  <a:pos x="121" y="165"/>
                </a:cxn>
                <a:cxn ang="0">
                  <a:pos x="128" y="230"/>
                </a:cxn>
              </a:cxnLst>
              <a:rect l="0" t="0" r="r" b="b"/>
              <a:pathLst>
                <a:path w="130" h="529">
                  <a:moveTo>
                    <a:pt x="130" y="264"/>
                  </a:moveTo>
                  <a:lnTo>
                    <a:pt x="128" y="280"/>
                  </a:lnTo>
                  <a:lnTo>
                    <a:pt x="128" y="297"/>
                  </a:lnTo>
                  <a:lnTo>
                    <a:pt x="127" y="314"/>
                  </a:lnTo>
                  <a:lnTo>
                    <a:pt x="126" y="330"/>
                  </a:lnTo>
                  <a:lnTo>
                    <a:pt x="123" y="346"/>
                  </a:lnTo>
                  <a:lnTo>
                    <a:pt x="121" y="362"/>
                  </a:lnTo>
                  <a:lnTo>
                    <a:pt x="117" y="379"/>
                  </a:lnTo>
                  <a:lnTo>
                    <a:pt x="113" y="394"/>
                  </a:lnTo>
                  <a:lnTo>
                    <a:pt x="109" y="411"/>
                  </a:lnTo>
                  <a:lnTo>
                    <a:pt x="105" y="427"/>
                  </a:lnTo>
                  <a:lnTo>
                    <a:pt x="100" y="442"/>
                  </a:lnTo>
                  <a:lnTo>
                    <a:pt x="93" y="458"/>
                  </a:lnTo>
                  <a:lnTo>
                    <a:pt x="87" y="474"/>
                  </a:lnTo>
                  <a:lnTo>
                    <a:pt x="80" y="490"/>
                  </a:lnTo>
                  <a:lnTo>
                    <a:pt x="74" y="505"/>
                  </a:lnTo>
                  <a:lnTo>
                    <a:pt x="66" y="521"/>
                  </a:lnTo>
                  <a:lnTo>
                    <a:pt x="65" y="522"/>
                  </a:lnTo>
                  <a:lnTo>
                    <a:pt x="62" y="525"/>
                  </a:lnTo>
                  <a:lnTo>
                    <a:pt x="60" y="526"/>
                  </a:lnTo>
                  <a:lnTo>
                    <a:pt x="56" y="527"/>
                  </a:lnTo>
                  <a:lnTo>
                    <a:pt x="52" y="527"/>
                  </a:lnTo>
                  <a:lnTo>
                    <a:pt x="47" y="529"/>
                  </a:lnTo>
                  <a:lnTo>
                    <a:pt x="40" y="529"/>
                  </a:lnTo>
                  <a:lnTo>
                    <a:pt x="33" y="529"/>
                  </a:lnTo>
                  <a:lnTo>
                    <a:pt x="21" y="529"/>
                  </a:lnTo>
                  <a:lnTo>
                    <a:pt x="13" y="527"/>
                  </a:lnTo>
                  <a:lnTo>
                    <a:pt x="7" y="526"/>
                  </a:lnTo>
                  <a:lnTo>
                    <a:pt x="3" y="525"/>
                  </a:lnTo>
                  <a:lnTo>
                    <a:pt x="0" y="522"/>
                  </a:lnTo>
                  <a:lnTo>
                    <a:pt x="0" y="518"/>
                  </a:lnTo>
                  <a:lnTo>
                    <a:pt x="0" y="514"/>
                  </a:lnTo>
                  <a:lnTo>
                    <a:pt x="2" y="511"/>
                  </a:lnTo>
                  <a:lnTo>
                    <a:pt x="13" y="481"/>
                  </a:lnTo>
                  <a:lnTo>
                    <a:pt x="24" y="451"/>
                  </a:lnTo>
                  <a:lnTo>
                    <a:pt x="33" y="421"/>
                  </a:lnTo>
                  <a:lnTo>
                    <a:pt x="39" y="390"/>
                  </a:lnTo>
                  <a:lnTo>
                    <a:pt x="46" y="359"/>
                  </a:lnTo>
                  <a:lnTo>
                    <a:pt x="49" y="327"/>
                  </a:lnTo>
                  <a:lnTo>
                    <a:pt x="52" y="296"/>
                  </a:lnTo>
                  <a:lnTo>
                    <a:pt x="52" y="262"/>
                  </a:lnTo>
                  <a:lnTo>
                    <a:pt x="52" y="230"/>
                  </a:lnTo>
                  <a:lnTo>
                    <a:pt x="49" y="199"/>
                  </a:lnTo>
                  <a:lnTo>
                    <a:pt x="46" y="167"/>
                  </a:lnTo>
                  <a:lnTo>
                    <a:pt x="39" y="136"/>
                  </a:lnTo>
                  <a:lnTo>
                    <a:pt x="33" y="106"/>
                  </a:lnTo>
                  <a:lnTo>
                    <a:pt x="24" y="75"/>
                  </a:lnTo>
                  <a:lnTo>
                    <a:pt x="13" y="4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7" y="1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80" y="37"/>
                  </a:lnTo>
                  <a:lnTo>
                    <a:pt x="93" y="70"/>
                  </a:lnTo>
                  <a:lnTo>
                    <a:pt x="104" y="101"/>
                  </a:lnTo>
                  <a:lnTo>
                    <a:pt x="113" y="133"/>
                  </a:lnTo>
                  <a:lnTo>
                    <a:pt x="121" y="165"/>
                  </a:lnTo>
                  <a:lnTo>
                    <a:pt x="124" y="198"/>
                  </a:lnTo>
                  <a:lnTo>
                    <a:pt x="128" y="230"/>
                  </a:lnTo>
                  <a:lnTo>
                    <a:pt x="130" y="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7185025" y="2259013"/>
              <a:ext cx="120650" cy="155575"/>
            </a:xfrm>
            <a:custGeom>
              <a:avLst/>
              <a:gdLst/>
              <a:ahLst/>
              <a:cxnLst>
                <a:cxn ang="0">
                  <a:pos x="301" y="380"/>
                </a:cxn>
                <a:cxn ang="0">
                  <a:pos x="297" y="385"/>
                </a:cxn>
                <a:cxn ang="0">
                  <a:pos x="288" y="387"/>
                </a:cxn>
                <a:cxn ang="0">
                  <a:pos x="273" y="389"/>
                </a:cxn>
                <a:cxn ang="0">
                  <a:pos x="252" y="389"/>
                </a:cxn>
                <a:cxn ang="0">
                  <a:pos x="237" y="387"/>
                </a:cxn>
                <a:cxn ang="0">
                  <a:pos x="228" y="385"/>
                </a:cxn>
                <a:cxn ang="0">
                  <a:pos x="224" y="380"/>
                </a:cxn>
                <a:cxn ang="0">
                  <a:pos x="224" y="221"/>
                </a:cxn>
                <a:cxn ang="0">
                  <a:pos x="79" y="377"/>
                </a:cxn>
                <a:cxn ang="0">
                  <a:pos x="77" y="382"/>
                </a:cxn>
                <a:cxn ang="0">
                  <a:pos x="71" y="386"/>
                </a:cxn>
                <a:cxn ang="0">
                  <a:pos x="58" y="389"/>
                </a:cxn>
                <a:cxn ang="0">
                  <a:pos x="40" y="389"/>
                </a:cxn>
                <a:cxn ang="0">
                  <a:pos x="21" y="389"/>
                </a:cxn>
                <a:cxn ang="0">
                  <a:pos x="9" y="386"/>
                </a:cxn>
                <a:cxn ang="0">
                  <a:pos x="2" y="382"/>
                </a:cxn>
                <a:cxn ang="0">
                  <a:pos x="0" y="377"/>
                </a:cxn>
                <a:cxn ang="0">
                  <a:pos x="1" y="10"/>
                </a:cxn>
                <a:cxn ang="0">
                  <a:pos x="5" y="5"/>
                </a:cxn>
                <a:cxn ang="0">
                  <a:pos x="14" y="2"/>
                </a:cxn>
                <a:cxn ang="0">
                  <a:pos x="30" y="0"/>
                </a:cxn>
                <a:cxn ang="0">
                  <a:pos x="50" y="0"/>
                </a:cxn>
                <a:cxn ang="0">
                  <a:pos x="66" y="2"/>
                </a:cxn>
                <a:cxn ang="0">
                  <a:pos x="75" y="5"/>
                </a:cxn>
                <a:cxn ang="0">
                  <a:pos x="79" y="10"/>
                </a:cxn>
                <a:cxn ang="0">
                  <a:pos x="79" y="153"/>
                </a:cxn>
                <a:cxn ang="0">
                  <a:pos x="224" y="12"/>
                </a:cxn>
                <a:cxn ang="0">
                  <a:pos x="225" y="7"/>
                </a:cxn>
                <a:cxn ang="0">
                  <a:pos x="231" y="3"/>
                </a:cxn>
                <a:cxn ang="0">
                  <a:pos x="243" y="1"/>
                </a:cxn>
                <a:cxn ang="0">
                  <a:pos x="262" y="0"/>
                </a:cxn>
                <a:cxn ang="0">
                  <a:pos x="282" y="1"/>
                </a:cxn>
                <a:cxn ang="0">
                  <a:pos x="293" y="3"/>
                </a:cxn>
                <a:cxn ang="0">
                  <a:pos x="300" y="7"/>
                </a:cxn>
                <a:cxn ang="0">
                  <a:pos x="301" y="12"/>
                </a:cxn>
              </a:cxnLst>
              <a:rect l="0" t="0" r="r" b="b"/>
              <a:pathLst>
                <a:path w="301" h="389">
                  <a:moveTo>
                    <a:pt x="301" y="377"/>
                  </a:moveTo>
                  <a:lnTo>
                    <a:pt x="301" y="380"/>
                  </a:lnTo>
                  <a:lnTo>
                    <a:pt x="300" y="382"/>
                  </a:lnTo>
                  <a:lnTo>
                    <a:pt x="297" y="385"/>
                  </a:lnTo>
                  <a:lnTo>
                    <a:pt x="293" y="386"/>
                  </a:lnTo>
                  <a:lnTo>
                    <a:pt x="288" y="387"/>
                  </a:lnTo>
                  <a:lnTo>
                    <a:pt x="282" y="389"/>
                  </a:lnTo>
                  <a:lnTo>
                    <a:pt x="273" y="389"/>
                  </a:lnTo>
                  <a:lnTo>
                    <a:pt x="262" y="389"/>
                  </a:lnTo>
                  <a:lnTo>
                    <a:pt x="252" y="389"/>
                  </a:lnTo>
                  <a:lnTo>
                    <a:pt x="243" y="389"/>
                  </a:lnTo>
                  <a:lnTo>
                    <a:pt x="237" y="387"/>
                  </a:lnTo>
                  <a:lnTo>
                    <a:pt x="231" y="386"/>
                  </a:lnTo>
                  <a:lnTo>
                    <a:pt x="228" y="385"/>
                  </a:lnTo>
                  <a:lnTo>
                    <a:pt x="225" y="382"/>
                  </a:lnTo>
                  <a:lnTo>
                    <a:pt x="224" y="380"/>
                  </a:lnTo>
                  <a:lnTo>
                    <a:pt x="224" y="377"/>
                  </a:lnTo>
                  <a:lnTo>
                    <a:pt x="224" y="221"/>
                  </a:lnTo>
                  <a:lnTo>
                    <a:pt x="79" y="221"/>
                  </a:lnTo>
                  <a:lnTo>
                    <a:pt x="79" y="377"/>
                  </a:lnTo>
                  <a:lnTo>
                    <a:pt x="79" y="380"/>
                  </a:lnTo>
                  <a:lnTo>
                    <a:pt x="77" y="382"/>
                  </a:lnTo>
                  <a:lnTo>
                    <a:pt x="75" y="385"/>
                  </a:lnTo>
                  <a:lnTo>
                    <a:pt x="71" y="386"/>
                  </a:lnTo>
                  <a:lnTo>
                    <a:pt x="66" y="387"/>
                  </a:lnTo>
                  <a:lnTo>
                    <a:pt x="58" y="389"/>
                  </a:lnTo>
                  <a:lnTo>
                    <a:pt x="50" y="389"/>
                  </a:lnTo>
                  <a:lnTo>
                    <a:pt x="40" y="389"/>
                  </a:lnTo>
                  <a:lnTo>
                    <a:pt x="30" y="389"/>
                  </a:lnTo>
                  <a:lnTo>
                    <a:pt x="21" y="389"/>
                  </a:lnTo>
                  <a:lnTo>
                    <a:pt x="14" y="387"/>
                  </a:lnTo>
                  <a:lnTo>
                    <a:pt x="9" y="386"/>
                  </a:lnTo>
                  <a:lnTo>
                    <a:pt x="5" y="385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7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3"/>
                  </a:lnTo>
                  <a:lnTo>
                    <a:pt x="14" y="2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6" y="2"/>
                  </a:lnTo>
                  <a:lnTo>
                    <a:pt x="71" y="3"/>
                  </a:lnTo>
                  <a:lnTo>
                    <a:pt x="75" y="5"/>
                  </a:lnTo>
                  <a:lnTo>
                    <a:pt x="77" y="7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79" y="153"/>
                  </a:lnTo>
                  <a:lnTo>
                    <a:pt x="224" y="153"/>
                  </a:lnTo>
                  <a:lnTo>
                    <a:pt x="224" y="12"/>
                  </a:lnTo>
                  <a:lnTo>
                    <a:pt x="224" y="10"/>
                  </a:lnTo>
                  <a:lnTo>
                    <a:pt x="225" y="7"/>
                  </a:lnTo>
                  <a:lnTo>
                    <a:pt x="228" y="5"/>
                  </a:lnTo>
                  <a:lnTo>
                    <a:pt x="231" y="3"/>
                  </a:lnTo>
                  <a:lnTo>
                    <a:pt x="237" y="2"/>
                  </a:lnTo>
                  <a:lnTo>
                    <a:pt x="243" y="1"/>
                  </a:lnTo>
                  <a:lnTo>
                    <a:pt x="252" y="0"/>
                  </a:lnTo>
                  <a:lnTo>
                    <a:pt x="262" y="0"/>
                  </a:lnTo>
                  <a:lnTo>
                    <a:pt x="273" y="0"/>
                  </a:lnTo>
                  <a:lnTo>
                    <a:pt x="282" y="1"/>
                  </a:lnTo>
                  <a:lnTo>
                    <a:pt x="288" y="2"/>
                  </a:lnTo>
                  <a:lnTo>
                    <a:pt x="293" y="3"/>
                  </a:lnTo>
                  <a:lnTo>
                    <a:pt x="297" y="5"/>
                  </a:lnTo>
                  <a:lnTo>
                    <a:pt x="300" y="7"/>
                  </a:lnTo>
                  <a:lnTo>
                    <a:pt x="301" y="10"/>
                  </a:lnTo>
                  <a:lnTo>
                    <a:pt x="301" y="12"/>
                  </a:lnTo>
                  <a:lnTo>
                    <a:pt x="301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7337425" y="2297113"/>
              <a:ext cx="66675" cy="117475"/>
            </a:xfrm>
            <a:custGeom>
              <a:avLst/>
              <a:gdLst/>
              <a:ahLst/>
              <a:cxnLst>
                <a:cxn ang="0">
                  <a:pos x="171" y="52"/>
                </a:cxn>
                <a:cxn ang="0">
                  <a:pos x="170" y="66"/>
                </a:cxn>
                <a:cxn ang="0">
                  <a:pos x="167" y="74"/>
                </a:cxn>
                <a:cxn ang="0">
                  <a:pos x="163" y="76"/>
                </a:cxn>
                <a:cxn ang="0">
                  <a:pos x="158" y="78"/>
                </a:cxn>
                <a:cxn ang="0">
                  <a:pos x="152" y="75"/>
                </a:cxn>
                <a:cxn ang="0">
                  <a:pos x="144" y="72"/>
                </a:cxn>
                <a:cxn ang="0">
                  <a:pos x="136" y="71"/>
                </a:cxn>
                <a:cxn ang="0">
                  <a:pos x="125" y="71"/>
                </a:cxn>
                <a:cxn ang="0">
                  <a:pos x="112" y="76"/>
                </a:cxn>
                <a:cxn ang="0">
                  <a:pos x="99" y="88"/>
                </a:cxn>
                <a:cxn ang="0">
                  <a:pos x="83" y="106"/>
                </a:cxn>
                <a:cxn ang="0">
                  <a:pos x="75" y="283"/>
                </a:cxn>
                <a:cxn ang="0">
                  <a:pos x="74" y="288"/>
                </a:cxn>
                <a:cxn ang="0">
                  <a:pos x="68" y="292"/>
                </a:cxn>
                <a:cxn ang="0">
                  <a:pos x="56" y="295"/>
                </a:cxn>
                <a:cxn ang="0">
                  <a:pos x="38" y="295"/>
                </a:cxn>
                <a:cxn ang="0">
                  <a:pos x="20" y="295"/>
                </a:cxn>
                <a:cxn ang="0">
                  <a:pos x="8" y="292"/>
                </a:cxn>
                <a:cxn ang="0">
                  <a:pos x="2" y="288"/>
                </a:cxn>
                <a:cxn ang="0">
                  <a:pos x="0" y="283"/>
                </a:cxn>
                <a:cxn ang="0">
                  <a:pos x="0" y="14"/>
                </a:cxn>
                <a:cxn ang="0">
                  <a:pos x="4" y="10"/>
                </a:cxn>
                <a:cxn ang="0">
                  <a:pos x="12" y="6"/>
                </a:cxn>
                <a:cxn ang="0">
                  <a:pos x="24" y="5"/>
                </a:cxn>
                <a:cxn ang="0">
                  <a:pos x="41" y="5"/>
                </a:cxn>
                <a:cxn ang="0">
                  <a:pos x="53" y="6"/>
                </a:cxn>
                <a:cxn ang="0">
                  <a:pos x="61" y="10"/>
                </a:cxn>
                <a:cxn ang="0">
                  <a:pos x="64" y="14"/>
                </a:cxn>
                <a:cxn ang="0">
                  <a:pos x="64" y="50"/>
                </a:cxn>
                <a:cxn ang="0">
                  <a:pos x="85" y="26"/>
                </a:cxn>
                <a:cxn ang="0">
                  <a:pos x="101" y="10"/>
                </a:cxn>
                <a:cxn ang="0">
                  <a:pos x="118" y="3"/>
                </a:cxn>
                <a:cxn ang="0">
                  <a:pos x="135" y="0"/>
                </a:cxn>
                <a:cxn ang="0">
                  <a:pos x="143" y="1"/>
                </a:cxn>
                <a:cxn ang="0">
                  <a:pos x="153" y="3"/>
                </a:cxn>
                <a:cxn ang="0">
                  <a:pos x="161" y="5"/>
                </a:cxn>
                <a:cxn ang="0">
                  <a:pos x="166" y="8"/>
                </a:cxn>
                <a:cxn ang="0">
                  <a:pos x="169" y="10"/>
                </a:cxn>
                <a:cxn ang="0">
                  <a:pos x="170" y="15"/>
                </a:cxn>
                <a:cxn ang="0">
                  <a:pos x="171" y="25"/>
                </a:cxn>
                <a:cxn ang="0">
                  <a:pos x="171" y="43"/>
                </a:cxn>
              </a:cxnLst>
              <a:rect l="0" t="0" r="r" b="b"/>
              <a:pathLst>
                <a:path w="171" h="295">
                  <a:moveTo>
                    <a:pt x="171" y="43"/>
                  </a:moveTo>
                  <a:lnTo>
                    <a:pt x="171" y="52"/>
                  </a:lnTo>
                  <a:lnTo>
                    <a:pt x="170" y="59"/>
                  </a:lnTo>
                  <a:lnTo>
                    <a:pt x="170" y="66"/>
                  </a:lnTo>
                  <a:lnTo>
                    <a:pt x="169" y="71"/>
                  </a:lnTo>
                  <a:lnTo>
                    <a:pt x="167" y="74"/>
                  </a:lnTo>
                  <a:lnTo>
                    <a:pt x="166" y="76"/>
                  </a:lnTo>
                  <a:lnTo>
                    <a:pt x="163" y="76"/>
                  </a:lnTo>
                  <a:lnTo>
                    <a:pt x="161" y="78"/>
                  </a:lnTo>
                  <a:lnTo>
                    <a:pt x="158" y="78"/>
                  </a:lnTo>
                  <a:lnTo>
                    <a:pt x="156" y="76"/>
                  </a:lnTo>
                  <a:lnTo>
                    <a:pt x="152" y="75"/>
                  </a:lnTo>
                  <a:lnTo>
                    <a:pt x="149" y="74"/>
                  </a:lnTo>
                  <a:lnTo>
                    <a:pt x="144" y="72"/>
                  </a:lnTo>
                  <a:lnTo>
                    <a:pt x="140" y="72"/>
                  </a:lnTo>
                  <a:lnTo>
                    <a:pt x="136" y="71"/>
                  </a:lnTo>
                  <a:lnTo>
                    <a:pt x="131" y="71"/>
                  </a:lnTo>
                  <a:lnTo>
                    <a:pt x="125" y="71"/>
                  </a:lnTo>
                  <a:lnTo>
                    <a:pt x="118" y="74"/>
                  </a:lnTo>
                  <a:lnTo>
                    <a:pt x="112" y="76"/>
                  </a:lnTo>
                  <a:lnTo>
                    <a:pt x="105" y="81"/>
                  </a:lnTo>
                  <a:lnTo>
                    <a:pt x="99" y="88"/>
                  </a:lnTo>
                  <a:lnTo>
                    <a:pt x="91" y="96"/>
                  </a:lnTo>
                  <a:lnTo>
                    <a:pt x="83" y="106"/>
                  </a:lnTo>
                  <a:lnTo>
                    <a:pt x="75" y="118"/>
                  </a:lnTo>
                  <a:lnTo>
                    <a:pt x="75" y="283"/>
                  </a:lnTo>
                  <a:lnTo>
                    <a:pt x="75" y="286"/>
                  </a:lnTo>
                  <a:lnTo>
                    <a:pt x="74" y="288"/>
                  </a:lnTo>
                  <a:lnTo>
                    <a:pt x="72" y="291"/>
                  </a:lnTo>
                  <a:lnTo>
                    <a:pt x="68" y="292"/>
                  </a:lnTo>
                  <a:lnTo>
                    <a:pt x="63" y="293"/>
                  </a:lnTo>
                  <a:lnTo>
                    <a:pt x="56" y="295"/>
                  </a:lnTo>
                  <a:lnTo>
                    <a:pt x="48" y="295"/>
                  </a:lnTo>
                  <a:lnTo>
                    <a:pt x="38" y="295"/>
                  </a:lnTo>
                  <a:lnTo>
                    <a:pt x="28" y="295"/>
                  </a:lnTo>
                  <a:lnTo>
                    <a:pt x="20" y="295"/>
                  </a:lnTo>
                  <a:lnTo>
                    <a:pt x="13" y="293"/>
                  </a:lnTo>
                  <a:lnTo>
                    <a:pt x="8" y="292"/>
                  </a:lnTo>
                  <a:lnTo>
                    <a:pt x="4" y="291"/>
                  </a:lnTo>
                  <a:lnTo>
                    <a:pt x="2" y="288"/>
                  </a:lnTo>
                  <a:lnTo>
                    <a:pt x="0" y="286"/>
                  </a:lnTo>
                  <a:lnTo>
                    <a:pt x="0" y="283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6"/>
                  </a:lnTo>
                  <a:lnTo>
                    <a:pt x="17" y="6"/>
                  </a:lnTo>
                  <a:lnTo>
                    <a:pt x="24" y="5"/>
                  </a:lnTo>
                  <a:lnTo>
                    <a:pt x="33" y="5"/>
                  </a:lnTo>
                  <a:lnTo>
                    <a:pt x="41" y="5"/>
                  </a:lnTo>
                  <a:lnTo>
                    <a:pt x="48" y="6"/>
                  </a:lnTo>
                  <a:lnTo>
                    <a:pt x="53" y="6"/>
                  </a:lnTo>
                  <a:lnTo>
                    <a:pt x="57" y="8"/>
                  </a:lnTo>
                  <a:lnTo>
                    <a:pt x="61" y="10"/>
                  </a:lnTo>
                  <a:lnTo>
                    <a:pt x="63" y="12"/>
                  </a:lnTo>
                  <a:lnTo>
                    <a:pt x="64" y="14"/>
                  </a:lnTo>
                  <a:lnTo>
                    <a:pt x="64" y="17"/>
                  </a:lnTo>
                  <a:lnTo>
                    <a:pt x="64" y="50"/>
                  </a:lnTo>
                  <a:lnTo>
                    <a:pt x="74" y="37"/>
                  </a:lnTo>
                  <a:lnTo>
                    <a:pt x="85" y="26"/>
                  </a:lnTo>
                  <a:lnTo>
                    <a:pt x="94" y="17"/>
                  </a:lnTo>
                  <a:lnTo>
                    <a:pt x="101" y="10"/>
                  </a:lnTo>
                  <a:lnTo>
                    <a:pt x="110" y="5"/>
                  </a:lnTo>
                  <a:lnTo>
                    <a:pt x="118" y="3"/>
                  </a:lnTo>
                  <a:lnTo>
                    <a:pt x="127" y="1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1"/>
                  </a:lnTo>
                  <a:lnTo>
                    <a:pt x="148" y="1"/>
                  </a:lnTo>
                  <a:lnTo>
                    <a:pt x="153" y="3"/>
                  </a:lnTo>
                  <a:lnTo>
                    <a:pt x="157" y="4"/>
                  </a:lnTo>
                  <a:lnTo>
                    <a:pt x="161" y="5"/>
                  </a:lnTo>
                  <a:lnTo>
                    <a:pt x="165" y="6"/>
                  </a:lnTo>
                  <a:lnTo>
                    <a:pt x="166" y="8"/>
                  </a:lnTo>
                  <a:lnTo>
                    <a:pt x="167" y="9"/>
                  </a:lnTo>
                  <a:lnTo>
                    <a:pt x="169" y="10"/>
                  </a:lnTo>
                  <a:lnTo>
                    <a:pt x="170" y="13"/>
                  </a:lnTo>
                  <a:lnTo>
                    <a:pt x="170" y="15"/>
                  </a:lnTo>
                  <a:lnTo>
                    <a:pt x="170" y="19"/>
                  </a:lnTo>
                  <a:lnTo>
                    <a:pt x="171" y="25"/>
                  </a:lnTo>
                  <a:lnTo>
                    <a:pt x="171" y="32"/>
                  </a:lnTo>
                  <a:lnTo>
                    <a:pt x="17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0" name="Freeform 76"/>
            <p:cNvSpPr>
              <a:spLocks noEditPoints="1"/>
            </p:cNvSpPr>
            <p:nvPr/>
          </p:nvSpPr>
          <p:spPr bwMode="auto">
            <a:xfrm>
              <a:off x="7410450" y="2297113"/>
              <a:ext cx="96838" cy="119063"/>
            </a:xfrm>
            <a:custGeom>
              <a:avLst/>
              <a:gdLst/>
              <a:ahLst/>
              <a:cxnLst>
                <a:cxn ang="0">
                  <a:pos x="239" y="291"/>
                </a:cxn>
                <a:cxn ang="0">
                  <a:pos x="222" y="295"/>
                </a:cxn>
                <a:cxn ang="0">
                  <a:pos x="191" y="295"/>
                </a:cxn>
                <a:cxn ang="0">
                  <a:pos x="181" y="288"/>
                </a:cxn>
                <a:cxn ang="0">
                  <a:pos x="172" y="271"/>
                </a:cxn>
                <a:cxn ang="0">
                  <a:pos x="144" y="291"/>
                </a:cxn>
                <a:cxn ang="0">
                  <a:pos x="109" y="300"/>
                </a:cxn>
                <a:cxn ang="0">
                  <a:pos x="76" y="299"/>
                </a:cxn>
                <a:cxn ang="0">
                  <a:pos x="49" y="292"/>
                </a:cxn>
                <a:cxn ang="0">
                  <a:pos x="27" y="278"/>
                </a:cxn>
                <a:cxn ang="0">
                  <a:pos x="10" y="259"/>
                </a:cxn>
                <a:cxn ang="0">
                  <a:pos x="1" y="234"/>
                </a:cxn>
                <a:cxn ang="0">
                  <a:pos x="0" y="203"/>
                </a:cxn>
                <a:cxn ang="0">
                  <a:pos x="9" y="173"/>
                </a:cxn>
                <a:cxn ang="0">
                  <a:pos x="27" y="151"/>
                </a:cxn>
                <a:cxn ang="0">
                  <a:pos x="56" y="136"/>
                </a:cxn>
                <a:cxn ang="0">
                  <a:pos x="94" y="127"/>
                </a:cxn>
                <a:cxn ang="0">
                  <a:pos x="144" y="123"/>
                </a:cxn>
                <a:cxn ang="0">
                  <a:pos x="168" y="96"/>
                </a:cxn>
                <a:cxn ang="0">
                  <a:pos x="158" y="70"/>
                </a:cxn>
                <a:cxn ang="0">
                  <a:pos x="132" y="58"/>
                </a:cxn>
                <a:cxn ang="0">
                  <a:pos x="85" y="62"/>
                </a:cxn>
                <a:cxn ang="0">
                  <a:pos x="49" y="75"/>
                </a:cxn>
                <a:cxn ang="0">
                  <a:pos x="27" y="84"/>
                </a:cxn>
                <a:cxn ang="0">
                  <a:pos x="19" y="80"/>
                </a:cxn>
                <a:cxn ang="0">
                  <a:pos x="16" y="67"/>
                </a:cxn>
                <a:cxn ang="0">
                  <a:pos x="14" y="45"/>
                </a:cxn>
                <a:cxn ang="0">
                  <a:pos x="21" y="30"/>
                </a:cxn>
                <a:cxn ang="0">
                  <a:pos x="48" y="15"/>
                </a:cxn>
                <a:cxn ang="0">
                  <a:pos x="91" y="3"/>
                </a:cxn>
                <a:cxn ang="0">
                  <a:pos x="140" y="1"/>
                </a:cxn>
                <a:cxn ang="0">
                  <a:pos x="178" y="6"/>
                </a:cxn>
                <a:cxn ang="0">
                  <a:pos x="207" y="19"/>
                </a:cxn>
                <a:cxn ang="0">
                  <a:pos x="228" y="40"/>
                </a:cxn>
                <a:cxn ang="0">
                  <a:pos x="239" y="68"/>
                </a:cxn>
                <a:cxn ang="0">
                  <a:pos x="243" y="105"/>
                </a:cxn>
                <a:cxn ang="0">
                  <a:pos x="141" y="171"/>
                </a:cxn>
                <a:cxn ang="0">
                  <a:pos x="98" y="176"/>
                </a:cxn>
                <a:cxn ang="0">
                  <a:pos x="76" y="194"/>
                </a:cxn>
                <a:cxn ang="0">
                  <a:pos x="74" y="220"/>
                </a:cxn>
                <a:cxn ang="0">
                  <a:pos x="84" y="238"/>
                </a:cxn>
                <a:cxn ang="0">
                  <a:pos x="103" y="247"/>
                </a:cxn>
                <a:cxn ang="0">
                  <a:pos x="128" y="246"/>
                </a:cxn>
                <a:cxn ang="0">
                  <a:pos x="149" y="235"/>
                </a:cxn>
                <a:cxn ang="0">
                  <a:pos x="169" y="216"/>
                </a:cxn>
              </a:cxnLst>
              <a:rect l="0" t="0" r="r" b="b"/>
              <a:pathLst>
                <a:path w="243" h="300">
                  <a:moveTo>
                    <a:pt x="243" y="284"/>
                  </a:moveTo>
                  <a:lnTo>
                    <a:pt x="242" y="288"/>
                  </a:lnTo>
                  <a:lnTo>
                    <a:pt x="239" y="291"/>
                  </a:lnTo>
                  <a:lnTo>
                    <a:pt x="235" y="292"/>
                  </a:lnTo>
                  <a:lnTo>
                    <a:pt x="230" y="295"/>
                  </a:lnTo>
                  <a:lnTo>
                    <a:pt x="222" y="295"/>
                  </a:lnTo>
                  <a:lnTo>
                    <a:pt x="211" y="295"/>
                  </a:lnTo>
                  <a:lnTo>
                    <a:pt x="199" y="295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4" y="291"/>
                  </a:lnTo>
                  <a:lnTo>
                    <a:pt x="181" y="288"/>
                  </a:lnTo>
                  <a:lnTo>
                    <a:pt x="181" y="284"/>
                  </a:lnTo>
                  <a:lnTo>
                    <a:pt x="181" y="262"/>
                  </a:lnTo>
                  <a:lnTo>
                    <a:pt x="172" y="271"/>
                  </a:lnTo>
                  <a:lnTo>
                    <a:pt x="163" y="279"/>
                  </a:lnTo>
                  <a:lnTo>
                    <a:pt x="154" y="286"/>
                  </a:lnTo>
                  <a:lnTo>
                    <a:pt x="144" y="291"/>
                  </a:lnTo>
                  <a:lnTo>
                    <a:pt x="132" y="295"/>
                  </a:lnTo>
                  <a:lnTo>
                    <a:pt x="122" y="297"/>
                  </a:lnTo>
                  <a:lnTo>
                    <a:pt x="109" y="300"/>
                  </a:lnTo>
                  <a:lnTo>
                    <a:pt x="97" y="300"/>
                  </a:lnTo>
                  <a:lnTo>
                    <a:pt x="87" y="300"/>
                  </a:lnTo>
                  <a:lnTo>
                    <a:pt x="76" y="299"/>
                  </a:lnTo>
                  <a:lnTo>
                    <a:pt x="67" y="297"/>
                  </a:lnTo>
                  <a:lnTo>
                    <a:pt x="58" y="295"/>
                  </a:lnTo>
                  <a:lnTo>
                    <a:pt x="49" y="292"/>
                  </a:lnTo>
                  <a:lnTo>
                    <a:pt x="41" y="288"/>
                  </a:lnTo>
                  <a:lnTo>
                    <a:pt x="34" y="283"/>
                  </a:lnTo>
                  <a:lnTo>
                    <a:pt x="27" y="278"/>
                  </a:lnTo>
                  <a:lnTo>
                    <a:pt x="21" y="273"/>
                  </a:lnTo>
                  <a:lnTo>
                    <a:pt x="16" y="266"/>
                  </a:lnTo>
                  <a:lnTo>
                    <a:pt x="10" y="259"/>
                  </a:lnTo>
                  <a:lnTo>
                    <a:pt x="6" y="251"/>
                  </a:lnTo>
                  <a:lnTo>
                    <a:pt x="4" y="243"/>
                  </a:lnTo>
                  <a:lnTo>
                    <a:pt x="1" y="234"/>
                  </a:lnTo>
                  <a:lnTo>
                    <a:pt x="0" y="224"/>
                  </a:lnTo>
                  <a:lnTo>
                    <a:pt x="0" y="213"/>
                  </a:lnTo>
                  <a:lnTo>
                    <a:pt x="0" y="203"/>
                  </a:lnTo>
                  <a:lnTo>
                    <a:pt x="1" y="193"/>
                  </a:lnTo>
                  <a:lnTo>
                    <a:pt x="5" y="182"/>
                  </a:lnTo>
                  <a:lnTo>
                    <a:pt x="9" y="173"/>
                  </a:lnTo>
                  <a:lnTo>
                    <a:pt x="14" y="165"/>
                  </a:lnTo>
                  <a:lnTo>
                    <a:pt x="19" y="158"/>
                  </a:lnTo>
                  <a:lnTo>
                    <a:pt x="27" y="151"/>
                  </a:lnTo>
                  <a:lnTo>
                    <a:pt x="36" y="145"/>
                  </a:lnTo>
                  <a:lnTo>
                    <a:pt x="45" y="140"/>
                  </a:lnTo>
                  <a:lnTo>
                    <a:pt x="56" y="136"/>
                  </a:lnTo>
                  <a:lnTo>
                    <a:pt x="67" y="132"/>
                  </a:lnTo>
                  <a:lnTo>
                    <a:pt x="80" y="128"/>
                  </a:lnTo>
                  <a:lnTo>
                    <a:pt x="94" y="127"/>
                  </a:lnTo>
                  <a:lnTo>
                    <a:pt x="110" y="124"/>
                  </a:lnTo>
                  <a:lnTo>
                    <a:pt x="125" y="124"/>
                  </a:lnTo>
                  <a:lnTo>
                    <a:pt x="144" y="123"/>
                  </a:lnTo>
                  <a:lnTo>
                    <a:pt x="169" y="123"/>
                  </a:lnTo>
                  <a:lnTo>
                    <a:pt x="169" y="107"/>
                  </a:lnTo>
                  <a:lnTo>
                    <a:pt x="168" y="96"/>
                  </a:lnTo>
                  <a:lnTo>
                    <a:pt x="167" y="85"/>
                  </a:lnTo>
                  <a:lnTo>
                    <a:pt x="163" y="76"/>
                  </a:lnTo>
                  <a:lnTo>
                    <a:pt x="158" y="70"/>
                  </a:lnTo>
                  <a:lnTo>
                    <a:pt x="151" y="65"/>
                  </a:lnTo>
                  <a:lnTo>
                    <a:pt x="142" y="61"/>
                  </a:lnTo>
                  <a:lnTo>
                    <a:pt x="132" y="58"/>
                  </a:lnTo>
                  <a:lnTo>
                    <a:pt x="119" y="57"/>
                  </a:lnTo>
                  <a:lnTo>
                    <a:pt x="101" y="58"/>
                  </a:lnTo>
                  <a:lnTo>
                    <a:pt x="85" y="62"/>
                  </a:lnTo>
                  <a:lnTo>
                    <a:pt x="71" y="66"/>
                  </a:lnTo>
                  <a:lnTo>
                    <a:pt x="59" y="71"/>
                  </a:lnTo>
                  <a:lnTo>
                    <a:pt x="49" y="75"/>
                  </a:lnTo>
                  <a:lnTo>
                    <a:pt x="40" y="80"/>
                  </a:lnTo>
                  <a:lnTo>
                    <a:pt x="34" y="83"/>
                  </a:lnTo>
                  <a:lnTo>
                    <a:pt x="27" y="84"/>
                  </a:lnTo>
                  <a:lnTo>
                    <a:pt x="25" y="84"/>
                  </a:lnTo>
                  <a:lnTo>
                    <a:pt x="22" y="81"/>
                  </a:lnTo>
                  <a:lnTo>
                    <a:pt x="19" y="80"/>
                  </a:lnTo>
                  <a:lnTo>
                    <a:pt x="18" y="76"/>
                  </a:lnTo>
                  <a:lnTo>
                    <a:pt x="16" y="72"/>
                  </a:lnTo>
                  <a:lnTo>
                    <a:pt x="16" y="67"/>
                  </a:lnTo>
                  <a:lnTo>
                    <a:pt x="14" y="61"/>
                  </a:lnTo>
                  <a:lnTo>
                    <a:pt x="14" y="54"/>
                  </a:lnTo>
                  <a:lnTo>
                    <a:pt x="14" y="45"/>
                  </a:lnTo>
                  <a:lnTo>
                    <a:pt x="16" y="40"/>
                  </a:lnTo>
                  <a:lnTo>
                    <a:pt x="18" y="35"/>
                  </a:lnTo>
                  <a:lnTo>
                    <a:pt x="21" y="30"/>
                  </a:lnTo>
                  <a:lnTo>
                    <a:pt x="27" y="25"/>
                  </a:lnTo>
                  <a:lnTo>
                    <a:pt x="36" y="21"/>
                  </a:lnTo>
                  <a:lnTo>
                    <a:pt x="48" y="15"/>
                  </a:lnTo>
                  <a:lnTo>
                    <a:pt x="61" y="10"/>
                  </a:lnTo>
                  <a:lnTo>
                    <a:pt x="75" y="6"/>
                  </a:lnTo>
                  <a:lnTo>
                    <a:pt x="91" y="3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40" y="1"/>
                  </a:lnTo>
                  <a:lnTo>
                    <a:pt x="154" y="1"/>
                  </a:lnTo>
                  <a:lnTo>
                    <a:pt x="167" y="4"/>
                  </a:lnTo>
                  <a:lnTo>
                    <a:pt x="178" y="6"/>
                  </a:lnTo>
                  <a:lnTo>
                    <a:pt x="189" y="10"/>
                  </a:lnTo>
                  <a:lnTo>
                    <a:pt x="199" y="14"/>
                  </a:lnTo>
                  <a:lnTo>
                    <a:pt x="207" y="19"/>
                  </a:lnTo>
                  <a:lnTo>
                    <a:pt x="215" y="26"/>
                  </a:lnTo>
                  <a:lnTo>
                    <a:pt x="222" y="32"/>
                  </a:lnTo>
                  <a:lnTo>
                    <a:pt x="228" y="40"/>
                  </a:lnTo>
                  <a:lnTo>
                    <a:pt x="233" y="48"/>
                  </a:lnTo>
                  <a:lnTo>
                    <a:pt x="237" y="58"/>
                  </a:lnTo>
                  <a:lnTo>
                    <a:pt x="239" y="68"/>
                  </a:lnTo>
                  <a:lnTo>
                    <a:pt x="241" y="80"/>
                  </a:lnTo>
                  <a:lnTo>
                    <a:pt x="242" y="92"/>
                  </a:lnTo>
                  <a:lnTo>
                    <a:pt x="243" y="105"/>
                  </a:lnTo>
                  <a:lnTo>
                    <a:pt x="243" y="284"/>
                  </a:lnTo>
                  <a:close/>
                  <a:moveTo>
                    <a:pt x="169" y="171"/>
                  </a:moveTo>
                  <a:lnTo>
                    <a:pt x="141" y="171"/>
                  </a:lnTo>
                  <a:lnTo>
                    <a:pt x="123" y="171"/>
                  </a:lnTo>
                  <a:lnTo>
                    <a:pt x="110" y="173"/>
                  </a:lnTo>
                  <a:lnTo>
                    <a:pt x="98" y="176"/>
                  </a:lnTo>
                  <a:lnTo>
                    <a:pt x="88" y="181"/>
                  </a:lnTo>
                  <a:lnTo>
                    <a:pt x="81" y="187"/>
                  </a:lnTo>
                  <a:lnTo>
                    <a:pt x="76" y="194"/>
                  </a:lnTo>
                  <a:lnTo>
                    <a:pt x="74" y="202"/>
                  </a:lnTo>
                  <a:lnTo>
                    <a:pt x="72" y="212"/>
                  </a:lnTo>
                  <a:lnTo>
                    <a:pt x="74" y="220"/>
                  </a:lnTo>
                  <a:lnTo>
                    <a:pt x="75" y="226"/>
                  </a:lnTo>
                  <a:lnTo>
                    <a:pt x="79" y="233"/>
                  </a:lnTo>
                  <a:lnTo>
                    <a:pt x="84" y="238"/>
                  </a:lnTo>
                  <a:lnTo>
                    <a:pt x="89" y="242"/>
                  </a:lnTo>
                  <a:lnTo>
                    <a:pt x="96" y="244"/>
                  </a:lnTo>
                  <a:lnTo>
                    <a:pt x="103" y="247"/>
                  </a:lnTo>
                  <a:lnTo>
                    <a:pt x="113" y="247"/>
                  </a:lnTo>
                  <a:lnTo>
                    <a:pt x="120" y="247"/>
                  </a:lnTo>
                  <a:lnTo>
                    <a:pt x="128" y="246"/>
                  </a:lnTo>
                  <a:lnTo>
                    <a:pt x="136" y="243"/>
                  </a:lnTo>
                  <a:lnTo>
                    <a:pt x="142" y="239"/>
                  </a:lnTo>
                  <a:lnTo>
                    <a:pt x="149" y="235"/>
                  </a:lnTo>
                  <a:lnTo>
                    <a:pt x="155" y="229"/>
                  </a:lnTo>
                  <a:lnTo>
                    <a:pt x="162" y="222"/>
                  </a:lnTo>
                  <a:lnTo>
                    <a:pt x="169" y="216"/>
                  </a:lnTo>
                  <a:lnTo>
                    <a:pt x="16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1" name="Freeform 77"/>
            <p:cNvSpPr>
              <a:spLocks noEditPoints="1"/>
            </p:cNvSpPr>
            <p:nvPr/>
          </p:nvSpPr>
          <p:spPr bwMode="auto">
            <a:xfrm>
              <a:off x="7537450" y="2249488"/>
              <a:ext cx="106363" cy="166688"/>
            </a:xfrm>
            <a:custGeom>
              <a:avLst/>
              <a:gdLst/>
              <a:ahLst/>
              <a:cxnLst>
                <a:cxn ang="0">
                  <a:pos x="268" y="286"/>
                </a:cxn>
                <a:cxn ang="0">
                  <a:pos x="264" y="318"/>
                </a:cxn>
                <a:cxn ang="0">
                  <a:pos x="256" y="346"/>
                </a:cxn>
                <a:cxn ang="0">
                  <a:pos x="246" y="370"/>
                </a:cxn>
                <a:cxn ang="0">
                  <a:pos x="230" y="391"/>
                </a:cxn>
                <a:cxn ang="0">
                  <a:pos x="212" y="405"/>
                </a:cxn>
                <a:cxn ang="0">
                  <a:pos x="191" y="417"/>
                </a:cxn>
                <a:cxn ang="0">
                  <a:pos x="167" y="422"/>
                </a:cxn>
                <a:cxn ang="0">
                  <a:pos x="141" y="422"/>
                </a:cxn>
                <a:cxn ang="0">
                  <a:pos x="118" y="417"/>
                </a:cxn>
                <a:cxn ang="0">
                  <a:pos x="96" y="405"/>
                </a:cxn>
                <a:cxn ang="0">
                  <a:pos x="75" y="388"/>
                </a:cxn>
                <a:cxn ang="0">
                  <a:pos x="65" y="405"/>
                </a:cxn>
                <a:cxn ang="0">
                  <a:pos x="63" y="410"/>
                </a:cxn>
                <a:cxn ang="0">
                  <a:pos x="58" y="414"/>
                </a:cxn>
                <a:cxn ang="0">
                  <a:pos x="48" y="417"/>
                </a:cxn>
                <a:cxn ang="0">
                  <a:pos x="32" y="417"/>
                </a:cxn>
                <a:cxn ang="0">
                  <a:pos x="17" y="417"/>
                </a:cxn>
                <a:cxn ang="0">
                  <a:pos x="8" y="414"/>
                </a:cxn>
                <a:cxn ang="0">
                  <a:pos x="2" y="410"/>
                </a:cxn>
                <a:cxn ang="0">
                  <a:pos x="0" y="405"/>
                </a:cxn>
                <a:cxn ang="0">
                  <a:pos x="1" y="11"/>
                </a:cxn>
                <a:cxn ang="0">
                  <a:pos x="5" y="6"/>
                </a:cxn>
                <a:cxn ang="0">
                  <a:pos x="14" y="3"/>
                </a:cxn>
                <a:cxn ang="0">
                  <a:pos x="28" y="0"/>
                </a:cxn>
                <a:cxn ang="0">
                  <a:pos x="48" y="0"/>
                </a:cxn>
                <a:cxn ang="0">
                  <a:pos x="63" y="3"/>
                </a:cxn>
                <a:cxn ang="0">
                  <a:pos x="71" y="6"/>
                </a:cxn>
                <a:cxn ang="0">
                  <a:pos x="75" y="11"/>
                </a:cxn>
                <a:cxn ang="0">
                  <a:pos x="76" y="161"/>
                </a:cxn>
                <a:cxn ang="0">
                  <a:pos x="96" y="143"/>
                </a:cxn>
                <a:cxn ang="0">
                  <a:pos x="116" y="131"/>
                </a:cxn>
                <a:cxn ang="0">
                  <a:pos x="137" y="125"/>
                </a:cxn>
                <a:cxn ang="0">
                  <a:pos x="160" y="122"/>
                </a:cxn>
                <a:cxn ang="0">
                  <a:pos x="187" y="126"/>
                </a:cxn>
                <a:cxn ang="0">
                  <a:pos x="209" y="134"/>
                </a:cxn>
                <a:cxn ang="0">
                  <a:pos x="229" y="148"/>
                </a:cxn>
                <a:cxn ang="0">
                  <a:pos x="243" y="166"/>
                </a:cxn>
                <a:cxn ang="0">
                  <a:pos x="255" y="188"/>
                </a:cxn>
                <a:cxn ang="0">
                  <a:pos x="262" y="212"/>
                </a:cxn>
                <a:cxn ang="0">
                  <a:pos x="266" y="240"/>
                </a:cxn>
                <a:cxn ang="0">
                  <a:pos x="269" y="269"/>
                </a:cxn>
                <a:cxn ang="0">
                  <a:pos x="190" y="258"/>
                </a:cxn>
                <a:cxn ang="0">
                  <a:pos x="185" y="227"/>
                </a:cxn>
                <a:cxn ang="0">
                  <a:pos x="176" y="207"/>
                </a:cxn>
                <a:cxn ang="0">
                  <a:pos x="168" y="198"/>
                </a:cxn>
                <a:cxn ang="0">
                  <a:pos x="158" y="190"/>
                </a:cxn>
                <a:cxn ang="0">
                  <a:pos x="145" y="187"/>
                </a:cxn>
                <a:cxn ang="0">
                  <a:pos x="131" y="187"/>
                </a:cxn>
                <a:cxn ang="0">
                  <a:pos x="116" y="192"/>
                </a:cxn>
                <a:cxn ang="0">
                  <a:pos x="101" y="202"/>
                </a:cxn>
                <a:cxn ang="0">
                  <a:pos x="84" y="218"/>
                </a:cxn>
                <a:cxn ang="0">
                  <a:pos x="76" y="317"/>
                </a:cxn>
                <a:cxn ang="0">
                  <a:pos x="92" y="335"/>
                </a:cxn>
                <a:cxn ang="0">
                  <a:pos x="106" y="348"/>
                </a:cxn>
                <a:cxn ang="0">
                  <a:pos x="120" y="356"/>
                </a:cxn>
                <a:cxn ang="0">
                  <a:pos x="136" y="359"/>
                </a:cxn>
                <a:cxn ang="0">
                  <a:pos x="150" y="356"/>
                </a:cxn>
                <a:cxn ang="0">
                  <a:pos x="162" y="351"/>
                </a:cxn>
                <a:cxn ang="0">
                  <a:pos x="171" y="343"/>
                </a:cxn>
                <a:cxn ang="0">
                  <a:pos x="178" y="331"/>
                </a:cxn>
                <a:cxn ang="0">
                  <a:pos x="187" y="304"/>
                </a:cxn>
                <a:cxn ang="0">
                  <a:pos x="190" y="275"/>
                </a:cxn>
              </a:cxnLst>
              <a:rect l="0" t="0" r="r" b="b"/>
              <a:pathLst>
                <a:path w="269" h="422">
                  <a:moveTo>
                    <a:pt x="269" y="269"/>
                  </a:moveTo>
                  <a:lnTo>
                    <a:pt x="268" y="286"/>
                  </a:lnTo>
                  <a:lnTo>
                    <a:pt x="266" y="303"/>
                  </a:lnTo>
                  <a:lnTo>
                    <a:pt x="264" y="318"/>
                  </a:lnTo>
                  <a:lnTo>
                    <a:pt x="261" y="333"/>
                  </a:lnTo>
                  <a:lnTo>
                    <a:pt x="256" y="346"/>
                  </a:lnTo>
                  <a:lnTo>
                    <a:pt x="251" y="359"/>
                  </a:lnTo>
                  <a:lnTo>
                    <a:pt x="246" y="370"/>
                  </a:lnTo>
                  <a:lnTo>
                    <a:pt x="238" y="381"/>
                  </a:lnTo>
                  <a:lnTo>
                    <a:pt x="230" y="391"/>
                  </a:lnTo>
                  <a:lnTo>
                    <a:pt x="222" y="399"/>
                  </a:lnTo>
                  <a:lnTo>
                    <a:pt x="212" y="405"/>
                  </a:lnTo>
                  <a:lnTo>
                    <a:pt x="203" y="412"/>
                  </a:lnTo>
                  <a:lnTo>
                    <a:pt x="191" y="417"/>
                  </a:lnTo>
                  <a:lnTo>
                    <a:pt x="180" y="419"/>
                  </a:lnTo>
                  <a:lnTo>
                    <a:pt x="167" y="422"/>
                  </a:lnTo>
                  <a:lnTo>
                    <a:pt x="154" y="422"/>
                  </a:lnTo>
                  <a:lnTo>
                    <a:pt x="141" y="422"/>
                  </a:lnTo>
                  <a:lnTo>
                    <a:pt x="129" y="419"/>
                  </a:lnTo>
                  <a:lnTo>
                    <a:pt x="118" y="417"/>
                  </a:lnTo>
                  <a:lnTo>
                    <a:pt x="107" y="412"/>
                  </a:lnTo>
                  <a:lnTo>
                    <a:pt x="96" y="405"/>
                  </a:lnTo>
                  <a:lnTo>
                    <a:pt x="85" y="397"/>
                  </a:lnTo>
                  <a:lnTo>
                    <a:pt x="75" y="388"/>
                  </a:lnTo>
                  <a:lnTo>
                    <a:pt x="65" y="377"/>
                  </a:lnTo>
                  <a:lnTo>
                    <a:pt x="65" y="405"/>
                  </a:lnTo>
                  <a:lnTo>
                    <a:pt x="65" y="409"/>
                  </a:lnTo>
                  <a:lnTo>
                    <a:pt x="63" y="410"/>
                  </a:lnTo>
                  <a:lnTo>
                    <a:pt x="61" y="413"/>
                  </a:lnTo>
                  <a:lnTo>
                    <a:pt x="58" y="414"/>
                  </a:lnTo>
                  <a:lnTo>
                    <a:pt x="53" y="415"/>
                  </a:lnTo>
                  <a:lnTo>
                    <a:pt x="48" y="417"/>
                  </a:lnTo>
                  <a:lnTo>
                    <a:pt x="41" y="417"/>
                  </a:lnTo>
                  <a:lnTo>
                    <a:pt x="32" y="417"/>
                  </a:lnTo>
                  <a:lnTo>
                    <a:pt x="24" y="417"/>
                  </a:lnTo>
                  <a:lnTo>
                    <a:pt x="17" y="417"/>
                  </a:lnTo>
                  <a:lnTo>
                    <a:pt x="12" y="415"/>
                  </a:lnTo>
                  <a:lnTo>
                    <a:pt x="8" y="414"/>
                  </a:lnTo>
                  <a:lnTo>
                    <a:pt x="4" y="413"/>
                  </a:lnTo>
                  <a:lnTo>
                    <a:pt x="2" y="410"/>
                  </a:lnTo>
                  <a:lnTo>
                    <a:pt x="1" y="409"/>
                  </a:lnTo>
                  <a:lnTo>
                    <a:pt x="0" y="40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2" y="8"/>
                  </a:lnTo>
                  <a:lnTo>
                    <a:pt x="5" y="6"/>
                  </a:lnTo>
                  <a:lnTo>
                    <a:pt x="9" y="4"/>
                  </a:lnTo>
                  <a:lnTo>
                    <a:pt x="14" y="3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3" y="3"/>
                  </a:lnTo>
                  <a:lnTo>
                    <a:pt x="68" y="4"/>
                  </a:lnTo>
                  <a:lnTo>
                    <a:pt x="71" y="6"/>
                  </a:lnTo>
                  <a:lnTo>
                    <a:pt x="74" y="8"/>
                  </a:lnTo>
                  <a:lnTo>
                    <a:pt x="75" y="11"/>
                  </a:lnTo>
                  <a:lnTo>
                    <a:pt x="76" y="13"/>
                  </a:lnTo>
                  <a:lnTo>
                    <a:pt x="76" y="161"/>
                  </a:lnTo>
                  <a:lnTo>
                    <a:pt x="85" y="150"/>
                  </a:lnTo>
                  <a:lnTo>
                    <a:pt x="96" y="143"/>
                  </a:lnTo>
                  <a:lnTo>
                    <a:pt x="106" y="136"/>
                  </a:lnTo>
                  <a:lnTo>
                    <a:pt x="116" y="131"/>
                  </a:lnTo>
                  <a:lnTo>
                    <a:pt x="127" y="127"/>
                  </a:lnTo>
                  <a:lnTo>
                    <a:pt x="137" y="125"/>
                  </a:lnTo>
                  <a:lnTo>
                    <a:pt x="149" y="123"/>
                  </a:lnTo>
                  <a:lnTo>
                    <a:pt x="160" y="122"/>
                  </a:lnTo>
                  <a:lnTo>
                    <a:pt x="175" y="123"/>
                  </a:lnTo>
                  <a:lnTo>
                    <a:pt x="187" y="126"/>
                  </a:lnTo>
                  <a:lnTo>
                    <a:pt x="199" y="128"/>
                  </a:lnTo>
                  <a:lnTo>
                    <a:pt x="209" y="134"/>
                  </a:lnTo>
                  <a:lnTo>
                    <a:pt x="220" y="140"/>
                  </a:lnTo>
                  <a:lnTo>
                    <a:pt x="229" y="148"/>
                  </a:lnTo>
                  <a:lnTo>
                    <a:pt x="237" y="157"/>
                  </a:lnTo>
                  <a:lnTo>
                    <a:pt x="243" y="166"/>
                  </a:lnTo>
                  <a:lnTo>
                    <a:pt x="250" y="176"/>
                  </a:lnTo>
                  <a:lnTo>
                    <a:pt x="255" y="188"/>
                  </a:lnTo>
                  <a:lnTo>
                    <a:pt x="259" y="200"/>
                  </a:lnTo>
                  <a:lnTo>
                    <a:pt x="262" y="212"/>
                  </a:lnTo>
                  <a:lnTo>
                    <a:pt x="265" y="225"/>
                  </a:lnTo>
                  <a:lnTo>
                    <a:pt x="266" y="240"/>
                  </a:lnTo>
                  <a:lnTo>
                    <a:pt x="268" y="254"/>
                  </a:lnTo>
                  <a:lnTo>
                    <a:pt x="269" y="269"/>
                  </a:lnTo>
                  <a:close/>
                  <a:moveTo>
                    <a:pt x="190" y="275"/>
                  </a:moveTo>
                  <a:lnTo>
                    <a:pt x="190" y="258"/>
                  </a:lnTo>
                  <a:lnTo>
                    <a:pt x="187" y="241"/>
                  </a:lnTo>
                  <a:lnTo>
                    <a:pt x="185" y="227"/>
                  </a:lnTo>
                  <a:lnTo>
                    <a:pt x="180" y="214"/>
                  </a:lnTo>
                  <a:lnTo>
                    <a:pt x="176" y="207"/>
                  </a:lnTo>
                  <a:lnTo>
                    <a:pt x="172" y="202"/>
                  </a:lnTo>
                  <a:lnTo>
                    <a:pt x="168" y="198"/>
                  </a:lnTo>
                  <a:lnTo>
                    <a:pt x="163" y="194"/>
                  </a:lnTo>
                  <a:lnTo>
                    <a:pt x="158" y="190"/>
                  </a:lnTo>
                  <a:lnTo>
                    <a:pt x="151" y="188"/>
                  </a:lnTo>
                  <a:lnTo>
                    <a:pt x="145" y="187"/>
                  </a:lnTo>
                  <a:lnTo>
                    <a:pt x="138" y="187"/>
                  </a:lnTo>
                  <a:lnTo>
                    <a:pt x="131" y="187"/>
                  </a:lnTo>
                  <a:lnTo>
                    <a:pt x="123" y="189"/>
                  </a:lnTo>
                  <a:lnTo>
                    <a:pt x="116" y="192"/>
                  </a:lnTo>
                  <a:lnTo>
                    <a:pt x="109" y="196"/>
                  </a:lnTo>
                  <a:lnTo>
                    <a:pt x="101" y="202"/>
                  </a:lnTo>
                  <a:lnTo>
                    <a:pt x="93" y="209"/>
                  </a:lnTo>
                  <a:lnTo>
                    <a:pt x="84" y="218"/>
                  </a:lnTo>
                  <a:lnTo>
                    <a:pt x="76" y="229"/>
                  </a:lnTo>
                  <a:lnTo>
                    <a:pt x="76" y="317"/>
                  </a:lnTo>
                  <a:lnTo>
                    <a:pt x="84" y="326"/>
                  </a:lnTo>
                  <a:lnTo>
                    <a:pt x="92" y="335"/>
                  </a:lnTo>
                  <a:lnTo>
                    <a:pt x="98" y="342"/>
                  </a:lnTo>
                  <a:lnTo>
                    <a:pt x="106" y="348"/>
                  </a:lnTo>
                  <a:lnTo>
                    <a:pt x="114" y="352"/>
                  </a:lnTo>
                  <a:lnTo>
                    <a:pt x="120" y="356"/>
                  </a:lnTo>
                  <a:lnTo>
                    <a:pt x="128" y="357"/>
                  </a:lnTo>
                  <a:lnTo>
                    <a:pt x="136" y="359"/>
                  </a:lnTo>
                  <a:lnTo>
                    <a:pt x="143" y="359"/>
                  </a:lnTo>
                  <a:lnTo>
                    <a:pt x="150" y="356"/>
                  </a:lnTo>
                  <a:lnTo>
                    <a:pt x="155" y="355"/>
                  </a:lnTo>
                  <a:lnTo>
                    <a:pt x="162" y="351"/>
                  </a:lnTo>
                  <a:lnTo>
                    <a:pt x="165" y="347"/>
                  </a:lnTo>
                  <a:lnTo>
                    <a:pt x="171" y="343"/>
                  </a:lnTo>
                  <a:lnTo>
                    <a:pt x="175" y="338"/>
                  </a:lnTo>
                  <a:lnTo>
                    <a:pt x="178" y="331"/>
                  </a:lnTo>
                  <a:lnTo>
                    <a:pt x="184" y="318"/>
                  </a:lnTo>
                  <a:lnTo>
                    <a:pt x="187" y="304"/>
                  </a:lnTo>
                  <a:lnTo>
                    <a:pt x="190" y="289"/>
                  </a:lnTo>
                  <a:lnTo>
                    <a:pt x="190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7667625" y="2378076"/>
              <a:ext cx="34925" cy="36513"/>
            </a:xfrm>
            <a:custGeom>
              <a:avLst/>
              <a:gdLst/>
              <a:ahLst/>
              <a:cxnLst>
                <a:cxn ang="0">
                  <a:pos x="88" y="45"/>
                </a:cxn>
                <a:cxn ang="0">
                  <a:pos x="88" y="58"/>
                </a:cxn>
                <a:cxn ang="0">
                  <a:pos x="86" y="68"/>
                </a:cxn>
                <a:cxn ang="0">
                  <a:pos x="83" y="76"/>
                </a:cxn>
                <a:cxn ang="0">
                  <a:pos x="79" y="82"/>
                </a:cxn>
                <a:cxn ang="0">
                  <a:pos x="73" y="86"/>
                </a:cxn>
                <a:cxn ang="0">
                  <a:pos x="65" y="89"/>
                </a:cxn>
                <a:cxn ang="0">
                  <a:pos x="56" y="91"/>
                </a:cxn>
                <a:cxn ang="0">
                  <a:pos x="44" y="91"/>
                </a:cxn>
                <a:cxn ang="0">
                  <a:pos x="33" y="91"/>
                </a:cxn>
                <a:cxn ang="0">
                  <a:pos x="22" y="89"/>
                </a:cxn>
                <a:cxn ang="0">
                  <a:pos x="16" y="86"/>
                </a:cxn>
                <a:cxn ang="0">
                  <a:pos x="10" y="82"/>
                </a:cxn>
                <a:cxn ang="0">
                  <a:pos x="6" y="76"/>
                </a:cxn>
                <a:cxn ang="0">
                  <a:pos x="3" y="68"/>
                </a:cxn>
                <a:cxn ang="0">
                  <a:pos x="0" y="59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3" y="23"/>
                </a:cxn>
                <a:cxn ang="0">
                  <a:pos x="6" y="15"/>
                </a:cxn>
                <a:cxn ang="0">
                  <a:pos x="10" y="9"/>
                </a:cxn>
                <a:cxn ang="0">
                  <a:pos x="16" y="5"/>
                </a:cxn>
                <a:cxn ang="0">
                  <a:pos x="24" y="2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56" y="0"/>
                </a:cxn>
                <a:cxn ang="0">
                  <a:pos x="66" y="2"/>
                </a:cxn>
                <a:cxn ang="0">
                  <a:pos x="73" y="5"/>
                </a:cxn>
                <a:cxn ang="0">
                  <a:pos x="79" y="9"/>
                </a:cxn>
                <a:cxn ang="0">
                  <a:pos x="83" y="14"/>
                </a:cxn>
                <a:cxn ang="0">
                  <a:pos x="86" y="23"/>
                </a:cxn>
                <a:cxn ang="0">
                  <a:pos x="88" y="32"/>
                </a:cxn>
                <a:cxn ang="0">
                  <a:pos x="88" y="45"/>
                </a:cxn>
              </a:cxnLst>
              <a:rect l="0" t="0" r="r" b="b"/>
              <a:pathLst>
                <a:path w="88" h="91">
                  <a:moveTo>
                    <a:pt x="88" y="45"/>
                  </a:moveTo>
                  <a:lnTo>
                    <a:pt x="88" y="58"/>
                  </a:lnTo>
                  <a:lnTo>
                    <a:pt x="86" y="68"/>
                  </a:lnTo>
                  <a:lnTo>
                    <a:pt x="83" y="76"/>
                  </a:lnTo>
                  <a:lnTo>
                    <a:pt x="79" y="82"/>
                  </a:lnTo>
                  <a:lnTo>
                    <a:pt x="73" y="86"/>
                  </a:lnTo>
                  <a:lnTo>
                    <a:pt x="65" y="89"/>
                  </a:lnTo>
                  <a:lnTo>
                    <a:pt x="56" y="91"/>
                  </a:lnTo>
                  <a:lnTo>
                    <a:pt x="44" y="91"/>
                  </a:lnTo>
                  <a:lnTo>
                    <a:pt x="33" y="91"/>
                  </a:lnTo>
                  <a:lnTo>
                    <a:pt x="22" y="89"/>
                  </a:lnTo>
                  <a:lnTo>
                    <a:pt x="16" y="86"/>
                  </a:lnTo>
                  <a:lnTo>
                    <a:pt x="10" y="82"/>
                  </a:lnTo>
                  <a:lnTo>
                    <a:pt x="6" y="76"/>
                  </a:lnTo>
                  <a:lnTo>
                    <a:pt x="3" y="68"/>
                  </a:lnTo>
                  <a:lnTo>
                    <a:pt x="0" y="59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3" y="23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3" y="5"/>
                  </a:lnTo>
                  <a:lnTo>
                    <a:pt x="79" y="9"/>
                  </a:lnTo>
                  <a:lnTo>
                    <a:pt x="83" y="14"/>
                  </a:lnTo>
                  <a:lnTo>
                    <a:pt x="86" y="23"/>
                  </a:lnTo>
                  <a:lnTo>
                    <a:pt x="88" y="32"/>
                  </a:lnTo>
                  <a:lnTo>
                    <a:pt x="88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7839075" y="2244726"/>
              <a:ext cx="52388" cy="211138"/>
            </a:xfrm>
            <a:custGeom>
              <a:avLst/>
              <a:gdLst/>
              <a:ahLst/>
              <a:cxnLst>
                <a:cxn ang="0">
                  <a:pos x="116" y="46"/>
                </a:cxn>
                <a:cxn ang="0">
                  <a:pos x="97" y="106"/>
                </a:cxn>
                <a:cxn ang="0">
                  <a:pos x="84" y="167"/>
                </a:cxn>
                <a:cxn ang="0">
                  <a:pos x="77" y="230"/>
                </a:cxn>
                <a:cxn ang="0">
                  <a:pos x="77" y="296"/>
                </a:cxn>
                <a:cxn ang="0">
                  <a:pos x="84" y="360"/>
                </a:cxn>
                <a:cxn ang="0">
                  <a:pos x="97" y="421"/>
                </a:cxn>
                <a:cxn ang="0">
                  <a:pos x="116" y="481"/>
                </a:cxn>
                <a:cxn ang="0">
                  <a:pos x="129" y="515"/>
                </a:cxn>
                <a:cxn ang="0">
                  <a:pos x="128" y="523"/>
                </a:cxn>
                <a:cxn ang="0">
                  <a:pos x="121" y="527"/>
                </a:cxn>
                <a:cxn ang="0">
                  <a:pos x="108" y="529"/>
                </a:cxn>
                <a:cxn ang="0">
                  <a:pos x="89" y="529"/>
                </a:cxn>
                <a:cxn ang="0">
                  <a:pos x="77" y="528"/>
                </a:cxn>
                <a:cxn ang="0">
                  <a:pos x="70" y="527"/>
                </a:cxn>
                <a:cxn ang="0">
                  <a:pos x="64" y="523"/>
                </a:cxn>
                <a:cxn ang="0">
                  <a:pos x="55" y="506"/>
                </a:cxn>
                <a:cxn ang="0">
                  <a:pos x="42" y="475"/>
                </a:cxn>
                <a:cxn ang="0">
                  <a:pos x="30" y="443"/>
                </a:cxn>
                <a:cxn ang="0">
                  <a:pos x="20" y="412"/>
                </a:cxn>
                <a:cxn ang="0">
                  <a:pos x="13" y="379"/>
                </a:cxn>
                <a:cxn ang="0">
                  <a:pos x="6" y="347"/>
                </a:cxn>
                <a:cxn ang="0">
                  <a:pos x="2" y="315"/>
                </a:cxn>
                <a:cxn ang="0">
                  <a:pos x="0" y="281"/>
                </a:cxn>
                <a:cxn ang="0">
                  <a:pos x="0" y="247"/>
                </a:cxn>
                <a:cxn ang="0">
                  <a:pos x="2" y="215"/>
                </a:cxn>
                <a:cxn ang="0">
                  <a:pos x="6" y="181"/>
                </a:cxn>
                <a:cxn ang="0">
                  <a:pos x="13" y="149"/>
                </a:cxn>
                <a:cxn ang="0">
                  <a:pos x="20" y="117"/>
                </a:cxn>
                <a:cxn ang="0">
                  <a:pos x="31" y="86"/>
                </a:cxn>
                <a:cxn ang="0">
                  <a:pos x="42" y="53"/>
                </a:cxn>
                <a:cxn ang="0">
                  <a:pos x="55" y="22"/>
                </a:cxn>
                <a:cxn ang="0">
                  <a:pos x="64" y="6"/>
                </a:cxn>
                <a:cxn ang="0">
                  <a:pos x="68" y="3"/>
                </a:cxn>
                <a:cxn ang="0">
                  <a:pos x="76" y="0"/>
                </a:cxn>
                <a:cxn ang="0">
                  <a:pos x="88" y="0"/>
                </a:cxn>
                <a:cxn ang="0">
                  <a:pos x="107" y="0"/>
                </a:cxn>
                <a:cxn ang="0">
                  <a:pos x="120" y="2"/>
                </a:cxn>
                <a:cxn ang="0">
                  <a:pos x="128" y="7"/>
                </a:cxn>
                <a:cxn ang="0">
                  <a:pos x="129" y="13"/>
                </a:cxn>
              </a:cxnLst>
              <a:rect l="0" t="0" r="r" b="b"/>
              <a:pathLst>
                <a:path w="129" h="529">
                  <a:moveTo>
                    <a:pt x="128" y="16"/>
                  </a:moveTo>
                  <a:lnTo>
                    <a:pt x="116" y="46"/>
                  </a:lnTo>
                  <a:lnTo>
                    <a:pt x="106" y="75"/>
                  </a:lnTo>
                  <a:lnTo>
                    <a:pt x="97" y="106"/>
                  </a:lnTo>
                  <a:lnTo>
                    <a:pt x="90" y="136"/>
                  </a:lnTo>
                  <a:lnTo>
                    <a:pt x="84" y="167"/>
                  </a:lnTo>
                  <a:lnTo>
                    <a:pt x="80" y="199"/>
                  </a:lnTo>
                  <a:lnTo>
                    <a:pt x="77" y="230"/>
                  </a:lnTo>
                  <a:lnTo>
                    <a:pt x="77" y="263"/>
                  </a:lnTo>
                  <a:lnTo>
                    <a:pt x="77" y="296"/>
                  </a:lnTo>
                  <a:lnTo>
                    <a:pt x="80" y="327"/>
                  </a:lnTo>
                  <a:lnTo>
                    <a:pt x="84" y="360"/>
                  </a:lnTo>
                  <a:lnTo>
                    <a:pt x="90" y="391"/>
                  </a:lnTo>
                  <a:lnTo>
                    <a:pt x="97" y="421"/>
                  </a:lnTo>
                  <a:lnTo>
                    <a:pt x="106" y="452"/>
                  </a:lnTo>
                  <a:lnTo>
                    <a:pt x="116" y="481"/>
                  </a:lnTo>
                  <a:lnTo>
                    <a:pt x="128" y="511"/>
                  </a:lnTo>
                  <a:lnTo>
                    <a:pt x="129" y="515"/>
                  </a:lnTo>
                  <a:lnTo>
                    <a:pt x="129" y="519"/>
                  </a:lnTo>
                  <a:lnTo>
                    <a:pt x="128" y="523"/>
                  </a:lnTo>
                  <a:lnTo>
                    <a:pt x="127" y="525"/>
                  </a:lnTo>
                  <a:lnTo>
                    <a:pt x="121" y="527"/>
                  </a:lnTo>
                  <a:lnTo>
                    <a:pt x="116" y="528"/>
                  </a:lnTo>
                  <a:lnTo>
                    <a:pt x="108" y="529"/>
                  </a:lnTo>
                  <a:lnTo>
                    <a:pt x="97" y="529"/>
                  </a:lnTo>
                  <a:lnTo>
                    <a:pt x="89" y="529"/>
                  </a:lnTo>
                  <a:lnTo>
                    <a:pt x="83" y="529"/>
                  </a:lnTo>
                  <a:lnTo>
                    <a:pt x="77" y="528"/>
                  </a:lnTo>
                  <a:lnTo>
                    <a:pt x="73" y="528"/>
                  </a:lnTo>
                  <a:lnTo>
                    <a:pt x="70" y="527"/>
                  </a:lnTo>
                  <a:lnTo>
                    <a:pt x="67" y="525"/>
                  </a:lnTo>
                  <a:lnTo>
                    <a:pt x="64" y="523"/>
                  </a:lnTo>
                  <a:lnTo>
                    <a:pt x="63" y="521"/>
                  </a:lnTo>
                  <a:lnTo>
                    <a:pt x="55" y="506"/>
                  </a:lnTo>
                  <a:lnTo>
                    <a:pt x="49" y="490"/>
                  </a:lnTo>
                  <a:lnTo>
                    <a:pt x="42" y="475"/>
                  </a:lnTo>
                  <a:lnTo>
                    <a:pt x="36" y="458"/>
                  </a:lnTo>
                  <a:lnTo>
                    <a:pt x="30" y="443"/>
                  </a:lnTo>
                  <a:lnTo>
                    <a:pt x="24" y="427"/>
                  </a:lnTo>
                  <a:lnTo>
                    <a:pt x="20" y="412"/>
                  </a:lnTo>
                  <a:lnTo>
                    <a:pt x="15" y="395"/>
                  </a:lnTo>
                  <a:lnTo>
                    <a:pt x="13" y="379"/>
                  </a:lnTo>
                  <a:lnTo>
                    <a:pt x="9" y="362"/>
                  </a:lnTo>
                  <a:lnTo>
                    <a:pt x="6" y="347"/>
                  </a:lnTo>
                  <a:lnTo>
                    <a:pt x="4" y="330"/>
                  </a:lnTo>
                  <a:lnTo>
                    <a:pt x="2" y="315"/>
                  </a:lnTo>
                  <a:lnTo>
                    <a:pt x="1" y="298"/>
                  </a:lnTo>
                  <a:lnTo>
                    <a:pt x="0" y="281"/>
                  </a:lnTo>
                  <a:lnTo>
                    <a:pt x="0" y="264"/>
                  </a:lnTo>
                  <a:lnTo>
                    <a:pt x="0" y="247"/>
                  </a:lnTo>
                  <a:lnTo>
                    <a:pt x="1" y="230"/>
                  </a:lnTo>
                  <a:lnTo>
                    <a:pt x="2" y="215"/>
                  </a:lnTo>
                  <a:lnTo>
                    <a:pt x="4" y="198"/>
                  </a:lnTo>
                  <a:lnTo>
                    <a:pt x="6" y="181"/>
                  </a:lnTo>
                  <a:lnTo>
                    <a:pt x="9" y="166"/>
                  </a:lnTo>
                  <a:lnTo>
                    <a:pt x="13" y="149"/>
                  </a:lnTo>
                  <a:lnTo>
                    <a:pt x="17" y="134"/>
                  </a:lnTo>
                  <a:lnTo>
                    <a:pt x="20" y="117"/>
                  </a:lnTo>
                  <a:lnTo>
                    <a:pt x="26" y="101"/>
                  </a:lnTo>
                  <a:lnTo>
                    <a:pt x="31" y="86"/>
                  </a:lnTo>
                  <a:lnTo>
                    <a:pt x="36" y="70"/>
                  </a:lnTo>
                  <a:lnTo>
                    <a:pt x="42" y="53"/>
                  </a:lnTo>
                  <a:lnTo>
                    <a:pt x="49" y="38"/>
                  </a:lnTo>
                  <a:lnTo>
                    <a:pt x="55" y="22"/>
                  </a:lnTo>
                  <a:lnTo>
                    <a:pt x="63" y="7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8" y="3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5" y="0"/>
                  </a:lnTo>
                  <a:lnTo>
                    <a:pt x="120" y="2"/>
                  </a:lnTo>
                  <a:lnTo>
                    <a:pt x="125" y="4"/>
                  </a:lnTo>
                  <a:lnTo>
                    <a:pt x="128" y="7"/>
                  </a:lnTo>
                  <a:lnTo>
                    <a:pt x="129" y="9"/>
                  </a:lnTo>
                  <a:lnTo>
                    <a:pt x="129" y="13"/>
                  </a:lnTo>
                  <a:lnTo>
                    <a:pt x="12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7913688" y="2260601"/>
              <a:ext cx="100013" cy="155575"/>
            </a:xfrm>
            <a:custGeom>
              <a:avLst/>
              <a:gdLst/>
              <a:ahLst/>
              <a:cxnLst>
                <a:cxn ang="0">
                  <a:pos x="250" y="290"/>
                </a:cxn>
                <a:cxn ang="0">
                  <a:pos x="236" y="329"/>
                </a:cxn>
                <a:cxn ang="0">
                  <a:pos x="211" y="357"/>
                </a:cxn>
                <a:cxn ang="0">
                  <a:pos x="178" y="379"/>
                </a:cxn>
                <a:cxn ang="0">
                  <a:pos x="135" y="391"/>
                </a:cxn>
                <a:cxn ang="0">
                  <a:pos x="84" y="392"/>
                </a:cxn>
                <a:cxn ang="0">
                  <a:pos x="39" y="384"/>
                </a:cxn>
                <a:cxn ang="0">
                  <a:pos x="11" y="374"/>
                </a:cxn>
                <a:cxn ang="0">
                  <a:pos x="3" y="367"/>
                </a:cxn>
                <a:cxn ang="0">
                  <a:pos x="0" y="356"/>
                </a:cxn>
                <a:cxn ang="0">
                  <a:pos x="0" y="338"/>
                </a:cxn>
                <a:cxn ang="0">
                  <a:pos x="2" y="318"/>
                </a:cxn>
                <a:cxn ang="0">
                  <a:pos x="6" y="309"/>
                </a:cxn>
                <a:cxn ang="0">
                  <a:pos x="13" y="308"/>
                </a:cxn>
                <a:cxn ang="0">
                  <a:pos x="35" y="318"/>
                </a:cxn>
                <a:cxn ang="0">
                  <a:pos x="75" y="329"/>
                </a:cxn>
                <a:cxn ang="0">
                  <a:pos x="126" y="326"/>
                </a:cxn>
                <a:cxn ang="0">
                  <a:pos x="144" y="318"/>
                </a:cxn>
                <a:cxn ang="0">
                  <a:pos x="158" y="305"/>
                </a:cxn>
                <a:cxn ang="0">
                  <a:pos x="167" y="288"/>
                </a:cxn>
                <a:cxn ang="0">
                  <a:pos x="170" y="266"/>
                </a:cxn>
                <a:cxn ang="0">
                  <a:pos x="163" y="235"/>
                </a:cxn>
                <a:cxn ang="0">
                  <a:pos x="152" y="221"/>
                </a:cxn>
                <a:cxn ang="0">
                  <a:pos x="134" y="212"/>
                </a:cxn>
                <a:cxn ang="0">
                  <a:pos x="90" y="206"/>
                </a:cxn>
                <a:cxn ang="0">
                  <a:pos x="44" y="210"/>
                </a:cxn>
                <a:cxn ang="0">
                  <a:pos x="24" y="208"/>
                </a:cxn>
                <a:cxn ang="0">
                  <a:pos x="17" y="203"/>
                </a:cxn>
                <a:cxn ang="0">
                  <a:pos x="16" y="189"/>
                </a:cxn>
                <a:cxn ang="0">
                  <a:pos x="17" y="12"/>
                </a:cxn>
                <a:cxn ang="0">
                  <a:pos x="22" y="3"/>
                </a:cxn>
                <a:cxn ang="0">
                  <a:pos x="35" y="0"/>
                </a:cxn>
                <a:cxn ang="0">
                  <a:pos x="223" y="1"/>
                </a:cxn>
                <a:cxn ang="0">
                  <a:pos x="228" y="12"/>
                </a:cxn>
                <a:cxn ang="0">
                  <a:pos x="229" y="32"/>
                </a:cxn>
                <a:cxn ang="0">
                  <a:pos x="225" y="62"/>
                </a:cxn>
                <a:cxn ang="0">
                  <a:pos x="218" y="66"/>
                </a:cxn>
                <a:cxn ang="0">
                  <a:pos x="91" y="149"/>
                </a:cxn>
                <a:cxn ang="0">
                  <a:pos x="123" y="148"/>
                </a:cxn>
                <a:cxn ang="0">
                  <a:pos x="166" y="151"/>
                </a:cxn>
                <a:cxn ang="0">
                  <a:pos x="201" y="164"/>
                </a:cxn>
                <a:cxn ang="0">
                  <a:pos x="227" y="184"/>
                </a:cxn>
                <a:cxn ang="0">
                  <a:pos x="245" y="211"/>
                </a:cxn>
                <a:cxn ang="0">
                  <a:pos x="253" y="247"/>
                </a:cxn>
              </a:cxnLst>
              <a:rect l="0" t="0" r="r" b="b"/>
              <a:pathLst>
                <a:path w="253" h="392">
                  <a:moveTo>
                    <a:pt x="253" y="260"/>
                  </a:moveTo>
                  <a:lnTo>
                    <a:pt x="253" y="276"/>
                  </a:lnTo>
                  <a:lnTo>
                    <a:pt x="250" y="290"/>
                  </a:lnTo>
                  <a:lnTo>
                    <a:pt x="247" y="304"/>
                  </a:lnTo>
                  <a:lnTo>
                    <a:pt x="242" y="316"/>
                  </a:lnTo>
                  <a:lnTo>
                    <a:pt x="236" y="329"/>
                  </a:lnTo>
                  <a:lnTo>
                    <a:pt x="229" y="339"/>
                  </a:lnTo>
                  <a:lnTo>
                    <a:pt x="222" y="349"/>
                  </a:lnTo>
                  <a:lnTo>
                    <a:pt x="211" y="357"/>
                  </a:lnTo>
                  <a:lnTo>
                    <a:pt x="201" y="366"/>
                  </a:lnTo>
                  <a:lnTo>
                    <a:pt x="189" y="373"/>
                  </a:lnTo>
                  <a:lnTo>
                    <a:pt x="178" y="379"/>
                  </a:lnTo>
                  <a:lnTo>
                    <a:pt x="163" y="383"/>
                  </a:lnTo>
                  <a:lnTo>
                    <a:pt x="149" y="387"/>
                  </a:lnTo>
                  <a:lnTo>
                    <a:pt x="135" y="391"/>
                  </a:lnTo>
                  <a:lnTo>
                    <a:pt x="118" y="392"/>
                  </a:lnTo>
                  <a:lnTo>
                    <a:pt x="101" y="392"/>
                  </a:lnTo>
                  <a:lnTo>
                    <a:pt x="84" y="392"/>
                  </a:lnTo>
                  <a:lnTo>
                    <a:pt x="68" y="391"/>
                  </a:lnTo>
                  <a:lnTo>
                    <a:pt x="52" y="388"/>
                  </a:lnTo>
                  <a:lnTo>
                    <a:pt x="39" y="384"/>
                  </a:lnTo>
                  <a:lnTo>
                    <a:pt x="27" y="382"/>
                  </a:lnTo>
                  <a:lnTo>
                    <a:pt x="18" y="378"/>
                  </a:lnTo>
                  <a:lnTo>
                    <a:pt x="11" y="374"/>
                  </a:lnTo>
                  <a:lnTo>
                    <a:pt x="7" y="373"/>
                  </a:lnTo>
                  <a:lnTo>
                    <a:pt x="6" y="370"/>
                  </a:lnTo>
                  <a:lnTo>
                    <a:pt x="3" y="367"/>
                  </a:lnTo>
                  <a:lnTo>
                    <a:pt x="3" y="363"/>
                  </a:lnTo>
                  <a:lnTo>
                    <a:pt x="2" y="361"/>
                  </a:lnTo>
                  <a:lnTo>
                    <a:pt x="0" y="356"/>
                  </a:lnTo>
                  <a:lnTo>
                    <a:pt x="0" y="351"/>
                  </a:lnTo>
                  <a:lnTo>
                    <a:pt x="0" y="345"/>
                  </a:lnTo>
                  <a:lnTo>
                    <a:pt x="0" y="338"/>
                  </a:lnTo>
                  <a:lnTo>
                    <a:pt x="0" y="330"/>
                  </a:lnTo>
                  <a:lnTo>
                    <a:pt x="0" y="323"/>
                  </a:lnTo>
                  <a:lnTo>
                    <a:pt x="2" y="318"/>
                  </a:lnTo>
                  <a:lnTo>
                    <a:pt x="3" y="314"/>
                  </a:lnTo>
                  <a:lnTo>
                    <a:pt x="4" y="312"/>
                  </a:lnTo>
                  <a:lnTo>
                    <a:pt x="6" y="309"/>
                  </a:lnTo>
                  <a:lnTo>
                    <a:pt x="8" y="308"/>
                  </a:lnTo>
                  <a:lnTo>
                    <a:pt x="9" y="308"/>
                  </a:lnTo>
                  <a:lnTo>
                    <a:pt x="13" y="308"/>
                  </a:lnTo>
                  <a:lnTo>
                    <a:pt x="18" y="310"/>
                  </a:lnTo>
                  <a:lnTo>
                    <a:pt x="26" y="314"/>
                  </a:lnTo>
                  <a:lnTo>
                    <a:pt x="35" y="318"/>
                  </a:lnTo>
                  <a:lnTo>
                    <a:pt x="47" y="322"/>
                  </a:lnTo>
                  <a:lnTo>
                    <a:pt x="60" y="326"/>
                  </a:lnTo>
                  <a:lnTo>
                    <a:pt x="75" y="329"/>
                  </a:lnTo>
                  <a:lnTo>
                    <a:pt x="93" y="330"/>
                  </a:lnTo>
                  <a:lnTo>
                    <a:pt x="110" y="329"/>
                  </a:lnTo>
                  <a:lnTo>
                    <a:pt x="126" y="326"/>
                  </a:lnTo>
                  <a:lnTo>
                    <a:pt x="132" y="325"/>
                  </a:lnTo>
                  <a:lnTo>
                    <a:pt x="139" y="322"/>
                  </a:lnTo>
                  <a:lnTo>
                    <a:pt x="144" y="318"/>
                  </a:lnTo>
                  <a:lnTo>
                    <a:pt x="149" y="314"/>
                  </a:lnTo>
                  <a:lnTo>
                    <a:pt x="154" y="310"/>
                  </a:lnTo>
                  <a:lnTo>
                    <a:pt x="158" y="305"/>
                  </a:lnTo>
                  <a:lnTo>
                    <a:pt x="162" y="300"/>
                  </a:lnTo>
                  <a:lnTo>
                    <a:pt x="165" y="295"/>
                  </a:lnTo>
                  <a:lnTo>
                    <a:pt x="167" y="288"/>
                  </a:lnTo>
                  <a:lnTo>
                    <a:pt x="168" y="282"/>
                  </a:lnTo>
                  <a:lnTo>
                    <a:pt x="170" y="274"/>
                  </a:lnTo>
                  <a:lnTo>
                    <a:pt x="170" y="266"/>
                  </a:lnTo>
                  <a:lnTo>
                    <a:pt x="168" y="252"/>
                  </a:lnTo>
                  <a:lnTo>
                    <a:pt x="166" y="241"/>
                  </a:lnTo>
                  <a:lnTo>
                    <a:pt x="163" y="235"/>
                  </a:lnTo>
                  <a:lnTo>
                    <a:pt x="159" y="230"/>
                  </a:lnTo>
                  <a:lnTo>
                    <a:pt x="156" y="226"/>
                  </a:lnTo>
                  <a:lnTo>
                    <a:pt x="152" y="221"/>
                  </a:lnTo>
                  <a:lnTo>
                    <a:pt x="146" y="219"/>
                  </a:lnTo>
                  <a:lnTo>
                    <a:pt x="140" y="215"/>
                  </a:lnTo>
                  <a:lnTo>
                    <a:pt x="134" y="212"/>
                  </a:lnTo>
                  <a:lnTo>
                    <a:pt x="127" y="210"/>
                  </a:lnTo>
                  <a:lnTo>
                    <a:pt x="110" y="207"/>
                  </a:lnTo>
                  <a:lnTo>
                    <a:pt x="90" y="206"/>
                  </a:lnTo>
                  <a:lnTo>
                    <a:pt x="73" y="207"/>
                  </a:lnTo>
                  <a:lnTo>
                    <a:pt x="59" y="208"/>
                  </a:lnTo>
                  <a:lnTo>
                    <a:pt x="44" y="210"/>
                  </a:lnTo>
                  <a:lnTo>
                    <a:pt x="31" y="210"/>
                  </a:lnTo>
                  <a:lnTo>
                    <a:pt x="27" y="210"/>
                  </a:lnTo>
                  <a:lnTo>
                    <a:pt x="24" y="208"/>
                  </a:lnTo>
                  <a:lnTo>
                    <a:pt x="21" y="207"/>
                  </a:lnTo>
                  <a:lnTo>
                    <a:pt x="18" y="206"/>
                  </a:lnTo>
                  <a:lnTo>
                    <a:pt x="17" y="203"/>
                  </a:lnTo>
                  <a:lnTo>
                    <a:pt x="16" y="199"/>
                  </a:lnTo>
                  <a:lnTo>
                    <a:pt x="16" y="195"/>
                  </a:lnTo>
                  <a:lnTo>
                    <a:pt x="16" y="189"/>
                  </a:lnTo>
                  <a:lnTo>
                    <a:pt x="16" y="22"/>
                  </a:lnTo>
                  <a:lnTo>
                    <a:pt x="16" y="17"/>
                  </a:lnTo>
                  <a:lnTo>
                    <a:pt x="17" y="12"/>
                  </a:lnTo>
                  <a:lnTo>
                    <a:pt x="18" y="8"/>
                  </a:lnTo>
                  <a:lnTo>
                    <a:pt x="20" y="5"/>
                  </a:lnTo>
                  <a:lnTo>
                    <a:pt x="22" y="3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3" y="1"/>
                  </a:lnTo>
                  <a:lnTo>
                    <a:pt x="225" y="4"/>
                  </a:lnTo>
                  <a:lnTo>
                    <a:pt x="227" y="7"/>
                  </a:lnTo>
                  <a:lnTo>
                    <a:pt x="228" y="12"/>
                  </a:lnTo>
                  <a:lnTo>
                    <a:pt x="229" y="17"/>
                  </a:lnTo>
                  <a:lnTo>
                    <a:pt x="229" y="25"/>
                  </a:lnTo>
                  <a:lnTo>
                    <a:pt x="229" y="32"/>
                  </a:lnTo>
                  <a:lnTo>
                    <a:pt x="229" y="48"/>
                  </a:lnTo>
                  <a:lnTo>
                    <a:pt x="227" y="58"/>
                  </a:lnTo>
                  <a:lnTo>
                    <a:pt x="225" y="62"/>
                  </a:lnTo>
                  <a:lnTo>
                    <a:pt x="223" y="65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81" y="66"/>
                  </a:lnTo>
                  <a:lnTo>
                    <a:pt x="81" y="149"/>
                  </a:lnTo>
                  <a:lnTo>
                    <a:pt x="91" y="149"/>
                  </a:lnTo>
                  <a:lnTo>
                    <a:pt x="101" y="148"/>
                  </a:lnTo>
                  <a:lnTo>
                    <a:pt x="112" y="148"/>
                  </a:lnTo>
                  <a:lnTo>
                    <a:pt x="123" y="148"/>
                  </a:lnTo>
                  <a:lnTo>
                    <a:pt x="137" y="148"/>
                  </a:lnTo>
                  <a:lnTo>
                    <a:pt x="153" y="149"/>
                  </a:lnTo>
                  <a:lnTo>
                    <a:pt x="166" y="151"/>
                  </a:lnTo>
                  <a:lnTo>
                    <a:pt x="179" y="155"/>
                  </a:lnTo>
                  <a:lnTo>
                    <a:pt x="190" y="159"/>
                  </a:lnTo>
                  <a:lnTo>
                    <a:pt x="201" y="164"/>
                  </a:lnTo>
                  <a:lnTo>
                    <a:pt x="210" y="170"/>
                  </a:lnTo>
                  <a:lnTo>
                    <a:pt x="219" y="176"/>
                  </a:lnTo>
                  <a:lnTo>
                    <a:pt x="227" y="184"/>
                  </a:lnTo>
                  <a:lnTo>
                    <a:pt x="234" y="193"/>
                  </a:lnTo>
                  <a:lnTo>
                    <a:pt x="240" y="202"/>
                  </a:lnTo>
                  <a:lnTo>
                    <a:pt x="245" y="211"/>
                  </a:lnTo>
                  <a:lnTo>
                    <a:pt x="249" y="223"/>
                  </a:lnTo>
                  <a:lnTo>
                    <a:pt x="251" y="234"/>
                  </a:lnTo>
                  <a:lnTo>
                    <a:pt x="253" y="247"/>
                  </a:lnTo>
                  <a:lnTo>
                    <a:pt x="253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5" name="Freeform 81"/>
            <p:cNvSpPr>
              <a:spLocks noEditPoints="1"/>
            </p:cNvSpPr>
            <p:nvPr/>
          </p:nvSpPr>
          <p:spPr bwMode="auto">
            <a:xfrm>
              <a:off x="8032750" y="2257426"/>
              <a:ext cx="106363" cy="158750"/>
            </a:xfrm>
            <a:custGeom>
              <a:avLst/>
              <a:gdLst/>
              <a:ahLst/>
              <a:cxnLst>
                <a:cxn ang="0">
                  <a:pos x="267" y="207"/>
                </a:cxn>
                <a:cxn ang="0">
                  <a:pos x="263" y="245"/>
                </a:cxn>
                <a:cxn ang="0">
                  <a:pos x="255" y="281"/>
                </a:cxn>
                <a:cxn ang="0">
                  <a:pos x="242" y="316"/>
                </a:cxn>
                <a:cxn ang="0">
                  <a:pos x="224" y="347"/>
                </a:cxn>
                <a:cxn ang="0">
                  <a:pos x="197" y="373"/>
                </a:cxn>
                <a:cxn ang="0">
                  <a:pos x="162" y="391"/>
                </a:cxn>
                <a:cxn ang="0">
                  <a:pos x="116" y="400"/>
                </a:cxn>
                <a:cxn ang="0">
                  <a:pos x="73" y="399"/>
                </a:cxn>
                <a:cxn ang="0">
                  <a:pos x="41" y="391"/>
                </a:cxn>
                <a:cxn ang="0">
                  <a:pos x="21" y="382"/>
                </a:cxn>
                <a:cxn ang="0">
                  <a:pos x="16" y="366"/>
                </a:cxn>
                <a:cxn ang="0">
                  <a:pos x="16" y="340"/>
                </a:cxn>
                <a:cxn ang="0">
                  <a:pos x="19" y="329"/>
                </a:cxn>
                <a:cxn ang="0">
                  <a:pos x="25" y="326"/>
                </a:cxn>
                <a:cxn ang="0">
                  <a:pos x="43" y="330"/>
                </a:cxn>
                <a:cxn ang="0">
                  <a:pos x="73" y="338"/>
                </a:cxn>
                <a:cxn ang="0">
                  <a:pos x="112" y="339"/>
                </a:cxn>
                <a:cxn ang="0">
                  <a:pos x="141" y="331"/>
                </a:cxn>
                <a:cxn ang="0">
                  <a:pos x="163" y="313"/>
                </a:cxn>
                <a:cxn ang="0">
                  <a:pos x="179" y="290"/>
                </a:cxn>
                <a:cxn ang="0">
                  <a:pos x="188" y="262"/>
                </a:cxn>
                <a:cxn ang="0">
                  <a:pos x="192" y="229"/>
                </a:cxn>
                <a:cxn ang="0">
                  <a:pos x="148" y="247"/>
                </a:cxn>
                <a:cxn ang="0">
                  <a:pos x="114" y="251"/>
                </a:cxn>
                <a:cxn ang="0">
                  <a:pos x="73" y="246"/>
                </a:cxn>
                <a:cxn ang="0">
                  <a:pos x="42" y="233"/>
                </a:cxn>
                <a:cxn ang="0">
                  <a:pos x="20" y="211"/>
                </a:cxn>
                <a:cxn ang="0">
                  <a:pos x="7" y="183"/>
                </a:cxn>
                <a:cxn ang="0">
                  <a:pos x="2" y="146"/>
                </a:cxn>
                <a:cxn ang="0">
                  <a:pos x="3" y="105"/>
                </a:cxn>
                <a:cxn ang="0">
                  <a:pos x="15" y="69"/>
                </a:cxn>
                <a:cxn ang="0">
                  <a:pos x="35" y="38"/>
                </a:cxn>
                <a:cxn ang="0">
                  <a:pos x="65" y="16"/>
                </a:cxn>
                <a:cxn ang="0">
                  <a:pos x="105" y="3"/>
                </a:cxn>
                <a:cxn ang="0">
                  <a:pos x="149" y="2"/>
                </a:cxn>
                <a:cxn ang="0">
                  <a:pos x="183" y="7"/>
                </a:cxn>
                <a:cxn ang="0">
                  <a:pos x="210" y="20"/>
                </a:cxn>
                <a:cxn ang="0">
                  <a:pos x="231" y="38"/>
                </a:cxn>
                <a:cxn ang="0">
                  <a:pos x="246" y="61"/>
                </a:cxn>
                <a:cxn ang="0">
                  <a:pos x="258" y="90"/>
                </a:cxn>
                <a:cxn ang="0">
                  <a:pos x="264" y="122"/>
                </a:cxn>
                <a:cxn ang="0">
                  <a:pos x="267" y="158"/>
                </a:cxn>
                <a:cxn ang="0">
                  <a:pos x="189" y="172"/>
                </a:cxn>
                <a:cxn ang="0">
                  <a:pos x="188" y="130"/>
                </a:cxn>
                <a:cxn ang="0">
                  <a:pos x="182" y="100"/>
                </a:cxn>
                <a:cxn ang="0">
                  <a:pos x="171" y="78"/>
                </a:cxn>
                <a:cxn ang="0">
                  <a:pos x="157" y="66"/>
                </a:cxn>
                <a:cxn ang="0">
                  <a:pos x="139" y="61"/>
                </a:cxn>
                <a:cxn ang="0">
                  <a:pos x="119" y="62"/>
                </a:cxn>
                <a:cxn ang="0">
                  <a:pos x="103" y="69"/>
                </a:cxn>
                <a:cxn ang="0">
                  <a:pos x="91" y="79"/>
                </a:cxn>
                <a:cxn ang="0">
                  <a:pos x="78" y="114"/>
                </a:cxn>
                <a:cxn ang="0">
                  <a:pos x="81" y="156"/>
                </a:cxn>
                <a:cxn ang="0">
                  <a:pos x="92" y="179"/>
                </a:cxn>
                <a:cxn ang="0">
                  <a:pos x="105" y="188"/>
                </a:cxn>
                <a:cxn ang="0">
                  <a:pos x="138" y="190"/>
                </a:cxn>
                <a:cxn ang="0">
                  <a:pos x="162" y="187"/>
                </a:cxn>
              </a:cxnLst>
              <a:rect l="0" t="0" r="r" b="b"/>
              <a:pathLst>
                <a:path w="267" h="400">
                  <a:moveTo>
                    <a:pt x="267" y="183"/>
                  </a:moveTo>
                  <a:lnTo>
                    <a:pt x="267" y="194"/>
                  </a:lnTo>
                  <a:lnTo>
                    <a:pt x="267" y="207"/>
                  </a:lnTo>
                  <a:lnTo>
                    <a:pt x="266" y="219"/>
                  </a:lnTo>
                  <a:lnTo>
                    <a:pt x="264" y="232"/>
                  </a:lnTo>
                  <a:lnTo>
                    <a:pt x="263" y="245"/>
                  </a:lnTo>
                  <a:lnTo>
                    <a:pt x="262" y="256"/>
                  </a:lnTo>
                  <a:lnTo>
                    <a:pt x="259" y="269"/>
                  </a:lnTo>
                  <a:lnTo>
                    <a:pt x="255" y="281"/>
                  </a:lnTo>
                  <a:lnTo>
                    <a:pt x="253" y="293"/>
                  </a:lnTo>
                  <a:lnTo>
                    <a:pt x="247" y="304"/>
                  </a:lnTo>
                  <a:lnTo>
                    <a:pt x="242" y="316"/>
                  </a:lnTo>
                  <a:lnTo>
                    <a:pt x="237" y="327"/>
                  </a:lnTo>
                  <a:lnTo>
                    <a:pt x="231" y="338"/>
                  </a:lnTo>
                  <a:lnTo>
                    <a:pt x="224" y="347"/>
                  </a:lnTo>
                  <a:lnTo>
                    <a:pt x="215" y="356"/>
                  </a:lnTo>
                  <a:lnTo>
                    <a:pt x="207" y="365"/>
                  </a:lnTo>
                  <a:lnTo>
                    <a:pt x="197" y="373"/>
                  </a:lnTo>
                  <a:lnTo>
                    <a:pt x="187" y="379"/>
                  </a:lnTo>
                  <a:lnTo>
                    <a:pt x="174" y="386"/>
                  </a:lnTo>
                  <a:lnTo>
                    <a:pt x="162" y="391"/>
                  </a:lnTo>
                  <a:lnTo>
                    <a:pt x="148" y="395"/>
                  </a:lnTo>
                  <a:lnTo>
                    <a:pt x="132" y="397"/>
                  </a:lnTo>
                  <a:lnTo>
                    <a:pt x="116" y="400"/>
                  </a:lnTo>
                  <a:lnTo>
                    <a:pt x="99" y="400"/>
                  </a:lnTo>
                  <a:lnTo>
                    <a:pt x="86" y="400"/>
                  </a:lnTo>
                  <a:lnTo>
                    <a:pt x="73" y="399"/>
                  </a:lnTo>
                  <a:lnTo>
                    <a:pt x="61" y="396"/>
                  </a:lnTo>
                  <a:lnTo>
                    <a:pt x="50" y="393"/>
                  </a:lnTo>
                  <a:lnTo>
                    <a:pt x="41" y="391"/>
                  </a:lnTo>
                  <a:lnTo>
                    <a:pt x="31" y="388"/>
                  </a:lnTo>
                  <a:lnTo>
                    <a:pt x="26" y="386"/>
                  </a:lnTo>
                  <a:lnTo>
                    <a:pt x="21" y="382"/>
                  </a:lnTo>
                  <a:lnTo>
                    <a:pt x="19" y="378"/>
                  </a:lnTo>
                  <a:lnTo>
                    <a:pt x="17" y="373"/>
                  </a:lnTo>
                  <a:lnTo>
                    <a:pt x="16" y="366"/>
                  </a:lnTo>
                  <a:lnTo>
                    <a:pt x="15" y="356"/>
                  </a:lnTo>
                  <a:lnTo>
                    <a:pt x="15" y="348"/>
                  </a:lnTo>
                  <a:lnTo>
                    <a:pt x="16" y="340"/>
                  </a:lnTo>
                  <a:lnTo>
                    <a:pt x="16" y="335"/>
                  </a:lnTo>
                  <a:lnTo>
                    <a:pt x="17" y="331"/>
                  </a:lnTo>
                  <a:lnTo>
                    <a:pt x="19" y="329"/>
                  </a:lnTo>
                  <a:lnTo>
                    <a:pt x="21" y="327"/>
                  </a:lnTo>
                  <a:lnTo>
                    <a:pt x="22" y="326"/>
                  </a:lnTo>
                  <a:lnTo>
                    <a:pt x="25" y="326"/>
                  </a:lnTo>
                  <a:lnTo>
                    <a:pt x="30" y="326"/>
                  </a:lnTo>
                  <a:lnTo>
                    <a:pt x="35" y="327"/>
                  </a:lnTo>
                  <a:lnTo>
                    <a:pt x="43" y="330"/>
                  </a:lnTo>
                  <a:lnTo>
                    <a:pt x="51" y="333"/>
                  </a:lnTo>
                  <a:lnTo>
                    <a:pt x="61" y="335"/>
                  </a:lnTo>
                  <a:lnTo>
                    <a:pt x="73" y="338"/>
                  </a:lnTo>
                  <a:lnTo>
                    <a:pt x="86" y="339"/>
                  </a:lnTo>
                  <a:lnTo>
                    <a:pt x="99" y="340"/>
                  </a:lnTo>
                  <a:lnTo>
                    <a:pt x="112" y="339"/>
                  </a:lnTo>
                  <a:lnTo>
                    <a:pt x="122" y="338"/>
                  </a:lnTo>
                  <a:lnTo>
                    <a:pt x="132" y="335"/>
                  </a:lnTo>
                  <a:lnTo>
                    <a:pt x="141" y="331"/>
                  </a:lnTo>
                  <a:lnTo>
                    <a:pt x="150" y="326"/>
                  </a:lnTo>
                  <a:lnTo>
                    <a:pt x="157" y="320"/>
                  </a:lnTo>
                  <a:lnTo>
                    <a:pt x="163" y="313"/>
                  </a:lnTo>
                  <a:lnTo>
                    <a:pt x="170" y="307"/>
                  </a:lnTo>
                  <a:lnTo>
                    <a:pt x="175" y="299"/>
                  </a:lnTo>
                  <a:lnTo>
                    <a:pt x="179" y="290"/>
                  </a:lnTo>
                  <a:lnTo>
                    <a:pt x="183" y="281"/>
                  </a:lnTo>
                  <a:lnTo>
                    <a:pt x="185" y="272"/>
                  </a:lnTo>
                  <a:lnTo>
                    <a:pt x="188" y="262"/>
                  </a:lnTo>
                  <a:lnTo>
                    <a:pt x="189" y="251"/>
                  </a:lnTo>
                  <a:lnTo>
                    <a:pt x="191" y="241"/>
                  </a:lnTo>
                  <a:lnTo>
                    <a:pt x="192" y="229"/>
                  </a:lnTo>
                  <a:lnTo>
                    <a:pt x="176" y="237"/>
                  </a:lnTo>
                  <a:lnTo>
                    <a:pt x="158" y="245"/>
                  </a:lnTo>
                  <a:lnTo>
                    <a:pt x="148" y="247"/>
                  </a:lnTo>
                  <a:lnTo>
                    <a:pt x="138" y="250"/>
                  </a:lnTo>
                  <a:lnTo>
                    <a:pt x="126" y="250"/>
                  </a:lnTo>
                  <a:lnTo>
                    <a:pt x="114" y="251"/>
                  </a:lnTo>
                  <a:lnTo>
                    <a:pt x="99" y="250"/>
                  </a:lnTo>
                  <a:lnTo>
                    <a:pt x="86" y="249"/>
                  </a:lnTo>
                  <a:lnTo>
                    <a:pt x="73" y="246"/>
                  </a:lnTo>
                  <a:lnTo>
                    <a:pt x="61" y="243"/>
                  </a:lnTo>
                  <a:lnTo>
                    <a:pt x="51" y="238"/>
                  </a:lnTo>
                  <a:lnTo>
                    <a:pt x="42" y="233"/>
                  </a:lnTo>
                  <a:lnTo>
                    <a:pt x="34" y="227"/>
                  </a:lnTo>
                  <a:lnTo>
                    <a:pt x="26" y="220"/>
                  </a:lnTo>
                  <a:lnTo>
                    <a:pt x="20" y="211"/>
                  </a:lnTo>
                  <a:lnTo>
                    <a:pt x="15" y="202"/>
                  </a:lnTo>
                  <a:lnTo>
                    <a:pt x="11" y="193"/>
                  </a:lnTo>
                  <a:lnTo>
                    <a:pt x="7" y="183"/>
                  </a:lnTo>
                  <a:lnTo>
                    <a:pt x="4" y="171"/>
                  </a:lnTo>
                  <a:lnTo>
                    <a:pt x="2" y="159"/>
                  </a:lnTo>
                  <a:lnTo>
                    <a:pt x="2" y="146"/>
                  </a:lnTo>
                  <a:lnTo>
                    <a:pt x="0" y="134"/>
                  </a:lnTo>
                  <a:lnTo>
                    <a:pt x="2" y="119"/>
                  </a:lnTo>
                  <a:lnTo>
                    <a:pt x="3" y="105"/>
                  </a:lnTo>
                  <a:lnTo>
                    <a:pt x="6" y="92"/>
                  </a:lnTo>
                  <a:lnTo>
                    <a:pt x="9" y="81"/>
                  </a:lnTo>
                  <a:lnTo>
                    <a:pt x="15" y="69"/>
                  </a:lnTo>
                  <a:lnTo>
                    <a:pt x="20" y="57"/>
                  </a:lnTo>
                  <a:lnTo>
                    <a:pt x="28" y="47"/>
                  </a:lnTo>
                  <a:lnTo>
                    <a:pt x="35" y="38"/>
                  </a:lnTo>
                  <a:lnTo>
                    <a:pt x="44" y="30"/>
                  </a:lnTo>
                  <a:lnTo>
                    <a:pt x="55" y="22"/>
                  </a:lnTo>
                  <a:lnTo>
                    <a:pt x="65" y="16"/>
                  </a:lnTo>
                  <a:lnTo>
                    <a:pt x="78" y="11"/>
                  </a:lnTo>
                  <a:lnTo>
                    <a:pt x="91" y="7"/>
                  </a:lnTo>
                  <a:lnTo>
                    <a:pt x="105" y="3"/>
                  </a:lnTo>
                  <a:lnTo>
                    <a:pt x="121" y="2"/>
                  </a:lnTo>
                  <a:lnTo>
                    <a:pt x="136" y="0"/>
                  </a:lnTo>
                  <a:lnTo>
                    <a:pt x="149" y="2"/>
                  </a:lnTo>
                  <a:lnTo>
                    <a:pt x="161" y="2"/>
                  </a:lnTo>
                  <a:lnTo>
                    <a:pt x="172" y="4"/>
                  </a:lnTo>
                  <a:lnTo>
                    <a:pt x="183" y="7"/>
                  </a:lnTo>
                  <a:lnTo>
                    <a:pt x="193" y="11"/>
                  </a:lnTo>
                  <a:lnTo>
                    <a:pt x="202" y="15"/>
                  </a:lnTo>
                  <a:lnTo>
                    <a:pt x="210" y="20"/>
                  </a:lnTo>
                  <a:lnTo>
                    <a:pt x="218" y="25"/>
                  </a:lnTo>
                  <a:lnTo>
                    <a:pt x="224" y="31"/>
                  </a:lnTo>
                  <a:lnTo>
                    <a:pt x="231" y="38"/>
                  </a:lnTo>
                  <a:lnTo>
                    <a:pt x="237" y="46"/>
                  </a:lnTo>
                  <a:lnTo>
                    <a:pt x="242" y="53"/>
                  </a:lnTo>
                  <a:lnTo>
                    <a:pt x="246" y="61"/>
                  </a:lnTo>
                  <a:lnTo>
                    <a:pt x="250" y="70"/>
                  </a:lnTo>
                  <a:lnTo>
                    <a:pt x="254" y="81"/>
                  </a:lnTo>
                  <a:lnTo>
                    <a:pt x="258" y="90"/>
                  </a:lnTo>
                  <a:lnTo>
                    <a:pt x="260" y="100"/>
                  </a:lnTo>
                  <a:lnTo>
                    <a:pt x="262" y="112"/>
                  </a:lnTo>
                  <a:lnTo>
                    <a:pt x="264" y="122"/>
                  </a:lnTo>
                  <a:lnTo>
                    <a:pt x="266" y="134"/>
                  </a:lnTo>
                  <a:lnTo>
                    <a:pt x="266" y="145"/>
                  </a:lnTo>
                  <a:lnTo>
                    <a:pt x="267" y="158"/>
                  </a:lnTo>
                  <a:lnTo>
                    <a:pt x="267" y="170"/>
                  </a:lnTo>
                  <a:lnTo>
                    <a:pt x="267" y="183"/>
                  </a:lnTo>
                  <a:close/>
                  <a:moveTo>
                    <a:pt x="189" y="172"/>
                  </a:moveTo>
                  <a:lnTo>
                    <a:pt x="189" y="157"/>
                  </a:lnTo>
                  <a:lnTo>
                    <a:pt x="188" y="143"/>
                  </a:lnTo>
                  <a:lnTo>
                    <a:pt x="188" y="130"/>
                  </a:lnTo>
                  <a:lnTo>
                    <a:pt x="185" y="119"/>
                  </a:lnTo>
                  <a:lnTo>
                    <a:pt x="184" y="109"/>
                  </a:lnTo>
                  <a:lnTo>
                    <a:pt x="182" y="100"/>
                  </a:lnTo>
                  <a:lnTo>
                    <a:pt x="179" y="91"/>
                  </a:lnTo>
                  <a:lnTo>
                    <a:pt x="175" y="84"/>
                  </a:lnTo>
                  <a:lnTo>
                    <a:pt x="171" y="78"/>
                  </a:lnTo>
                  <a:lnTo>
                    <a:pt x="167" y="74"/>
                  </a:lnTo>
                  <a:lnTo>
                    <a:pt x="162" y="69"/>
                  </a:lnTo>
                  <a:lnTo>
                    <a:pt x="157" y="66"/>
                  </a:lnTo>
                  <a:lnTo>
                    <a:pt x="152" y="64"/>
                  </a:lnTo>
                  <a:lnTo>
                    <a:pt x="145" y="62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6" y="61"/>
                  </a:lnTo>
                  <a:lnTo>
                    <a:pt x="119" y="62"/>
                  </a:lnTo>
                  <a:lnTo>
                    <a:pt x="113" y="64"/>
                  </a:lnTo>
                  <a:lnTo>
                    <a:pt x="108" y="66"/>
                  </a:lnTo>
                  <a:lnTo>
                    <a:pt x="103" y="69"/>
                  </a:lnTo>
                  <a:lnTo>
                    <a:pt x="99" y="71"/>
                  </a:lnTo>
                  <a:lnTo>
                    <a:pt x="95" y="75"/>
                  </a:lnTo>
                  <a:lnTo>
                    <a:pt x="91" y="79"/>
                  </a:lnTo>
                  <a:lnTo>
                    <a:pt x="86" y="90"/>
                  </a:lnTo>
                  <a:lnTo>
                    <a:pt x="81" y="101"/>
                  </a:lnTo>
                  <a:lnTo>
                    <a:pt x="78" y="114"/>
                  </a:lnTo>
                  <a:lnTo>
                    <a:pt x="78" y="128"/>
                  </a:lnTo>
                  <a:lnTo>
                    <a:pt x="78" y="143"/>
                  </a:lnTo>
                  <a:lnTo>
                    <a:pt x="81" y="156"/>
                  </a:lnTo>
                  <a:lnTo>
                    <a:pt x="84" y="167"/>
                  </a:lnTo>
                  <a:lnTo>
                    <a:pt x="90" y="176"/>
                  </a:lnTo>
                  <a:lnTo>
                    <a:pt x="92" y="179"/>
                  </a:lnTo>
                  <a:lnTo>
                    <a:pt x="96" y="183"/>
                  </a:lnTo>
                  <a:lnTo>
                    <a:pt x="101" y="185"/>
                  </a:lnTo>
                  <a:lnTo>
                    <a:pt x="105" y="188"/>
                  </a:lnTo>
                  <a:lnTo>
                    <a:pt x="117" y="190"/>
                  </a:lnTo>
                  <a:lnTo>
                    <a:pt x="130" y="192"/>
                  </a:lnTo>
                  <a:lnTo>
                    <a:pt x="138" y="190"/>
                  </a:lnTo>
                  <a:lnTo>
                    <a:pt x="147" y="190"/>
                  </a:lnTo>
                  <a:lnTo>
                    <a:pt x="154" y="188"/>
                  </a:lnTo>
                  <a:lnTo>
                    <a:pt x="162" y="187"/>
                  </a:lnTo>
                  <a:lnTo>
                    <a:pt x="176" y="180"/>
                  </a:lnTo>
                  <a:lnTo>
                    <a:pt x="189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8159750" y="2260601"/>
              <a:ext cx="100013" cy="155575"/>
            </a:xfrm>
            <a:custGeom>
              <a:avLst/>
              <a:gdLst/>
              <a:ahLst/>
              <a:cxnLst>
                <a:cxn ang="0">
                  <a:pos x="250" y="290"/>
                </a:cxn>
                <a:cxn ang="0">
                  <a:pos x="235" y="329"/>
                </a:cxn>
                <a:cxn ang="0">
                  <a:pos x="211" y="357"/>
                </a:cxn>
                <a:cxn ang="0">
                  <a:pos x="177" y="379"/>
                </a:cxn>
                <a:cxn ang="0">
                  <a:pos x="133" y="391"/>
                </a:cxn>
                <a:cxn ang="0">
                  <a:pos x="84" y="392"/>
                </a:cxn>
                <a:cxn ang="0">
                  <a:pos x="39" y="384"/>
                </a:cxn>
                <a:cxn ang="0">
                  <a:pos x="10" y="374"/>
                </a:cxn>
                <a:cxn ang="0">
                  <a:pos x="3" y="367"/>
                </a:cxn>
                <a:cxn ang="0">
                  <a:pos x="0" y="356"/>
                </a:cxn>
                <a:cxn ang="0">
                  <a:pos x="0" y="338"/>
                </a:cxn>
                <a:cxn ang="0">
                  <a:pos x="1" y="318"/>
                </a:cxn>
                <a:cxn ang="0">
                  <a:pos x="5" y="309"/>
                </a:cxn>
                <a:cxn ang="0">
                  <a:pos x="13" y="308"/>
                </a:cxn>
                <a:cxn ang="0">
                  <a:pos x="35" y="318"/>
                </a:cxn>
                <a:cxn ang="0">
                  <a:pos x="75" y="329"/>
                </a:cxn>
                <a:cxn ang="0">
                  <a:pos x="124" y="326"/>
                </a:cxn>
                <a:cxn ang="0">
                  <a:pos x="143" y="318"/>
                </a:cxn>
                <a:cxn ang="0">
                  <a:pos x="158" y="305"/>
                </a:cxn>
                <a:cxn ang="0">
                  <a:pos x="167" y="288"/>
                </a:cxn>
                <a:cxn ang="0">
                  <a:pos x="169" y="266"/>
                </a:cxn>
                <a:cxn ang="0">
                  <a:pos x="162" y="235"/>
                </a:cxn>
                <a:cxn ang="0">
                  <a:pos x="151" y="221"/>
                </a:cxn>
                <a:cxn ang="0">
                  <a:pos x="133" y="212"/>
                </a:cxn>
                <a:cxn ang="0">
                  <a:pos x="89" y="206"/>
                </a:cxn>
                <a:cxn ang="0">
                  <a:pos x="44" y="210"/>
                </a:cxn>
                <a:cxn ang="0">
                  <a:pos x="23" y="208"/>
                </a:cxn>
                <a:cxn ang="0">
                  <a:pos x="17" y="203"/>
                </a:cxn>
                <a:cxn ang="0">
                  <a:pos x="14" y="189"/>
                </a:cxn>
                <a:cxn ang="0">
                  <a:pos x="15" y="12"/>
                </a:cxn>
                <a:cxn ang="0">
                  <a:pos x="22" y="3"/>
                </a:cxn>
                <a:cxn ang="0">
                  <a:pos x="34" y="0"/>
                </a:cxn>
                <a:cxn ang="0">
                  <a:pos x="222" y="1"/>
                </a:cxn>
                <a:cxn ang="0">
                  <a:pos x="228" y="12"/>
                </a:cxn>
                <a:cxn ang="0">
                  <a:pos x="229" y="32"/>
                </a:cxn>
                <a:cxn ang="0">
                  <a:pos x="224" y="62"/>
                </a:cxn>
                <a:cxn ang="0">
                  <a:pos x="217" y="66"/>
                </a:cxn>
                <a:cxn ang="0">
                  <a:pos x="90" y="149"/>
                </a:cxn>
                <a:cxn ang="0">
                  <a:pos x="122" y="148"/>
                </a:cxn>
                <a:cxn ang="0">
                  <a:pos x="165" y="151"/>
                </a:cxn>
                <a:cxn ang="0">
                  <a:pos x="200" y="164"/>
                </a:cxn>
                <a:cxn ang="0">
                  <a:pos x="226" y="184"/>
                </a:cxn>
                <a:cxn ang="0">
                  <a:pos x="244" y="211"/>
                </a:cxn>
                <a:cxn ang="0">
                  <a:pos x="252" y="247"/>
                </a:cxn>
              </a:cxnLst>
              <a:rect l="0" t="0" r="r" b="b"/>
              <a:pathLst>
                <a:path w="252" h="392">
                  <a:moveTo>
                    <a:pt x="252" y="260"/>
                  </a:moveTo>
                  <a:lnTo>
                    <a:pt x="252" y="276"/>
                  </a:lnTo>
                  <a:lnTo>
                    <a:pt x="250" y="290"/>
                  </a:lnTo>
                  <a:lnTo>
                    <a:pt x="247" y="304"/>
                  </a:lnTo>
                  <a:lnTo>
                    <a:pt x="242" y="316"/>
                  </a:lnTo>
                  <a:lnTo>
                    <a:pt x="235" y="329"/>
                  </a:lnTo>
                  <a:lnTo>
                    <a:pt x="229" y="339"/>
                  </a:lnTo>
                  <a:lnTo>
                    <a:pt x="220" y="349"/>
                  </a:lnTo>
                  <a:lnTo>
                    <a:pt x="211" y="357"/>
                  </a:lnTo>
                  <a:lnTo>
                    <a:pt x="200" y="366"/>
                  </a:lnTo>
                  <a:lnTo>
                    <a:pt x="189" y="373"/>
                  </a:lnTo>
                  <a:lnTo>
                    <a:pt x="177" y="379"/>
                  </a:lnTo>
                  <a:lnTo>
                    <a:pt x="163" y="383"/>
                  </a:lnTo>
                  <a:lnTo>
                    <a:pt x="149" y="387"/>
                  </a:lnTo>
                  <a:lnTo>
                    <a:pt x="133" y="391"/>
                  </a:lnTo>
                  <a:lnTo>
                    <a:pt x="118" y="392"/>
                  </a:lnTo>
                  <a:lnTo>
                    <a:pt x="101" y="392"/>
                  </a:lnTo>
                  <a:lnTo>
                    <a:pt x="84" y="392"/>
                  </a:lnTo>
                  <a:lnTo>
                    <a:pt x="67" y="391"/>
                  </a:lnTo>
                  <a:lnTo>
                    <a:pt x="52" y="388"/>
                  </a:lnTo>
                  <a:lnTo>
                    <a:pt x="39" y="384"/>
                  </a:lnTo>
                  <a:lnTo>
                    <a:pt x="27" y="382"/>
                  </a:lnTo>
                  <a:lnTo>
                    <a:pt x="17" y="378"/>
                  </a:lnTo>
                  <a:lnTo>
                    <a:pt x="10" y="374"/>
                  </a:lnTo>
                  <a:lnTo>
                    <a:pt x="6" y="373"/>
                  </a:lnTo>
                  <a:lnTo>
                    <a:pt x="4" y="370"/>
                  </a:lnTo>
                  <a:lnTo>
                    <a:pt x="3" y="367"/>
                  </a:lnTo>
                  <a:lnTo>
                    <a:pt x="1" y="363"/>
                  </a:lnTo>
                  <a:lnTo>
                    <a:pt x="1" y="361"/>
                  </a:lnTo>
                  <a:lnTo>
                    <a:pt x="0" y="356"/>
                  </a:lnTo>
                  <a:lnTo>
                    <a:pt x="0" y="351"/>
                  </a:lnTo>
                  <a:lnTo>
                    <a:pt x="0" y="345"/>
                  </a:lnTo>
                  <a:lnTo>
                    <a:pt x="0" y="338"/>
                  </a:lnTo>
                  <a:lnTo>
                    <a:pt x="0" y="330"/>
                  </a:lnTo>
                  <a:lnTo>
                    <a:pt x="0" y="323"/>
                  </a:lnTo>
                  <a:lnTo>
                    <a:pt x="1" y="318"/>
                  </a:lnTo>
                  <a:lnTo>
                    <a:pt x="3" y="314"/>
                  </a:lnTo>
                  <a:lnTo>
                    <a:pt x="4" y="312"/>
                  </a:lnTo>
                  <a:lnTo>
                    <a:pt x="5" y="309"/>
                  </a:lnTo>
                  <a:lnTo>
                    <a:pt x="8" y="308"/>
                  </a:lnTo>
                  <a:lnTo>
                    <a:pt x="9" y="308"/>
                  </a:lnTo>
                  <a:lnTo>
                    <a:pt x="13" y="308"/>
                  </a:lnTo>
                  <a:lnTo>
                    <a:pt x="18" y="310"/>
                  </a:lnTo>
                  <a:lnTo>
                    <a:pt x="26" y="314"/>
                  </a:lnTo>
                  <a:lnTo>
                    <a:pt x="35" y="318"/>
                  </a:lnTo>
                  <a:lnTo>
                    <a:pt x="45" y="322"/>
                  </a:lnTo>
                  <a:lnTo>
                    <a:pt x="59" y="326"/>
                  </a:lnTo>
                  <a:lnTo>
                    <a:pt x="75" y="329"/>
                  </a:lnTo>
                  <a:lnTo>
                    <a:pt x="93" y="330"/>
                  </a:lnTo>
                  <a:lnTo>
                    <a:pt x="110" y="329"/>
                  </a:lnTo>
                  <a:lnTo>
                    <a:pt x="124" y="326"/>
                  </a:lnTo>
                  <a:lnTo>
                    <a:pt x="132" y="325"/>
                  </a:lnTo>
                  <a:lnTo>
                    <a:pt x="138" y="322"/>
                  </a:lnTo>
                  <a:lnTo>
                    <a:pt x="143" y="318"/>
                  </a:lnTo>
                  <a:lnTo>
                    <a:pt x="149" y="314"/>
                  </a:lnTo>
                  <a:lnTo>
                    <a:pt x="154" y="310"/>
                  </a:lnTo>
                  <a:lnTo>
                    <a:pt x="158" y="305"/>
                  </a:lnTo>
                  <a:lnTo>
                    <a:pt x="160" y="300"/>
                  </a:lnTo>
                  <a:lnTo>
                    <a:pt x="164" y="295"/>
                  </a:lnTo>
                  <a:lnTo>
                    <a:pt x="167" y="288"/>
                  </a:lnTo>
                  <a:lnTo>
                    <a:pt x="168" y="282"/>
                  </a:lnTo>
                  <a:lnTo>
                    <a:pt x="169" y="274"/>
                  </a:lnTo>
                  <a:lnTo>
                    <a:pt x="169" y="266"/>
                  </a:lnTo>
                  <a:lnTo>
                    <a:pt x="168" y="252"/>
                  </a:lnTo>
                  <a:lnTo>
                    <a:pt x="164" y="241"/>
                  </a:lnTo>
                  <a:lnTo>
                    <a:pt x="162" y="235"/>
                  </a:lnTo>
                  <a:lnTo>
                    <a:pt x="159" y="230"/>
                  </a:lnTo>
                  <a:lnTo>
                    <a:pt x="155" y="226"/>
                  </a:lnTo>
                  <a:lnTo>
                    <a:pt x="151" y="221"/>
                  </a:lnTo>
                  <a:lnTo>
                    <a:pt x="146" y="219"/>
                  </a:lnTo>
                  <a:lnTo>
                    <a:pt x="140" y="215"/>
                  </a:lnTo>
                  <a:lnTo>
                    <a:pt x="133" y="212"/>
                  </a:lnTo>
                  <a:lnTo>
                    <a:pt x="125" y="210"/>
                  </a:lnTo>
                  <a:lnTo>
                    <a:pt x="109" y="207"/>
                  </a:lnTo>
                  <a:lnTo>
                    <a:pt x="89" y="206"/>
                  </a:lnTo>
                  <a:lnTo>
                    <a:pt x="72" y="207"/>
                  </a:lnTo>
                  <a:lnTo>
                    <a:pt x="58" y="208"/>
                  </a:lnTo>
                  <a:lnTo>
                    <a:pt x="44" y="210"/>
                  </a:lnTo>
                  <a:lnTo>
                    <a:pt x="31" y="210"/>
                  </a:lnTo>
                  <a:lnTo>
                    <a:pt x="27" y="210"/>
                  </a:lnTo>
                  <a:lnTo>
                    <a:pt x="23" y="208"/>
                  </a:lnTo>
                  <a:lnTo>
                    <a:pt x="21" y="207"/>
                  </a:lnTo>
                  <a:lnTo>
                    <a:pt x="18" y="206"/>
                  </a:lnTo>
                  <a:lnTo>
                    <a:pt x="17" y="203"/>
                  </a:lnTo>
                  <a:lnTo>
                    <a:pt x="15" y="199"/>
                  </a:lnTo>
                  <a:lnTo>
                    <a:pt x="15" y="195"/>
                  </a:lnTo>
                  <a:lnTo>
                    <a:pt x="14" y="189"/>
                  </a:lnTo>
                  <a:lnTo>
                    <a:pt x="14" y="22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7" y="8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217" y="0"/>
                  </a:lnTo>
                  <a:lnTo>
                    <a:pt x="220" y="0"/>
                  </a:lnTo>
                  <a:lnTo>
                    <a:pt x="222" y="1"/>
                  </a:lnTo>
                  <a:lnTo>
                    <a:pt x="224" y="4"/>
                  </a:lnTo>
                  <a:lnTo>
                    <a:pt x="226" y="7"/>
                  </a:lnTo>
                  <a:lnTo>
                    <a:pt x="228" y="12"/>
                  </a:lnTo>
                  <a:lnTo>
                    <a:pt x="229" y="17"/>
                  </a:lnTo>
                  <a:lnTo>
                    <a:pt x="229" y="25"/>
                  </a:lnTo>
                  <a:lnTo>
                    <a:pt x="229" y="32"/>
                  </a:lnTo>
                  <a:lnTo>
                    <a:pt x="229" y="48"/>
                  </a:lnTo>
                  <a:lnTo>
                    <a:pt x="226" y="58"/>
                  </a:lnTo>
                  <a:lnTo>
                    <a:pt x="224" y="62"/>
                  </a:lnTo>
                  <a:lnTo>
                    <a:pt x="222" y="65"/>
                  </a:lnTo>
                  <a:lnTo>
                    <a:pt x="220" y="66"/>
                  </a:lnTo>
                  <a:lnTo>
                    <a:pt x="217" y="66"/>
                  </a:lnTo>
                  <a:lnTo>
                    <a:pt x="80" y="66"/>
                  </a:lnTo>
                  <a:lnTo>
                    <a:pt x="80" y="149"/>
                  </a:lnTo>
                  <a:lnTo>
                    <a:pt x="90" y="149"/>
                  </a:lnTo>
                  <a:lnTo>
                    <a:pt x="101" y="148"/>
                  </a:lnTo>
                  <a:lnTo>
                    <a:pt x="111" y="148"/>
                  </a:lnTo>
                  <a:lnTo>
                    <a:pt x="122" y="148"/>
                  </a:lnTo>
                  <a:lnTo>
                    <a:pt x="137" y="148"/>
                  </a:lnTo>
                  <a:lnTo>
                    <a:pt x="151" y="149"/>
                  </a:lnTo>
                  <a:lnTo>
                    <a:pt x="165" y="151"/>
                  </a:lnTo>
                  <a:lnTo>
                    <a:pt x="177" y="155"/>
                  </a:lnTo>
                  <a:lnTo>
                    <a:pt x="189" y="159"/>
                  </a:lnTo>
                  <a:lnTo>
                    <a:pt x="200" y="164"/>
                  </a:lnTo>
                  <a:lnTo>
                    <a:pt x="209" y="170"/>
                  </a:lnTo>
                  <a:lnTo>
                    <a:pt x="219" y="176"/>
                  </a:lnTo>
                  <a:lnTo>
                    <a:pt x="226" y="184"/>
                  </a:lnTo>
                  <a:lnTo>
                    <a:pt x="233" y="193"/>
                  </a:lnTo>
                  <a:lnTo>
                    <a:pt x="239" y="202"/>
                  </a:lnTo>
                  <a:lnTo>
                    <a:pt x="244" y="211"/>
                  </a:lnTo>
                  <a:lnTo>
                    <a:pt x="247" y="223"/>
                  </a:lnTo>
                  <a:lnTo>
                    <a:pt x="251" y="234"/>
                  </a:lnTo>
                  <a:lnTo>
                    <a:pt x="252" y="247"/>
                  </a:lnTo>
                  <a:lnTo>
                    <a:pt x="252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8281988" y="2244726"/>
              <a:ext cx="52388" cy="211138"/>
            </a:xfrm>
            <a:custGeom>
              <a:avLst/>
              <a:gdLst/>
              <a:ahLst/>
              <a:cxnLst>
                <a:cxn ang="0">
                  <a:pos x="129" y="281"/>
                </a:cxn>
                <a:cxn ang="0">
                  <a:pos x="127" y="315"/>
                </a:cxn>
                <a:cxn ang="0">
                  <a:pos x="123" y="347"/>
                </a:cxn>
                <a:cxn ang="0">
                  <a:pos x="118" y="379"/>
                </a:cxn>
                <a:cxn ang="0">
                  <a:pos x="110" y="412"/>
                </a:cxn>
                <a:cxn ang="0">
                  <a:pos x="100" y="443"/>
                </a:cxn>
                <a:cxn ang="0">
                  <a:pos x="88" y="475"/>
                </a:cxn>
                <a:cxn ang="0">
                  <a:pos x="74" y="506"/>
                </a:cxn>
                <a:cxn ang="0">
                  <a:pos x="65" y="523"/>
                </a:cxn>
                <a:cxn ang="0">
                  <a:pos x="61" y="527"/>
                </a:cxn>
                <a:cxn ang="0">
                  <a:pos x="52" y="528"/>
                </a:cxn>
                <a:cxn ang="0">
                  <a:pos x="40" y="529"/>
                </a:cxn>
                <a:cxn ang="0">
                  <a:pos x="22" y="529"/>
                </a:cxn>
                <a:cxn ang="0">
                  <a:pos x="8" y="527"/>
                </a:cxn>
                <a:cxn ang="0">
                  <a:pos x="1" y="523"/>
                </a:cxn>
                <a:cxn ang="0">
                  <a:pos x="1" y="515"/>
                </a:cxn>
                <a:cxn ang="0">
                  <a:pos x="14" y="481"/>
                </a:cxn>
                <a:cxn ang="0">
                  <a:pos x="32" y="422"/>
                </a:cxn>
                <a:cxn ang="0">
                  <a:pos x="45" y="360"/>
                </a:cxn>
                <a:cxn ang="0">
                  <a:pos x="52" y="296"/>
                </a:cxn>
                <a:cxn ang="0">
                  <a:pos x="52" y="230"/>
                </a:cxn>
                <a:cxn ang="0">
                  <a:pos x="45" y="167"/>
                </a:cxn>
                <a:cxn ang="0">
                  <a:pos x="32" y="106"/>
                </a:cxn>
                <a:cxn ang="0">
                  <a:pos x="14" y="46"/>
                </a:cxn>
                <a:cxn ang="0">
                  <a:pos x="1" y="13"/>
                </a:cxn>
                <a:cxn ang="0">
                  <a:pos x="3" y="7"/>
                </a:cxn>
                <a:cxn ang="0">
                  <a:pos x="9" y="2"/>
                </a:cxn>
                <a:cxn ang="0">
                  <a:pos x="23" y="0"/>
                </a:cxn>
                <a:cxn ang="0">
                  <a:pos x="41" y="0"/>
                </a:cxn>
                <a:cxn ang="0">
                  <a:pos x="54" y="0"/>
                </a:cxn>
                <a:cxn ang="0">
                  <a:pos x="62" y="3"/>
                </a:cxn>
                <a:cxn ang="0">
                  <a:pos x="65" y="6"/>
                </a:cxn>
                <a:cxn ang="0">
                  <a:pos x="82" y="38"/>
                </a:cxn>
                <a:cxn ang="0">
                  <a:pos x="105" y="101"/>
                </a:cxn>
                <a:cxn ang="0">
                  <a:pos x="120" y="166"/>
                </a:cxn>
                <a:cxn ang="0">
                  <a:pos x="128" y="230"/>
                </a:cxn>
              </a:cxnLst>
              <a:rect l="0" t="0" r="r" b="b"/>
              <a:pathLst>
                <a:path w="129" h="529">
                  <a:moveTo>
                    <a:pt x="129" y="264"/>
                  </a:moveTo>
                  <a:lnTo>
                    <a:pt x="129" y="281"/>
                  </a:lnTo>
                  <a:lnTo>
                    <a:pt x="128" y="298"/>
                  </a:lnTo>
                  <a:lnTo>
                    <a:pt x="127" y="315"/>
                  </a:lnTo>
                  <a:lnTo>
                    <a:pt x="126" y="330"/>
                  </a:lnTo>
                  <a:lnTo>
                    <a:pt x="123" y="347"/>
                  </a:lnTo>
                  <a:lnTo>
                    <a:pt x="120" y="362"/>
                  </a:lnTo>
                  <a:lnTo>
                    <a:pt x="118" y="379"/>
                  </a:lnTo>
                  <a:lnTo>
                    <a:pt x="114" y="395"/>
                  </a:lnTo>
                  <a:lnTo>
                    <a:pt x="110" y="412"/>
                  </a:lnTo>
                  <a:lnTo>
                    <a:pt x="105" y="427"/>
                  </a:lnTo>
                  <a:lnTo>
                    <a:pt x="100" y="443"/>
                  </a:lnTo>
                  <a:lnTo>
                    <a:pt x="94" y="458"/>
                  </a:lnTo>
                  <a:lnTo>
                    <a:pt x="88" y="475"/>
                  </a:lnTo>
                  <a:lnTo>
                    <a:pt x="82" y="490"/>
                  </a:lnTo>
                  <a:lnTo>
                    <a:pt x="74" y="506"/>
                  </a:lnTo>
                  <a:lnTo>
                    <a:pt x="66" y="521"/>
                  </a:lnTo>
                  <a:lnTo>
                    <a:pt x="65" y="523"/>
                  </a:lnTo>
                  <a:lnTo>
                    <a:pt x="63" y="525"/>
                  </a:lnTo>
                  <a:lnTo>
                    <a:pt x="61" y="527"/>
                  </a:lnTo>
                  <a:lnTo>
                    <a:pt x="57" y="528"/>
                  </a:lnTo>
                  <a:lnTo>
                    <a:pt x="52" y="528"/>
                  </a:lnTo>
                  <a:lnTo>
                    <a:pt x="47" y="529"/>
                  </a:lnTo>
                  <a:lnTo>
                    <a:pt x="40" y="529"/>
                  </a:lnTo>
                  <a:lnTo>
                    <a:pt x="32" y="529"/>
                  </a:lnTo>
                  <a:lnTo>
                    <a:pt x="22" y="529"/>
                  </a:lnTo>
                  <a:lnTo>
                    <a:pt x="14" y="528"/>
                  </a:lnTo>
                  <a:lnTo>
                    <a:pt x="8" y="527"/>
                  </a:lnTo>
                  <a:lnTo>
                    <a:pt x="4" y="525"/>
                  </a:lnTo>
                  <a:lnTo>
                    <a:pt x="1" y="523"/>
                  </a:lnTo>
                  <a:lnTo>
                    <a:pt x="0" y="519"/>
                  </a:lnTo>
                  <a:lnTo>
                    <a:pt x="1" y="515"/>
                  </a:lnTo>
                  <a:lnTo>
                    <a:pt x="3" y="511"/>
                  </a:lnTo>
                  <a:lnTo>
                    <a:pt x="14" y="481"/>
                  </a:lnTo>
                  <a:lnTo>
                    <a:pt x="25" y="452"/>
                  </a:lnTo>
                  <a:lnTo>
                    <a:pt x="32" y="422"/>
                  </a:lnTo>
                  <a:lnTo>
                    <a:pt x="40" y="391"/>
                  </a:lnTo>
                  <a:lnTo>
                    <a:pt x="45" y="360"/>
                  </a:lnTo>
                  <a:lnTo>
                    <a:pt x="49" y="327"/>
                  </a:lnTo>
                  <a:lnTo>
                    <a:pt x="52" y="296"/>
                  </a:lnTo>
                  <a:lnTo>
                    <a:pt x="53" y="263"/>
                  </a:lnTo>
                  <a:lnTo>
                    <a:pt x="52" y="230"/>
                  </a:lnTo>
                  <a:lnTo>
                    <a:pt x="49" y="199"/>
                  </a:lnTo>
                  <a:lnTo>
                    <a:pt x="45" y="167"/>
                  </a:lnTo>
                  <a:lnTo>
                    <a:pt x="40" y="136"/>
                  </a:lnTo>
                  <a:lnTo>
                    <a:pt x="32" y="106"/>
                  </a:lnTo>
                  <a:lnTo>
                    <a:pt x="25" y="75"/>
                  </a:lnTo>
                  <a:lnTo>
                    <a:pt x="14" y="46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4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2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6" y="7"/>
                  </a:lnTo>
                  <a:lnTo>
                    <a:pt x="82" y="38"/>
                  </a:lnTo>
                  <a:lnTo>
                    <a:pt x="93" y="70"/>
                  </a:lnTo>
                  <a:lnTo>
                    <a:pt x="105" y="101"/>
                  </a:lnTo>
                  <a:lnTo>
                    <a:pt x="114" y="134"/>
                  </a:lnTo>
                  <a:lnTo>
                    <a:pt x="120" y="166"/>
                  </a:lnTo>
                  <a:lnTo>
                    <a:pt x="126" y="198"/>
                  </a:lnTo>
                  <a:lnTo>
                    <a:pt x="128" y="230"/>
                  </a:lnTo>
                  <a:lnTo>
                    <a:pt x="129" y="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7175500" y="2565401"/>
              <a:ext cx="104775" cy="153988"/>
            </a:xfrm>
            <a:custGeom>
              <a:avLst/>
              <a:gdLst/>
              <a:ahLst/>
              <a:cxnLst>
                <a:cxn ang="0">
                  <a:pos x="264" y="364"/>
                </a:cxn>
                <a:cxn ang="0">
                  <a:pos x="261" y="375"/>
                </a:cxn>
                <a:cxn ang="0">
                  <a:pos x="259" y="383"/>
                </a:cxn>
                <a:cxn ang="0">
                  <a:pos x="255" y="386"/>
                </a:cxn>
                <a:cxn ang="0">
                  <a:pos x="25" y="387"/>
                </a:cxn>
                <a:cxn ang="0">
                  <a:pos x="13" y="384"/>
                </a:cxn>
                <a:cxn ang="0">
                  <a:pos x="5" y="379"/>
                </a:cxn>
                <a:cxn ang="0">
                  <a:pos x="1" y="372"/>
                </a:cxn>
                <a:cxn ang="0">
                  <a:pos x="0" y="360"/>
                </a:cxn>
                <a:cxn ang="0">
                  <a:pos x="0" y="340"/>
                </a:cxn>
                <a:cxn ang="0">
                  <a:pos x="1" y="330"/>
                </a:cxn>
                <a:cxn ang="0">
                  <a:pos x="5" y="320"/>
                </a:cxn>
                <a:cxn ang="0">
                  <a:pos x="12" y="308"/>
                </a:cxn>
                <a:cxn ang="0">
                  <a:pos x="166" y="62"/>
                </a:cxn>
                <a:cxn ang="0">
                  <a:pos x="14" y="62"/>
                </a:cxn>
                <a:cxn ang="0">
                  <a:pos x="9" y="59"/>
                </a:cxn>
                <a:cxn ang="0">
                  <a:pos x="6" y="52"/>
                </a:cxn>
                <a:cxn ang="0">
                  <a:pos x="4" y="41"/>
                </a:cxn>
                <a:cxn ang="0">
                  <a:pos x="4" y="24"/>
                </a:cxn>
                <a:cxn ang="0">
                  <a:pos x="6" y="12"/>
                </a:cxn>
                <a:cxn ang="0">
                  <a:pos x="9" y="4"/>
                </a:cxn>
                <a:cxn ang="0">
                  <a:pos x="14" y="0"/>
                </a:cxn>
                <a:cxn ang="0">
                  <a:pos x="232" y="0"/>
                </a:cxn>
                <a:cxn ang="0">
                  <a:pos x="242" y="2"/>
                </a:cxn>
                <a:cxn ang="0">
                  <a:pos x="248" y="7"/>
                </a:cxn>
                <a:cxn ang="0">
                  <a:pos x="254" y="15"/>
                </a:cxn>
                <a:cxn ang="0">
                  <a:pos x="255" y="25"/>
                </a:cxn>
                <a:cxn ang="0">
                  <a:pos x="255" y="47"/>
                </a:cxn>
                <a:cxn ang="0">
                  <a:pos x="254" y="59"/>
                </a:cxn>
                <a:cxn ang="0">
                  <a:pos x="250" y="70"/>
                </a:cxn>
                <a:cxn ang="0">
                  <a:pos x="242" y="82"/>
                </a:cxn>
                <a:cxn ang="0">
                  <a:pos x="91" y="324"/>
                </a:cxn>
                <a:cxn ang="0">
                  <a:pos x="255" y="324"/>
                </a:cxn>
                <a:cxn ang="0">
                  <a:pos x="259" y="328"/>
                </a:cxn>
                <a:cxn ang="0">
                  <a:pos x="263" y="340"/>
                </a:cxn>
              </a:cxnLst>
              <a:rect l="0" t="0" r="r" b="b"/>
              <a:pathLst>
                <a:path w="264" h="387">
                  <a:moveTo>
                    <a:pt x="264" y="356"/>
                  </a:moveTo>
                  <a:lnTo>
                    <a:pt x="264" y="364"/>
                  </a:lnTo>
                  <a:lnTo>
                    <a:pt x="263" y="370"/>
                  </a:lnTo>
                  <a:lnTo>
                    <a:pt x="261" y="375"/>
                  </a:lnTo>
                  <a:lnTo>
                    <a:pt x="260" y="379"/>
                  </a:lnTo>
                  <a:lnTo>
                    <a:pt x="259" y="383"/>
                  </a:lnTo>
                  <a:lnTo>
                    <a:pt x="256" y="384"/>
                  </a:lnTo>
                  <a:lnTo>
                    <a:pt x="255" y="386"/>
                  </a:lnTo>
                  <a:lnTo>
                    <a:pt x="252" y="387"/>
                  </a:lnTo>
                  <a:lnTo>
                    <a:pt x="25" y="387"/>
                  </a:lnTo>
                  <a:lnTo>
                    <a:pt x="18" y="386"/>
                  </a:lnTo>
                  <a:lnTo>
                    <a:pt x="13" y="384"/>
                  </a:lnTo>
                  <a:lnTo>
                    <a:pt x="9" y="383"/>
                  </a:lnTo>
                  <a:lnTo>
                    <a:pt x="5" y="379"/>
                  </a:lnTo>
                  <a:lnTo>
                    <a:pt x="3" y="375"/>
                  </a:lnTo>
                  <a:lnTo>
                    <a:pt x="1" y="372"/>
                  </a:lnTo>
                  <a:lnTo>
                    <a:pt x="0" y="366"/>
                  </a:lnTo>
                  <a:lnTo>
                    <a:pt x="0" y="360"/>
                  </a:lnTo>
                  <a:lnTo>
                    <a:pt x="0" y="347"/>
                  </a:lnTo>
                  <a:lnTo>
                    <a:pt x="0" y="340"/>
                  </a:lnTo>
                  <a:lnTo>
                    <a:pt x="0" y="335"/>
                  </a:lnTo>
                  <a:lnTo>
                    <a:pt x="1" y="330"/>
                  </a:lnTo>
                  <a:lnTo>
                    <a:pt x="3" y="325"/>
                  </a:lnTo>
                  <a:lnTo>
                    <a:pt x="5" y="320"/>
                  </a:lnTo>
                  <a:lnTo>
                    <a:pt x="8" y="315"/>
                  </a:lnTo>
                  <a:lnTo>
                    <a:pt x="12" y="308"/>
                  </a:lnTo>
                  <a:lnTo>
                    <a:pt x="17" y="300"/>
                  </a:lnTo>
                  <a:lnTo>
                    <a:pt x="166" y="62"/>
                  </a:lnTo>
                  <a:lnTo>
                    <a:pt x="18" y="62"/>
                  </a:lnTo>
                  <a:lnTo>
                    <a:pt x="14" y="62"/>
                  </a:lnTo>
                  <a:lnTo>
                    <a:pt x="12" y="61"/>
                  </a:lnTo>
                  <a:lnTo>
                    <a:pt x="9" y="59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5" y="47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4" y="24"/>
                  </a:lnTo>
                  <a:lnTo>
                    <a:pt x="5" y="17"/>
                  </a:lnTo>
                  <a:lnTo>
                    <a:pt x="6" y="12"/>
                  </a:lnTo>
                  <a:lnTo>
                    <a:pt x="8" y="7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32" y="0"/>
                  </a:lnTo>
                  <a:lnTo>
                    <a:pt x="237" y="0"/>
                  </a:lnTo>
                  <a:lnTo>
                    <a:pt x="242" y="2"/>
                  </a:lnTo>
                  <a:lnTo>
                    <a:pt x="246" y="4"/>
                  </a:lnTo>
                  <a:lnTo>
                    <a:pt x="248" y="7"/>
                  </a:lnTo>
                  <a:lnTo>
                    <a:pt x="251" y="11"/>
                  </a:lnTo>
                  <a:lnTo>
                    <a:pt x="254" y="15"/>
                  </a:lnTo>
                  <a:lnTo>
                    <a:pt x="255" y="19"/>
                  </a:lnTo>
                  <a:lnTo>
                    <a:pt x="255" y="25"/>
                  </a:lnTo>
                  <a:lnTo>
                    <a:pt x="255" y="39"/>
                  </a:lnTo>
                  <a:lnTo>
                    <a:pt x="255" y="47"/>
                  </a:lnTo>
                  <a:lnTo>
                    <a:pt x="254" y="53"/>
                  </a:lnTo>
                  <a:lnTo>
                    <a:pt x="254" y="59"/>
                  </a:lnTo>
                  <a:lnTo>
                    <a:pt x="251" y="64"/>
                  </a:lnTo>
                  <a:lnTo>
                    <a:pt x="250" y="70"/>
                  </a:lnTo>
                  <a:lnTo>
                    <a:pt x="246" y="75"/>
                  </a:lnTo>
                  <a:lnTo>
                    <a:pt x="242" y="82"/>
                  </a:lnTo>
                  <a:lnTo>
                    <a:pt x="238" y="90"/>
                  </a:lnTo>
                  <a:lnTo>
                    <a:pt x="91" y="324"/>
                  </a:lnTo>
                  <a:lnTo>
                    <a:pt x="252" y="324"/>
                  </a:lnTo>
                  <a:lnTo>
                    <a:pt x="255" y="324"/>
                  </a:lnTo>
                  <a:lnTo>
                    <a:pt x="257" y="325"/>
                  </a:lnTo>
                  <a:lnTo>
                    <a:pt x="259" y="328"/>
                  </a:lnTo>
                  <a:lnTo>
                    <a:pt x="260" y="330"/>
                  </a:lnTo>
                  <a:lnTo>
                    <a:pt x="263" y="340"/>
                  </a:lnTo>
                  <a:lnTo>
                    <a:pt x="264" y="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9" name="Freeform 85"/>
            <p:cNvSpPr>
              <a:spLocks noEditPoints="1"/>
            </p:cNvSpPr>
            <p:nvPr/>
          </p:nvSpPr>
          <p:spPr bwMode="auto">
            <a:xfrm>
              <a:off x="7291388" y="2552701"/>
              <a:ext cx="96838" cy="169863"/>
            </a:xfrm>
            <a:custGeom>
              <a:avLst/>
              <a:gdLst/>
              <a:ahLst/>
              <a:cxnLst>
                <a:cxn ang="0">
                  <a:pos x="239" y="416"/>
                </a:cxn>
                <a:cxn ang="0">
                  <a:pos x="222" y="420"/>
                </a:cxn>
                <a:cxn ang="0">
                  <a:pos x="191" y="419"/>
                </a:cxn>
                <a:cxn ang="0">
                  <a:pos x="181" y="413"/>
                </a:cxn>
                <a:cxn ang="0">
                  <a:pos x="172" y="396"/>
                </a:cxn>
                <a:cxn ang="0">
                  <a:pos x="143" y="415"/>
                </a:cxn>
                <a:cxn ang="0">
                  <a:pos x="109" y="424"/>
                </a:cxn>
                <a:cxn ang="0">
                  <a:pos x="76" y="424"/>
                </a:cxn>
                <a:cxn ang="0">
                  <a:pos x="49" y="416"/>
                </a:cxn>
                <a:cxn ang="0">
                  <a:pos x="27" y="404"/>
                </a:cxn>
                <a:cxn ang="0">
                  <a:pos x="10" y="384"/>
                </a:cxn>
                <a:cxn ang="0">
                  <a:pos x="1" y="360"/>
                </a:cxn>
                <a:cxn ang="0">
                  <a:pos x="0" y="327"/>
                </a:cxn>
                <a:cxn ang="0">
                  <a:pos x="9" y="299"/>
                </a:cxn>
                <a:cxn ang="0">
                  <a:pos x="27" y="276"/>
                </a:cxn>
                <a:cxn ang="0">
                  <a:pos x="56" y="260"/>
                </a:cxn>
                <a:cxn ang="0">
                  <a:pos x="94" y="251"/>
                </a:cxn>
                <a:cxn ang="0">
                  <a:pos x="143" y="248"/>
                </a:cxn>
                <a:cxn ang="0">
                  <a:pos x="168" y="220"/>
                </a:cxn>
                <a:cxn ang="0">
                  <a:pos x="158" y="194"/>
                </a:cxn>
                <a:cxn ang="0">
                  <a:pos x="132" y="182"/>
                </a:cxn>
                <a:cxn ang="0">
                  <a:pos x="85" y="186"/>
                </a:cxn>
                <a:cxn ang="0">
                  <a:pos x="49" y="201"/>
                </a:cxn>
                <a:cxn ang="0">
                  <a:pos x="27" y="210"/>
                </a:cxn>
                <a:cxn ang="0">
                  <a:pos x="19" y="204"/>
                </a:cxn>
                <a:cxn ang="0">
                  <a:pos x="15" y="191"/>
                </a:cxn>
                <a:cxn ang="0">
                  <a:pos x="14" y="171"/>
                </a:cxn>
                <a:cxn ang="0">
                  <a:pos x="21" y="155"/>
                </a:cxn>
                <a:cxn ang="0">
                  <a:pos x="48" y="140"/>
                </a:cxn>
                <a:cxn ang="0">
                  <a:pos x="90" y="128"/>
                </a:cxn>
                <a:cxn ang="0">
                  <a:pos x="140" y="126"/>
                </a:cxn>
                <a:cxn ang="0">
                  <a:pos x="178" y="132"/>
                </a:cxn>
                <a:cxn ang="0">
                  <a:pos x="207" y="145"/>
                </a:cxn>
                <a:cxn ang="0">
                  <a:pos x="228" y="164"/>
                </a:cxn>
                <a:cxn ang="0">
                  <a:pos x="239" y="193"/>
                </a:cxn>
                <a:cxn ang="0">
                  <a:pos x="243" y="230"/>
                </a:cxn>
                <a:cxn ang="0">
                  <a:pos x="141" y="295"/>
                </a:cxn>
                <a:cxn ang="0">
                  <a:pos x="98" y="301"/>
                </a:cxn>
                <a:cxn ang="0">
                  <a:pos x="76" y="319"/>
                </a:cxn>
                <a:cxn ang="0">
                  <a:pos x="74" y="344"/>
                </a:cxn>
                <a:cxn ang="0">
                  <a:pos x="84" y="362"/>
                </a:cxn>
                <a:cxn ang="0">
                  <a:pos x="103" y="371"/>
                </a:cxn>
                <a:cxn ang="0">
                  <a:pos x="128" y="370"/>
                </a:cxn>
                <a:cxn ang="0">
                  <a:pos x="149" y="360"/>
                </a:cxn>
                <a:cxn ang="0">
                  <a:pos x="169" y="340"/>
                </a:cxn>
                <a:cxn ang="0">
                  <a:pos x="145" y="9"/>
                </a:cxn>
                <a:cxn ang="0">
                  <a:pos x="155" y="3"/>
                </a:cxn>
                <a:cxn ang="0">
                  <a:pos x="175" y="0"/>
                </a:cxn>
                <a:cxn ang="0">
                  <a:pos x="204" y="1"/>
                </a:cxn>
                <a:cxn ang="0">
                  <a:pos x="218" y="7"/>
                </a:cxn>
                <a:cxn ang="0">
                  <a:pos x="216" y="16"/>
                </a:cxn>
                <a:cxn ang="0">
                  <a:pos x="154" y="91"/>
                </a:cxn>
                <a:cxn ang="0">
                  <a:pos x="143" y="94"/>
                </a:cxn>
                <a:cxn ang="0">
                  <a:pos x="124" y="96"/>
                </a:cxn>
                <a:cxn ang="0">
                  <a:pos x="102" y="93"/>
                </a:cxn>
                <a:cxn ang="0">
                  <a:pos x="97" y="87"/>
                </a:cxn>
                <a:cxn ang="0">
                  <a:pos x="142" y="12"/>
                </a:cxn>
              </a:cxnLst>
              <a:rect l="0" t="0" r="r" b="b"/>
              <a:pathLst>
                <a:path w="243" h="425">
                  <a:moveTo>
                    <a:pt x="243" y="409"/>
                  </a:moveTo>
                  <a:lnTo>
                    <a:pt x="242" y="413"/>
                  </a:lnTo>
                  <a:lnTo>
                    <a:pt x="239" y="416"/>
                  </a:lnTo>
                  <a:lnTo>
                    <a:pt x="235" y="418"/>
                  </a:lnTo>
                  <a:lnTo>
                    <a:pt x="230" y="419"/>
                  </a:lnTo>
                  <a:lnTo>
                    <a:pt x="222" y="420"/>
                  </a:lnTo>
                  <a:lnTo>
                    <a:pt x="211" y="420"/>
                  </a:lnTo>
                  <a:lnTo>
                    <a:pt x="199" y="420"/>
                  </a:lnTo>
                  <a:lnTo>
                    <a:pt x="191" y="419"/>
                  </a:lnTo>
                  <a:lnTo>
                    <a:pt x="186" y="418"/>
                  </a:lnTo>
                  <a:lnTo>
                    <a:pt x="184" y="416"/>
                  </a:lnTo>
                  <a:lnTo>
                    <a:pt x="181" y="413"/>
                  </a:lnTo>
                  <a:lnTo>
                    <a:pt x="181" y="409"/>
                  </a:lnTo>
                  <a:lnTo>
                    <a:pt x="181" y="388"/>
                  </a:lnTo>
                  <a:lnTo>
                    <a:pt x="172" y="396"/>
                  </a:lnTo>
                  <a:lnTo>
                    <a:pt x="163" y="404"/>
                  </a:lnTo>
                  <a:lnTo>
                    <a:pt x="154" y="410"/>
                  </a:lnTo>
                  <a:lnTo>
                    <a:pt x="143" y="415"/>
                  </a:lnTo>
                  <a:lnTo>
                    <a:pt x="132" y="420"/>
                  </a:lnTo>
                  <a:lnTo>
                    <a:pt x="121" y="423"/>
                  </a:lnTo>
                  <a:lnTo>
                    <a:pt x="109" y="424"/>
                  </a:lnTo>
                  <a:lnTo>
                    <a:pt x="97" y="425"/>
                  </a:lnTo>
                  <a:lnTo>
                    <a:pt x="87" y="425"/>
                  </a:lnTo>
                  <a:lnTo>
                    <a:pt x="76" y="424"/>
                  </a:lnTo>
                  <a:lnTo>
                    <a:pt x="67" y="422"/>
                  </a:lnTo>
                  <a:lnTo>
                    <a:pt x="58" y="420"/>
                  </a:lnTo>
                  <a:lnTo>
                    <a:pt x="49" y="416"/>
                  </a:lnTo>
                  <a:lnTo>
                    <a:pt x="41" y="413"/>
                  </a:lnTo>
                  <a:lnTo>
                    <a:pt x="34" y="409"/>
                  </a:lnTo>
                  <a:lnTo>
                    <a:pt x="27" y="404"/>
                  </a:lnTo>
                  <a:lnTo>
                    <a:pt x="21" y="397"/>
                  </a:lnTo>
                  <a:lnTo>
                    <a:pt x="15" y="391"/>
                  </a:lnTo>
                  <a:lnTo>
                    <a:pt x="10" y="384"/>
                  </a:lnTo>
                  <a:lnTo>
                    <a:pt x="6" y="376"/>
                  </a:lnTo>
                  <a:lnTo>
                    <a:pt x="4" y="369"/>
                  </a:lnTo>
                  <a:lnTo>
                    <a:pt x="1" y="360"/>
                  </a:lnTo>
                  <a:lnTo>
                    <a:pt x="0" y="349"/>
                  </a:lnTo>
                  <a:lnTo>
                    <a:pt x="0" y="339"/>
                  </a:lnTo>
                  <a:lnTo>
                    <a:pt x="0" y="327"/>
                  </a:lnTo>
                  <a:lnTo>
                    <a:pt x="1" y="317"/>
                  </a:lnTo>
                  <a:lnTo>
                    <a:pt x="5" y="308"/>
                  </a:lnTo>
                  <a:lnTo>
                    <a:pt x="9" y="299"/>
                  </a:lnTo>
                  <a:lnTo>
                    <a:pt x="14" y="290"/>
                  </a:lnTo>
                  <a:lnTo>
                    <a:pt x="19" y="283"/>
                  </a:lnTo>
                  <a:lnTo>
                    <a:pt x="27" y="276"/>
                  </a:lnTo>
                  <a:lnTo>
                    <a:pt x="36" y="270"/>
                  </a:lnTo>
                  <a:lnTo>
                    <a:pt x="45" y="265"/>
                  </a:lnTo>
                  <a:lnTo>
                    <a:pt x="56" y="260"/>
                  </a:lnTo>
                  <a:lnTo>
                    <a:pt x="67" y="256"/>
                  </a:lnTo>
                  <a:lnTo>
                    <a:pt x="80" y="254"/>
                  </a:lnTo>
                  <a:lnTo>
                    <a:pt x="94" y="251"/>
                  </a:lnTo>
                  <a:lnTo>
                    <a:pt x="110" y="250"/>
                  </a:lnTo>
                  <a:lnTo>
                    <a:pt x="125" y="248"/>
                  </a:lnTo>
                  <a:lnTo>
                    <a:pt x="143" y="248"/>
                  </a:lnTo>
                  <a:lnTo>
                    <a:pt x="169" y="248"/>
                  </a:lnTo>
                  <a:lnTo>
                    <a:pt x="169" y="232"/>
                  </a:lnTo>
                  <a:lnTo>
                    <a:pt x="168" y="220"/>
                  </a:lnTo>
                  <a:lnTo>
                    <a:pt x="167" y="210"/>
                  </a:lnTo>
                  <a:lnTo>
                    <a:pt x="163" y="202"/>
                  </a:lnTo>
                  <a:lnTo>
                    <a:pt x="158" y="194"/>
                  </a:lnTo>
                  <a:lnTo>
                    <a:pt x="151" y="189"/>
                  </a:lnTo>
                  <a:lnTo>
                    <a:pt x="142" y="185"/>
                  </a:lnTo>
                  <a:lnTo>
                    <a:pt x="132" y="182"/>
                  </a:lnTo>
                  <a:lnTo>
                    <a:pt x="119" y="182"/>
                  </a:lnTo>
                  <a:lnTo>
                    <a:pt x="101" y="184"/>
                  </a:lnTo>
                  <a:lnTo>
                    <a:pt x="85" y="186"/>
                  </a:lnTo>
                  <a:lnTo>
                    <a:pt x="71" y="191"/>
                  </a:lnTo>
                  <a:lnTo>
                    <a:pt x="59" y="195"/>
                  </a:lnTo>
                  <a:lnTo>
                    <a:pt x="49" y="201"/>
                  </a:lnTo>
                  <a:lnTo>
                    <a:pt x="40" y="204"/>
                  </a:lnTo>
                  <a:lnTo>
                    <a:pt x="34" y="208"/>
                  </a:lnTo>
                  <a:lnTo>
                    <a:pt x="27" y="210"/>
                  </a:lnTo>
                  <a:lnTo>
                    <a:pt x="24" y="208"/>
                  </a:lnTo>
                  <a:lnTo>
                    <a:pt x="22" y="207"/>
                  </a:lnTo>
                  <a:lnTo>
                    <a:pt x="19" y="204"/>
                  </a:lnTo>
                  <a:lnTo>
                    <a:pt x="18" y="201"/>
                  </a:lnTo>
                  <a:lnTo>
                    <a:pt x="15" y="197"/>
                  </a:lnTo>
                  <a:lnTo>
                    <a:pt x="15" y="191"/>
                  </a:lnTo>
                  <a:lnTo>
                    <a:pt x="14" y="185"/>
                  </a:lnTo>
                  <a:lnTo>
                    <a:pt x="14" y="179"/>
                  </a:lnTo>
                  <a:lnTo>
                    <a:pt x="14" y="171"/>
                  </a:lnTo>
                  <a:lnTo>
                    <a:pt x="15" y="164"/>
                  </a:lnTo>
                  <a:lnTo>
                    <a:pt x="18" y="159"/>
                  </a:lnTo>
                  <a:lnTo>
                    <a:pt x="21" y="155"/>
                  </a:lnTo>
                  <a:lnTo>
                    <a:pt x="27" y="150"/>
                  </a:lnTo>
                  <a:lnTo>
                    <a:pt x="36" y="145"/>
                  </a:lnTo>
                  <a:lnTo>
                    <a:pt x="48" y="140"/>
                  </a:lnTo>
                  <a:lnTo>
                    <a:pt x="61" y="136"/>
                  </a:lnTo>
                  <a:lnTo>
                    <a:pt x="75" y="132"/>
                  </a:lnTo>
                  <a:lnTo>
                    <a:pt x="90" y="128"/>
                  </a:lnTo>
                  <a:lnTo>
                    <a:pt x="107" y="126"/>
                  </a:lnTo>
                  <a:lnTo>
                    <a:pt x="125" y="126"/>
                  </a:lnTo>
                  <a:lnTo>
                    <a:pt x="140" y="126"/>
                  </a:lnTo>
                  <a:lnTo>
                    <a:pt x="154" y="127"/>
                  </a:lnTo>
                  <a:lnTo>
                    <a:pt x="167" y="129"/>
                  </a:lnTo>
                  <a:lnTo>
                    <a:pt x="178" y="132"/>
                  </a:lnTo>
                  <a:lnTo>
                    <a:pt x="189" y="135"/>
                  </a:lnTo>
                  <a:lnTo>
                    <a:pt x="199" y="140"/>
                  </a:lnTo>
                  <a:lnTo>
                    <a:pt x="207" y="145"/>
                  </a:lnTo>
                  <a:lnTo>
                    <a:pt x="215" y="150"/>
                  </a:lnTo>
                  <a:lnTo>
                    <a:pt x="222" y="157"/>
                  </a:lnTo>
                  <a:lnTo>
                    <a:pt x="228" y="164"/>
                  </a:lnTo>
                  <a:lnTo>
                    <a:pt x="233" y="173"/>
                  </a:lnTo>
                  <a:lnTo>
                    <a:pt x="237" y="182"/>
                  </a:lnTo>
                  <a:lnTo>
                    <a:pt x="239" y="193"/>
                  </a:lnTo>
                  <a:lnTo>
                    <a:pt x="240" y="204"/>
                  </a:lnTo>
                  <a:lnTo>
                    <a:pt x="242" y="217"/>
                  </a:lnTo>
                  <a:lnTo>
                    <a:pt x="243" y="230"/>
                  </a:lnTo>
                  <a:lnTo>
                    <a:pt x="243" y="409"/>
                  </a:lnTo>
                  <a:close/>
                  <a:moveTo>
                    <a:pt x="169" y="295"/>
                  </a:moveTo>
                  <a:lnTo>
                    <a:pt x="141" y="295"/>
                  </a:lnTo>
                  <a:lnTo>
                    <a:pt x="123" y="296"/>
                  </a:lnTo>
                  <a:lnTo>
                    <a:pt x="110" y="297"/>
                  </a:lnTo>
                  <a:lnTo>
                    <a:pt x="98" y="301"/>
                  </a:lnTo>
                  <a:lnTo>
                    <a:pt x="88" y="307"/>
                  </a:lnTo>
                  <a:lnTo>
                    <a:pt x="81" y="312"/>
                  </a:lnTo>
                  <a:lnTo>
                    <a:pt x="76" y="319"/>
                  </a:lnTo>
                  <a:lnTo>
                    <a:pt x="74" y="327"/>
                  </a:lnTo>
                  <a:lnTo>
                    <a:pt x="72" y="336"/>
                  </a:lnTo>
                  <a:lnTo>
                    <a:pt x="74" y="344"/>
                  </a:lnTo>
                  <a:lnTo>
                    <a:pt x="75" y="352"/>
                  </a:lnTo>
                  <a:lnTo>
                    <a:pt x="79" y="357"/>
                  </a:lnTo>
                  <a:lnTo>
                    <a:pt x="84" y="362"/>
                  </a:lnTo>
                  <a:lnTo>
                    <a:pt x="89" y="367"/>
                  </a:lnTo>
                  <a:lnTo>
                    <a:pt x="96" y="370"/>
                  </a:lnTo>
                  <a:lnTo>
                    <a:pt x="103" y="371"/>
                  </a:lnTo>
                  <a:lnTo>
                    <a:pt x="112" y="372"/>
                  </a:lnTo>
                  <a:lnTo>
                    <a:pt x="120" y="371"/>
                  </a:lnTo>
                  <a:lnTo>
                    <a:pt x="128" y="370"/>
                  </a:lnTo>
                  <a:lnTo>
                    <a:pt x="136" y="367"/>
                  </a:lnTo>
                  <a:lnTo>
                    <a:pt x="142" y="365"/>
                  </a:lnTo>
                  <a:lnTo>
                    <a:pt x="149" y="360"/>
                  </a:lnTo>
                  <a:lnTo>
                    <a:pt x="155" y="354"/>
                  </a:lnTo>
                  <a:lnTo>
                    <a:pt x="162" y="348"/>
                  </a:lnTo>
                  <a:lnTo>
                    <a:pt x="169" y="340"/>
                  </a:lnTo>
                  <a:lnTo>
                    <a:pt x="169" y="295"/>
                  </a:lnTo>
                  <a:close/>
                  <a:moveTo>
                    <a:pt x="142" y="12"/>
                  </a:moveTo>
                  <a:lnTo>
                    <a:pt x="145" y="9"/>
                  </a:lnTo>
                  <a:lnTo>
                    <a:pt x="147" y="7"/>
                  </a:lnTo>
                  <a:lnTo>
                    <a:pt x="151" y="4"/>
                  </a:lnTo>
                  <a:lnTo>
                    <a:pt x="155" y="3"/>
                  </a:lnTo>
                  <a:lnTo>
                    <a:pt x="160" y="1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4" y="0"/>
                  </a:lnTo>
                  <a:lnTo>
                    <a:pt x="195" y="0"/>
                  </a:lnTo>
                  <a:lnTo>
                    <a:pt x="204" y="1"/>
                  </a:lnTo>
                  <a:lnTo>
                    <a:pt x="212" y="3"/>
                  </a:lnTo>
                  <a:lnTo>
                    <a:pt x="216" y="4"/>
                  </a:lnTo>
                  <a:lnTo>
                    <a:pt x="218" y="7"/>
                  </a:lnTo>
                  <a:lnTo>
                    <a:pt x="220" y="9"/>
                  </a:lnTo>
                  <a:lnTo>
                    <a:pt x="218" y="13"/>
                  </a:lnTo>
                  <a:lnTo>
                    <a:pt x="216" y="16"/>
                  </a:lnTo>
                  <a:lnTo>
                    <a:pt x="159" y="85"/>
                  </a:lnTo>
                  <a:lnTo>
                    <a:pt x="156" y="88"/>
                  </a:lnTo>
                  <a:lnTo>
                    <a:pt x="154" y="91"/>
                  </a:lnTo>
                  <a:lnTo>
                    <a:pt x="151" y="92"/>
                  </a:lnTo>
                  <a:lnTo>
                    <a:pt x="147" y="93"/>
                  </a:lnTo>
                  <a:lnTo>
                    <a:pt x="143" y="94"/>
                  </a:lnTo>
                  <a:lnTo>
                    <a:pt x="138" y="94"/>
                  </a:lnTo>
                  <a:lnTo>
                    <a:pt x="132" y="96"/>
                  </a:lnTo>
                  <a:lnTo>
                    <a:pt x="124" y="96"/>
                  </a:lnTo>
                  <a:lnTo>
                    <a:pt x="115" y="96"/>
                  </a:lnTo>
                  <a:lnTo>
                    <a:pt x="107" y="94"/>
                  </a:lnTo>
                  <a:lnTo>
                    <a:pt x="102" y="93"/>
                  </a:lnTo>
                  <a:lnTo>
                    <a:pt x="98" y="92"/>
                  </a:lnTo>
                  <a:lnTo>
                    <a:pt x="97" y="89"/>
                  </a:lnTo>
                  <a:lnTo>
                    <a:pt x="97" y="87"/>
                  </a:lnTo>
                  <a:lnTo>
                    <a:pt x="98" y="84"/>
                  </a:lnTo>
                  <a:lnTo>
                    <a:pt x="99" y="8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0" name="Freeform 86"/>
            <p:cNvSpPr>
              <a:spLocks noEditPoints="1"/>
            </p:cNvSpPr>
            <p:nvPr/>
          </p:nvSpPr>
          <p:spPr bwMode="auto">
            <a:xfrm>
              <a:off x="7418388" y="2554288"/>
              <a:ext cx="106363" cy="168275"/>
            </a:xfrm>
            <a:custGeom>
              <a:avLst/>
              <a:gdLst/>
              <a:ahLst/>
              <a:cxnLst>
                <a:cxn ang="0">
                  <a:pos x="268" y="284"/>
                </a:cxn>
                <a:cxn ang="0">
                  <a:pos x="264" y="317"/>
                </a:cxn>
                <a:cxn ang="0">
                  <a:pos x="256" y="345"/>
                </a:cxn>
                <a:cxn ang="0">
                  <a:pos x="246" y="370"/>
                </a:cxn>
                <a:cxn ang="0">
                  <a:pos x="230" y="389"/>
                </a:cxn>
                <a:cxn ang="0">
                  <a:pos x="212" y="405"/>
                </a:cxn>
                <a:cxn ang="0">
                  <a:pos x="191" y="415"/>
                </a:cxn>
                <a:cxn ang="0">
                  <a:pos x="167" y="420"/>
                </a:cxn>
                <a:cxn ang="0">
                  <a:pos x="141" y="420"/>
                </a:cxn>
                <a:cxn ang="0">
                  <a:pos x="118" y="415"/>
                </a:cxn>
                <a:cxn ang="0">
                  <a:pos x="96" y="405"/>
                </a:cxn>
                <a:cxn ang="0">
                  <a:pos x="75" y="387"/>
                </a:cxn>
                <a:cxn ang="0">
                  <a:pos x="64" y="405"/>
                </a:cxn>
                <a:cxn ang="0">
                  <a:pos x="63" y="410"/>
                </a:cxn>
                <a:cxn ang="0">
                  <a:pos x="58" y="414"/>
                </a:cxn>
                <a:cxn ang="0">
                  <a:pos x="48" y="416"/>
                </a:cxn>
                <a:cxn ang="0">
                  <a:pos x="32" y="416"/>
                </a:cxn>
                <a:cxn ang="0">
                  <a:pos x="17" y="416"/>
                </a:cxn>
                <a:cxn ang="0">
                  <a:pos x="8" y="414"/>
                </a:cxn>
                <a:cxn ang="0">
                  <a:pos x="2" y="410"/>
                </a:cxn>
                <a:cxn ang="0">
                  <a:pos x="0" y="405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14" y="1"/>
                </a:cxn>
                <a:cxn ang="0">
                  <a:pos x="28" y="0"/>
                </a:cxn>
                <a:cxn ang="0">
                  <a:pos x="48" y="0"/>
                </a:cxn>
                <a:cxn ang="0">
                  <a:pos x="63" y="1"/>
                </a:cxn>
                <a:cxn ang="0">
                  <a:pos x="71" y="5"/>
                </a:cxn>
                <a:cxn ang="0">
                  <a:pos x="75" y="9"/>
                </a:cxn>
                <a:cxn ang="0">
                  <a:pos x="76" y="159"/>
                </a:cxn>
                <a:cxn ang="0">
                  <a:pos x="96" y="142"/>
                </a:cxn>
                <a:cxn ang="0">
                  <a:pos x="116" y="131"/>
                </a:cxn>
                <a:cxn ang="0">
                  <a:pos x="137" y="123"/>
                </a:cxn>
                <a:cxn ang="0">
                  <a:pos x="160" y="122"/>
                </a:cxn>
                <a:cxn ang="0">
                  <a:pos x="187" y="124"/>
                </a:cxn>
                <a:cxn ang="0">
                  <a:pos x="209" y="133"/>
                </a:cxn>
                <a:cxn ang="0">
                  <a:pos x="229" y="147"/>
                </a:cxn>
                <a:cxn ang="0">
                  <a:pos x="243" y="165"/>
                </a:cxn>
                <a:cxn ang="0">
                  <a:pos x="255" y="186"/>
                </a:cxn>
                <a:cxn ang="0">
                  <a:pos x="262" y="212"/>
                </a:cxn>
                <a:cxn ang="0">
                  <a:pos x="266" y="239"/>
                </a:cxn>
                <a:cxn ang="0">
                  <a:pos x="269" y="268"/>
                </a:cxn>
                <a:cxn ang="0">
                  <a:pos x="190" y="256"/>
                </a:cxn>
                <a:cxn ang="0">
                  <a:pos x="185" y="225"/>
                </a:cxn>
                <a:cxn ang="0">
                  <a:pos x="176" y="207"/>
                </a:cxn>
                <a:cxn ang="0">
                  <a:pos x="168" y="197"/>
                </a:cxn>
                <a:cxn ang="0">
                  <a:pos x="158" y="190"/>
                </a:cxn>
                <a:cxn ang="0">
                  <a:pos x="145" y="186"/>
                </a:cxn>
                <a:cxn ang="0">
                  <a:pos x="130" y="186"/>
                </a:cxn>
                <a:cxn ang="0">
                  <a:pos x="116" y="190"/>
                </a:cxn>
                <a:cxn ang="0">
                  <a:pos x="101" y="200"/>
                </a:cxn>
                <a:cxn ang="0">
                  <a:pos x="84" y="217"/>
                </a:cxn>
                <a:cxn ang="0">
                  <a:pos x="76" y="315"/>
                </a:cxn>
                <a:cxn ang="0">
                  <a:pos x="92" y="334"/>
                </a:cxn>
                <a:cxn ang="0">
                  <a:pos x="106" y="346"/>
                </a:cxn>
                <a:cxn ang="0">
                  <a:pos x="120" y="354"/>
                </a:cxn>
                <a:cxn ang="0">
                  <a:pos x="136" y="357"/>
                </a:cxn>
                <a:cxn ang="0">
                  <a:pos x="150" y="356"/>
                </a:cxn>
                <a:cxn ang="0">
                  <a:pos x="161" y="350"/>
                </a:cxn>
                <a:cxn ang="0">
                  <a:pos x="171" y="341"/>
                </a:cxn>
                <a:cxn ang="0">
                  <a:pos x="178" y="331"/>
                </a:cxn>
                <a:cxn ang="0">
                  <a:pos x="187" y="304"/>
                </a:cxn>
                <a:cxn ang="0">
                  <a:pos x="190" y="273"/>
                </a:cxn>
              </a:cxnLst>
              <a:rect l="0" t="0" r="r" b="b"/>
              <a:pathLst>
                <a:path w="269" h="421">
                  <a:moveTo>
                    <a:pt x="269" y="268"/>
                  </a:moveTo>
                  <a:lnTo>
                    <a:pt x="268" y="284"/>
                  </a:lnTo>
                  <a:lnTo>
                    <a:pt x="266" y="301"/>
                  </a:lnTo>
                  <a:lnTo>
                    <a:pt x="264" y="317"/>
                  </a:lnTo>
                  <a:lnTo>
                    <a:pt x="261" y="331"/>
                  </a:lnTo>
                  <a:lnTo>
                    <a:pt x="256" y="345"/>
                  </a:lnTo>
                  <a:lnTo>
                    <a:pt x="251" y="358"/>
                  </a:lnTo>
                  <a:lnTo>
                    <a:pt x="246" y="370"/>
                  </a:lnTo>
                  <a:lnTo>
                    <a:pt x="238" y="380"/>
                  </a:lnTo>
                  <a:lnTo>
                    <a:pt x="230" y="389"/>
                  </a:lnTo>
                  <a:lnTo>
                    <a:pt x="222" y="397"/>
                  </a:lnTo>
                  <a:lnTo>
                    <a:pt x="212" y="405"/>
                  </a:lnTo>
                  <a:lnTo>
                    <a:pt x="203" y="411"/>
                  </a:lnTo>
                  <a:lnTo>
                    <a:pt x="191" y="415"/>
                  </a:lnTo>
                  <a:lnTo>
                    <a:pt x="180" y="419"/>
                  </a:lnTo>
                  <a:lnTo>
                    <a:pt x="167" y="420"/>
                  </a:lnTo>
                  <a:lnTo>
                    <a:pt x="154" y="421"/>
                  </a:lnTo>
                  <a:lnTo>
                    <a:pt x="141" y="420"/>
                  </a:lnTo>
                  <a:lnTo>
                    <a:pt x="129" y="419"/>
                  </a:lnTo>
                  <a:lnTo>
                    <a:pt x="118" y="415"/>
                  </a:lnTo>
                  <a:lnTo>
                    <a:pt x="107" y="411"/>
                  </a:lnTo>
                  <a:lnTo>
                    <a:pt x="96" y="405"/>
                  </a:lnTo>
                  <a:lnTo>
                    <a:pt x="85" y="396"/>
                  </a:lnTo>
                  <a:lnTo>
                    <a:pt x="75" y="387"/>
                  </a:lnTo>
                  <a:lnTo>
                    <a:pt x="64" y="375"/>
                  </a:lnTo>
                  <a:lnTo>
                    <a:pt x="64" y="405"/>
                  </a:lnTo>
                  <a:lnTo>
                    <a:pt x="64" y="407"/>
                  </a:lnTo>
                  <a:lnTo>
                    <a:pt x="63" y="410"/>
                  </a:lnTo>
                  <a:lnTo>
                    <a:pt x="61" y="412"/>
                  </a:lnTo>
                  <a:lnTo>
                    <a:pt x="58" y="414"/>
                  </a:lnTo>
                  <a:lnTo>
                    <a:pt x="53" y="415"/>
                  </a:lnTo>
                  <a:lnTo>
                    <a:pt x="48" y="416"/>
                  </a:lnTo>
                  <a:lnTo>
                    <a:pt x="41" y="416"/>
                  </a:lnTo>
                  <a:lnTo>
                    <a:pt x="32" y="416"/>
                  </a:lnTo>
                  <a:lnTo>
                    <a:pt x="24" y="416"/>
                  </a:lnTo>
                  <a:lnTo>
                    <a:pt x="17" y="416"/>
                  </a:lnTo>
                  <a:lnTo>
                    <a:pt x="11" y="415"/>
                  </a:lnTo>
                  <a:lnTo>
                    <a:pt x="8" y="414"/>
                  </a:lnTo>
                  <a:lnTo>
                    <a:pt x="4" y="412"/>
                  </a:lnTo>
                  <a:lnTo>
                    <a:pt x="2" y="410"/>
                  </a:lnTo>
                  <a:lnTo>
                    <a:pt x="1" y="407"/>
                  </a:lnTo>
                  <a:lnTo>
                    <a:pt x="0" y="40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5"/>
                  </a:lnTo>
                  <a:lnTo>
                    <a:pt x="9" y="3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8" y="3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75" y="9"/>
                  </a:lnTo>
                  <a:lnTo>
                    <a:pt x="76" y="12"/>
                  </a:lnTo>
                  <a:lnTo>
                    <a:pt x="76" y="159"/>
                  </a:lnTo>
                  <a:lnTo>
                    <a:pt x="85" y="150"/>
                  </a:lnTo>
                  <a:lnTo>
                    <a:pt x="96" y="142"/>
                  </a:lnTo>
                  <a:lnTo>
                    <a:pt x="106" y="136"/>
                  </a:lnTo>
                  <a:lnTo>
                    <a:pt x="116" y="131"/>
                  </a:lnTo>
                  <a:lnTo>
                    <a:pt x="127" y="127"/>
                  </a:lnTo>
                  <a:lnTo>
                    <a:pt x="137" y="123"/>
                  </a:lnTo>
                  <a:lnTo>
                    <a:pt x="149" y="122"/>
                  </a:lnTo>
                  <a:lnTo>
                    <a:pt x="160" y="122"/>
                  </a:lnTo>
                  <a:lnTo>
                    <a:pt x="174" y="122"/>
                  </a:lnTo>
                  <a:lnTo>
                    <a:pt x="187" y="124"/>
                  </a:lnTo>
                  <a:lnTo>
                    <a:pt x="199" y="128"/>
                  </a:lnTo>
                  <a:lnTo>
                    <a:pt x="209" y="133"/>
                  </a:lnTo>
                  <a:lnTo>
                    <a:pt x="220" y="140"/>
                  </a:lnTo>
                  <a:lnTo>
                    <a:pt x="229" y="147"/>
                  </a:lnTo>
                  <a:lnTo>
                    <a:pt x="237" y="155"/>
                  </a:lnTo>
                  <a:lnTo>
                    <a:pt x="243" y="165"/>
                  </a:lnTo>
                  <a:lnTo>
                    <a:pt x="249" y="176"/>
                  </a:lnTo>
                  <a:lnTo>
                    <a:pt x="255" y="186"/>
                  </a:lnTo>
                  <a:lnTo>
                    <a:pt x="259" y="199"/>
                  </a:lnTo>
                  <a:lnTo>
                    <a:pt x="262" y="212"/>
                  </a:lnTo>
                  <a:lnTo>
                    <a:pt x="265" y="225"/>
                  </a:lnTo>
                  <a:lnTo>
                    <a:pt x="266" y="239"/>
                  </a:lnTo>
                  <a:lnTo>
                    <a:pt x="268" y="253"/>
                  </a:lnTo>
                  <a:lnTo>
                    <a:pt x="269" y="268"/>
                  </a:lnTo>
                  <a:close/>
                  <a:moveTo>
                    <a:pt x="190" y="273"/>
                  </a:moveTo>
                  <a:lnTo>
                    <a:pt x="190" y="256"/>
                  </a:lnTo>
                  <a:lnTo>
                    <a:pt x="187" y="240"/>
                  </a:lnTo>
                  <a:lnTo>
                    <a:pt x="185" y="225"/>
                  </a:lnTo>
                  <a:lnTo>
                    <a:pt x="180" y="212"/>
                  </a:lnTo>
                  <a:lnTo>
                    <a:pt x="176" y="207"/>
                  </a:lnTo>
                  <a:lnTo>
                    <a:pt x="172" y="202"/>
                  </a:lnTo>
                  <a:lnTo>
                    <a:pt x="168" y="197"/>
                  </a:lnTo>
                  <a:lnTo>
                    <a:pt x="163" y="193"/>
                  </a:lnTo>
                  <a:lnTo>
                    <a:pt x="158" y="190"/>
                  </a:lnTo>
                  <a:lnTo>
                    <a:pt x="151" y="187"/>
                  </a:lnTo>
                  <a:lnTo>
                    <a:pt x="145" y="186"/>
                  </a:lnTo>
                  <a:lnTo>
                    <a:pt x="138" y="185"/>
                  </a:lnTo>
                  <a:lnTo>
                    <a:pt x="130" y="186"/>
                  </a:lnTo>
                  <a:lnTo>
                    <a:pt x="123" y="187"/>
                  </a:lnTo>
                  <a:lnTo>
                    <a:pt x="116" y="190"/>
                  </a:lnTo>
                  <a:lnTo>
                    <a:pt x="108" y="195"/>
                  </a:lnTo>
                  <a:lnTo>
                    <a:pt x="101" y="200"/>
                  </a:lnTo>
                  <a:lnTo>
                    <a:pt x="93" y="208"/>
                  </a:lnTo>
                  <a:lnTo>
                    <a:pt x="84" y="217"/>
                  </a:lnTo>
                  <a:lnTo>
                    <a:pt x="76" y="228"/>
                  </a:lnTo>
                  <a:lnTo>
                    <a:pt x="76" y="315"/>
                  </a:lnTo>
                  <a:lnTo>
                    <a:pt x="84" y="326"/>
                  </a:lnTo>
                  <a:lnTo>
                    <a:pt x="92" y="334"/>
                  </a:lnTo>
                  <a:lnTo>
                    <a:pt x="98" y="341"/>
                  </a:lnTo>
                  <a:lnTo>
                    <a:pt x="106" y="346"/>
                  </a:lnTo>
                  <a:lnTo>
                    <a:pt x="114" y="352"/>
                  </a:lnTo>
                  <a:lnTo>
                    <a:pt x="120" y="354"/>
                  </a:lnTo>
                  <a:lnTo>
                    <a:pt x="128" y="357"/>
                  </a:lnTo>
                  <a:lnTo>
                    <a:pt x="136" y="357"/>
                  </a:lnTo>
                  <a:lnTo>
                    <a:pt x="143" y="357"/>
                  </a:lnTo>
                  <a:lnTo>
                    <a:pt x="150" y="356"/>
                  </a:lnTo>
                  <a:lnTo>
                    <a:pt x="155" y="353"/>
                  </a:lnTo>
                  <a:lnTo>
                    <a:pt x="161" y="350"/>
                  </a:lnTo>
                  <a:lnTo>
                    <a:pt x="165" y="346"/>
                  </a:lnTo>
                  <a:lnTo>
                    <a:pt x="171" y="341"/>
                  </a:lnTo>
                  <a:lnTo>
                    <a:pt x="174" y="336"/>
                  </a:lnTo>
                  <a:lnTo>
                    <a:pt x="178" y="331"/>
                  </a:lnTo>
                  <a:lnTo>
                    <a:pt x="183" y="318"/>
                  </a:lnTo>
                  <a:lnTo>
                    <a:pt x="187" y="304"/>
                  </a:lnTo>
                  <a:lnTo>
                    <a:pt x="190" y="288"/>
                  </a:lnTo>
                  <a:lnTo>
                    <a:pt x="190" y="2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7543800" y="2552701"/>
              <a:ext cx="73025" cy="166688"/>
            </a:xfrm>
            <a:custGeom>
              <a:avLst/>
              <a:gdLst/>
              <a:ahLst/>
              <a:cxnLst>
                <a:cxn ang="0">
                  <a:pos x="182" y="185"/>
                </a:cxn>
                <a:cxn ang="0">
                  <a:pos x="178" y="199"/>
                </a:cxn>
                <a:cxn ang="0">
                  <a:pos x="172" y="202"/>
                </a:cxn>
                <a:cxn ang="0">
                  <a:pos x="163" y="201"/>
                </a:cxn>
                <a:cxn ang="0">
                  <a:pos x="151" y="197"/>
                </a:cxn>
                <a:cxn ang="0">
                  <a:pos x="136" y="197"/>
                </a:cxn>
                <a:cxn ang="0">
                  <a:pos x="116" y="206"/>
                </a:cxn>
                <a:cxn ang="0">
                  <a:pos x="94" y="230"/>
                </a:cxn>
                <a:cxn ang="0">
                  <a:pos x="86" y="411"/>
                </a:cxn>
                <a:cxn ang="0">
                  <a:pos x="79" y="418"/>
                </a:cxn>
                <a:cxn ang="0">
                  <a:pos x="59" y="420"/>
                </a:cxn>
                <a:cxn ang="0">
                  <a:pos x="31" y="419"/>
                </a:cxn>
                <a:cxn ang="0">
                  <a:pos x="15" y="415"/>
                </a:cxn>
                <a:cxn ang="0">
                  <a:pos x="11" y="409"/>
                </a:cxn>
                <a:cxn ang="0">
                  <a:pos x="13" y="137"/>
                </a:cxn>
                <a:cxn ang="0">
                  <a:pos x="23" y="132"/>
                </a:cxn>
                <a:cxn ang="0">
                  <a:pos x="44" y="131"/>
                </a:cxn>
                <a:cxn ang="0">
                  <a:pos x="64" y="132"/>
                </a:cxn>
                <a:cxn ang="0">
                  <a:pos x="73" y="137"/>
                </a:cxn>
                <a:cxn ang="0">
                  <a:pos x="76" y="176"/>
                </a:cxn>
                <a:cxn ang="0">
                  <a:pos x="104" y="142"/>
                </a:cxn>
                <a:cxn ang="0">
                  <a:pos x="129" y="128"/>
                </a:cxn>
                <a:cxn ang="0">
                  <a:pos x="150" y="126"/>
                </a:cxn>
                <a:cxn ang="0">
                  <a:pos x="164" y="127"/>
                </a:cxn>
                <a:cxn ang="0">
                  <a:pos x="176" y="131"/>
                </a:cxn>
                <a:cxn ang="0">
                  <a:pos x="180" y="136"/>
                </a:cxn>
                <a:cxn ang="0">
                  <a:pos x="182" y="145"/>
                </a:cxn>
                <a:cxn ang="0">
                  <a:pos x="182" y="167"/>
                </a:cxn>
                <a:cxn ang="0">
                  <a:pos x="128" y="5"/>
                </a:cxn>
                <a:cxn ang="0">
                  <a:pos x="137" y="1"/>
                </a:cxn>
                <a:cxn ang="0">
                  <a:pos x="156" y="0"/>
                </a:cxn>
                <a:cxn ang="0">
                  <a:pos x="180" y="1"/>
                </a:cxn>
                <a:cxn ang="0">
                  <a:pos x="183" y="10"/>
                </a:cxn>
                <a:cxn ang="0">
                  <a:pos x="132" y="85"/>
                </a:cxn>
                <a:cxn ang="0">
                  <a:pos x="123" y="92"/>
                </a:cxn>
                <a:cxn ang="0">
                  <a:pos x="107" y="94"/>
                </a:cxn>
                <a:cxn ang="0">
                  <a:pos x="84" y="96"/>
                </a:cxn>
                <a:cxn ang="0">
                  <a:pos x="66" y="93"/>
                </a:cxn>
                <a:cxn ang="0">
                  <a:pos x="55" y="88"/>
                </a:cxn>
                <a:cxn ang="0">
                  <a:pos x="4" y="14"/>
                </a:cxn>
                <a:cxn ang="0">
                  <a:pos x="1" y="4"/>
                </a:cxn>
                <a:cxn ang="0">
                  <a:pos x="18" y="0"/>
                </a:cxn>
                <a:cxn ang="0">
                  <a:pos x="44" y="0"/>
                </a:cxn>
                <a:cxn ang="0">
                  <a:pos x="55" y="3"/>
                </a:cxn>
                <a:cxn ang="0">
                  <a:pos x="61" y="10"/>
                </a:cxn>
              </a:cxnLst>
              <a:rect l="0" t="0" r="r" b="b"/>
              <a:pathLst>
                <a:path w="185" h="420">
                  <a:moveTo>
                    <a:pt x="182" y="167"/>
                  </a:moveTo>
                  <a:lnTo>
                    <a:pt x="182" y="177"/>
                  </a:lnTo>
                  <a:lnTo>
                    <a:pt x="182" y="185"/>
                  </a:lnTo>
                  <a:lnTo>
                    <a:pt x="181" y="190"/>
                  </a:lnTo>
                  <a:lnTo>
                    <a:pt x="180" y="195"/>
                  </a:lnTo>
                  <a:lnTo>
                    <a:pt x="178" y="199"/>
                  </a:lnTo>
                  <a:lnTo>
                    <a:pt x="177" y="201"/>
                  </a:lnTo>
                  <a:lnTo>
                    <a:pt x="174" y="202"/>
                  </a:lnTo>
                  <a:lnTo>
                    <a:pt x="172" y="202"/>
                  </a:lnTo>
                  <a:lnTo>
                    <a:pt x="169" y="202"/>
                  </a:lnTo>
                  <a:lnTo>
                    <a:pt x="167" y="202"/>
                  </a:lnTo>
                  <a:lnTo>
                    <a:pt x="163" y="201"/>
                  </a:lnTo>
                  <a:lnTo>
                    <a:pt x="160" y="199"/>
                  </a:lnTo>
                  <a:lnTo>
                    <a:pt x="156" y="198"/>
                  </a:lnTo>
                  <a:lnTo>
                    <a:pt x="151" y="197"/>
                  </a:lnTo>
                  <a:lnTo>
                    <a:pt x="147" y="197"/>
                  </a:lnTo>
                  <a:lnTo>
                    <a:pt x="142" y="195"/>
                  </a:lnTo>
                  <a:lnTo>
                    <a:pt x="136" y="197"/>
                  </a:lnTo>
                  <a:lnTo>
                    <a:pt x="129" y="198"/>
                  </a:lnTo>
                  <a:lnTo>
                    <a:pt x="123" y="202"/>
                  </a:lnTo>
                  <a:lnTo>
                    <a:pt x="116" y="206"/>
                  </a:lnTo>
                  <a:lnTo>
                    <a:pt x="110" y="212"/>
                  </a:lnTo>
                  <a:lnTo>
                    <a:pt x="102" y="220"/>
                  </a:lnTo>
                  <a:lnTo>
                    <a:pt x="94" y="230"/>
                  </a:lnTo>
                  <a:lnTo>
                    <a:pt x="86" y="242"/>
                  </a:lnTo>
                  <a:lnTo>
                    <a:pt x="86" y="409"/>
                  </a:lnTo>
                  <a:lnTo>
                    <a:pt x="86" y="411"/>
                  </a:lnTo>
                  <a:lnTo>
                    <a:pt x="85" y="414"/>
                  </a:lnTo>
                  <a:lnTo>
                    <a:pt x="82" y="415"/>
                  </a:lnTo>
                  <a:lnTo>
                    <a:pt x="79" y="418"/>
                  </a:lnTo>
                  <a:lnTo>
                    <a:pt x="73" y="419"/>
                  </a:lnTo>
                  <a:lnTo>
                    <a:pt x="67" y="419"/>
                  </a:lnTo>
                  <a:lnTo>
                    <a:pt x="59" y="420"/>
                  </a:lnTo>
                  <a:lnTo>
                    <a:pt x="49" y="420"/>
                  </a:lnTo>
                  <a:lnTo>
                    <a:pt x="39" y="420"/>
                  </a:lnTo>
                  <a:lnTo>
                    <a:pt x="31" y="419"/>
                  </a:lnTo>
                  <a:lnTo>
                    <a:pt x="24" y="419"/>
                  </a:lnTo>
                  <a:lnTo>
                    <a:pt x="19" y="418"/>
                  </a:lnTo>
                  <a:lnTo>
                    <a:pt x="15" y="415"/>
                  </a:lnTo>
                  <a:lnTo>
                    <a:pt x="13" y="414"/>
                  </a:lnTo>
                  <a:lnTo>
                    <a:pt x="11" y="411"/>
                  </a:lnTo>
                  <a:lnTo>
                    <a:pt x="11" y="409"/>
                  </a:lnTo>
                  <a:lnTo>
                    <a:pt x="11" y="142"/>
                  </a:lnTo>
                  <a:lnTo>
                    <a:pt x="11" y="140"/>
                  </a:lnTo>
                  <a:lnTo>
                    <a:pt x="13" y="137"/>
                  </a:lnTo>
                  <a:lnTo>
                    <a:pt x="15" y="135"/>
                  </a:lnTo>
                  <a:lnTo>
                    <a:pt x="18" y="133"/>
                  </a:lnTo>
                  <a:lnTo>
                    <a:pt x="23" y="132"/>
                  </a:lnTo>
                  <a:lnTo>
                    <a:pt x="28" y="131"/>
                  </a:lnTo>
                  <a:lnTo>
                    <a:pt x="35" y="131"/>
                  </a:lnTo>
                  <a:lnTo>
                    <a:pt x="44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4" y="132"/>
                  </a:lnTo>
                  <a:lnTo>
                    <a:pt x="70" y="133"/>
                  </a:lnTo>
                  <a:lnTo>
                    <a:pt x="72" y="135"/>
                  </a:lnTo>
                  <a:lnTo>
                    <a:pt x="73" y="137"/>
                  </a:lnTo>
                  <a:lnTo>
                    <a:pt x="75" y="140"/>
                  </a:lnTo>
                  <a:lnTo>
                    <a:pt x="76" y="142"/>
                  </a:lnTo>
                  <a:lnTo>
                    <a:pt x="76" y="176"/>
                  </a:lnTo>
                  <a:lnTo>
                    <a:pt x="85" y="162"/>
                  </a:lnTo>
                  <a:lnTo>
                    <a:pt x="95" y="151"/>
                  </a:lnTo>
                  <a:lnTo>
                    <a:pt x="104" y="142"/>
                  </a:lnTo>
                  <a:lnTo>
                    <a:pt x="112" y="136"/>
                  </a:lnTo>
                  <a:lnTo>
                    <a:pt x="121" y="131"/>
                  </a:lnTo>
                  <a:lnTo>
                    <a:pt x="129" y="128"/>
                  </a:lnTo>
                  <a:lnTo>
                    <a:pt x="138" y="126"/>
                  </a:lnTo>
                  <a:lnTo>
                    <a:pt x="146" y="126"/>
                  </a:lnTo>
                  <a:lnTo>
                    <a:pt x="150" y="126"/>
                  </a:lnTo>
                  <a:lnTo>
                    <a:pt x="155" y="126"/>
                  </a:lnTo>
                  <a:lnTo>
                    <a:pt x="159" y="127"/>
                  </a:lnTo>
                  <a:lnTo>
                    <a:pt x="164" y="127"/>
                  </a:lnTo>
                  <a:lnTo>
                    <a:pt x="168" y="128"/>
                  </a:lnTo>
                  <a:lnTo>
                    <a:pt x="172" y="129"/>
                  </a:lnTo>
                  <a:lnTo>
                    <a:pt x="176" y="131"/>
                  </a:lnTo>
                  <a:lnTo>
                    <a:pt x="177" y="132"/>
                  </a:lnTo>
                  <a:lnTo>
                    <a:pt x="178" y="135"/>
                  </a:lnTo>
                  <a:lnTo>
                    <a:pt x="180" y="136"/>
                  </a:lnTo>
                  <a:lnTo>
                    <a:pt x="181" y="138"/>
                  </a:lnTo>
                  <a:lnTo>
                    <a:pt x="181" y="141"/>
                  </a:lnTo>
                  <a:lnTo>
                    <a:pt x="182" y="145"/>
                  </a:lnTo>
                  <a:lnTo>
                    <a:pt x="182" y="150"/>
                  </a:lnTo>
                  <a:lnTo>
                    <a:pt x="182" y="158"/>
                  </a:lnTo>
                  <a:lnTo>
                    <a:pt x="182" y="167"/>
                  </a:lnTo>
                  <a:close/>
                  <a:moveTo>
                    <a:pt x="123" y="10"/>
                  </a:moveTo>
                  <a:lnTo>
                    <a:pt x="125" y="7"/>
                  </a:lnTo>
                  <a:lnTo>
                    <a:pt x="128" y="5"/>
                  </a:lnTo>
                  <a:lnTo>
                    <a:pt x="130" y="3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1"/>
                  </a:lnTo>
                  <a:lnTo>
                    <a:pt x="183" y="4"/>
                  </a:lnTo>
                  <a:lnTo>
                    <a:pt x="185" y="7"/>
                  </a:lnTo>
                  <a:lnTo>
                    <a:pt x="183" y="10"/>
                  </a:lnTo>
                  <a:lnTo>
                    <a:pt x="182" y="14"/>
                  </a:lnTo>
                  <a:lnTo>
                    <a:pt x="178" y="20"/>
                  </a:lnTo>
                  <a:lnTo>
                    <a:pt x="132" y="85"/>
                  </a:lnTo>
                  <a:lnTo>
                    <a:pt x="129" y="88"/>
                  </a:lnTo>
                  <a:lnTo>
                    <a:pt x="126" y="91"/>
                  </a:lnTo>
                  <a:lnTo>
                    <a:pt x="123" y="92"/>
                  </a:lnTo>
                  <a:lnTo>
                    <a:pt x="119" y="93"/>
                  </a:lnTo>
                  <a:lnTo>
                    <a:pt x="114" y="94"/>
                  </a:lnTo>
                  <a:lnTo>
                    <a:pt x="107" y="94"/>
                  </a:lnTo>
                  <a:lnTo>
                    <a:pt x="101" y="96"/>
                  </a:lnTo>
                  <a:lnTo>
                    <a:pt x="92" y="96"/>
                  </a:lnTo>
                  <a:lnTo>
                    <a:pt x="84" y="96"/>
                  </a:lnTo>
                  <a:lnTo>
                    <a:pt x="76" y="94"/>
                  </a:lnTo>
                  <a:lnTo>
                    <a:pt x="70" y="94"/>
                  </a:lnTo>
                  <a:lnTo>
                    <a:pt x="66" y="93"/>
                  </a:lnTo>
                  <a:lnTo>
                    <a:pt x="62" y="92"/>
                  </a:lnTo>
                  <a:lnTo>
                    <a:pt x="58" y="91"/>
                  </a:lnTo>
                  <a:lnTo>
                    <a:pt x="55" y="88"/>
                  </a:lnTo>
                  <a:lnTo>
                    <a:pt x="54" y="85"/>
                  </a:lnTo>
                  <a:lnTo>
                    <a:pt x="6" y="20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5" y="3"/>
                  </a:lnTo>
                  <a:lnTo>
                    <a:pt x="57" y="5"/>
                  </a:lnTo>
                  <a:lnTo>
                    <a:pt x="59" y="8"/>
                  </a:lnTo>
                  <a:lnTo>
                    <a:pt x="61" y="10"/>
                  </a:lnTo>
                  <a:lnTo>
                    <a:pt x="92" y="54"/>
                  </a:lnTo>
                  <a:lnTo>
                    <a:pt x="12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7613650" y="2684463"/>
              <a:ext cx="34925" cy="36513"/>
            </a:xfrm>
            <a:custGeom>
              <a:avLst/>
              <a:gdLst/>
              <a:ahLst/>
              <a:cxnLst>
                <a:cxn ang="0">
                  <a:pos x="90" y="45"/>
                </a:cxn>
                <a:cxn ang="0">
                  <a:pos x="88" y="58"/>
                </a:cxn>
                <a:cxn ang="0">
                  <a:pos x="87" y="68"/>
                </a:cxn>
                <a:cxn ang="0">
                  <a:pos x="83" y="77"/>
                </a:cxn>
                <a:cxn ang="0">
                  <a:pos x="79" y="83"/>
                </a:cxn>
                <a:cxn ang="0">
                  <a:pos x="74" y="86"/>
                </a:cxn>
                <a:cxn ang="0">
                  <a:pos x="66" y="90"/>
                </a:cxn>
                <a:cxn ang="0">
                  <a:pos x="56" y="92"/>
                </a:cxn>
                <a:cxn ang="0">
                  <a:pos x="44" y="93"/>
                </a:cxn>
                <a:cxn ang="0">
                  <a:pos x="33" y="92"/>
                </a:cxn>
                <a:cxn ang="0">
                  <a:pos x="24" y="90"/>
                </a:cxn>
                <a:cxn ang="0">
                  <a:pos x="16" y="86"/>
                </a:cxn>
                <a:cxn ang="0">
                  <a:pos x="11" y="83"/>
                </a:cxn>
                <a:cxn ang="0">
                  <a:pos x="6" y="77"/>
                </a:cxn>
                <a:cxn ang="0">
                  <a:pos x="3" y="70"/>
                </a:cxn>
                <a:cxn ang="0">
                  <a:pos x="2" y="59"/>
                </a:cxn>
                <a:cxn ang="0">
                  <a:pos x="0" y="48"/>
                </a:cxn>
                <a:cxn ang="0">
                  <a:pos x="2" y="35"/>
                </a:cxn>
                <a:cxn ang="0">
                  <a:pos x="3" y="24"/>
                </a:cxn>
                <a:cxn ang="0">
                  <a:pos x="6" y="15"/>
                </a:cxn>
                <a:cxn ang="0">
                  <a:pos x="11" y="10"/>
                </a:cxn>
                <a:cxn ang="0">
                  <a:pos x="16" y="5"/>
                </a:cxn>
                <a:cxn ang="0">
                  <a:pos x="24" y="2"/>
                </a:cxn>
                <a:cxn ang="0">
                  <a:pos x="34" y="1"/>
                </a:cxn>
                <a:cxn ang="0">
                  <a:pos x="46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4" y="5"/>
                </a:cxn>
                <a:cxn ang="0">
                  <a:pos x="79" y="10"/>
                </a:cxn>
                <a:cxn ang="0">
                  <a:pos x="84" y="15"/>
                </a:cxn>
                <a:cxn ang="0">
                  <a:pos x="87" y="23"/>
                </a:cxn>
                <a:cxn ang="0">
                  <a:pos x="88" y="33"/>
                </a:cxn>
                <a:cxn ang="0">
                  <a:pos x="90" y="45"/>
                </a:cxn>
              </a:cxnLst>
              <a:rect l="0" t="0" r="r" b="b"/>
              <a:pathLst>
                <a:path w="90" h="93">
                  <a:moveTo>
                    <a:pt x="90" y="45"/>
                  </a:moveTo>
                  <a:lnTo>
                    <a:pt x="88" y="58"/>
                  </a:lnTo>
                  <a:lnTo>
                    <a:pt x="87" y="68"/>
                  </a:lnTo>
                  <a:lnTo>
                    <a:pt x="83" y="77"/>
                  </a:lnTo>
                  <a:lnTo>
                    <a:pt x="79" y="83"/>
                  </a:lnTo>
                  <a:lnTo>
                    <a:pt x="74" y="86"/>
                  </a:lnTo>
                  <a:lnTo>
                    <a:pt x="66" y="90"/>
                  </a:lnTo>
                  <a:lnTo>
                    <a:pt x="56" y="92"/>
                  </a:lnTo>
                  <a:lnTo>
                    <a:pt x="44" y="93"/>
                  </a:lnTo>
                  <a:lnTo>
                    <a:pt x="33" y="92"/>
                  </a:lnTo>
                  <a:lnTo>
                    <a:pt x="24" y="90"/>
                  </a:lnTo>
                  <a:lnTo>
                    <a:pt x="16" y="86"/>
                  </a:lnTo>
                  <a:lnTo>
                    <a:pt x="11" y="83"/>
                  </a:lnTo>
                  <a:lnTo>
                    <a:pt x="6" y="77"/>
                  </a:lnTo>
                  <a:lnTo>
                    <a:pt x="3" y="70"/>
                  </a:lnTo>
                  <a:lnTo>
                    <a:pt x="2" y="59"/>
                  </a:lnTo>
                  <a:lnTo>
                    <a:pt x="0" y="48"/>
                  </a:lnTo>
                  <a:lnTo>
                    <a:pt x="2" y="35"/>
                  </a:lnTo>
                  <a:lnTo>
                    <a:pt x="3" y="24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4" y="1"/>
                  </a:lnTo>
                  <a:lnTo>
                    <a:pt x="46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4" y="5"/>
                  </a:lnTo>
                  <a:lnTo>
                    <a:pt x="79" y="10"/>
                  </a:lnTo>
                  <a:lnTo>
                    <a:pt x="84" y="15"/>
                  </a:lnTo>
                  <a:lnTo>
                    <a:pt x="87" y="23"/>
                  </a:lnTo>
                  <a:lnTo>
                    <a:pt x="88" y="33"/>
                  </a:lnTo>
                  <a:lnTo>
                    <a:pt x="9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7840663" y="2551113"/>
              <a:ext cx="50800" cy="209550"/>
            </a:xfrm>
            <a:custGeom>
              <a:avLst/>
              <a:gdLst/>
              <a:ahLst/>
              <a:cxnLst>
                <a:cxn ang="0">
                  <a:pos x="116" y="46"/>
                </a:cxn>
                <a:cxn ang="0">
                  <a:pos x="97" y="106"/>
                </a:cxn>
                <a:cxn ang="0">
                  <a:pos x="85" y="168"/>
                </a:cxn>
                <a:cxn ang="0">
                  <a:pos x="79" y="231"/>
                </a:cxn>
                <a:cxn ang="0">
                  <a:pos x="79" y="296"/>
                </a:cxn>
                <a:cxn ang="0">
                  <a:pos x="85" y="359"/>
                </a:cxn>
                <a:cxn ang="0">
                  <a:pos x="98" y="421"/>
                </a:cxn>
                <a:cxn ang="0">
                  <a:pos x="116" y="482"/>
                </a:cxn>
                <a:cxn ang="0">
                  <a:pos x="129" y="516"/>
                </a:cxn>
                <a:cxn ang="0">
                  <a:pos x="129" y="522"/>
                </a:cxn>
                <a:cxn ang="0">
                  <a:pos x="123" y="527"/>
                </a:cxn>
                <a:cxn ang="0">
                  <a:pos x="109" y="530"/>
                </a:cxn>
                <a:cxn ang="0">
                  <a:pos x="91" y="530"/>
                </a:cxn>
                <a:cxn ang="0">
                  <a:pos x="78" y="528"/>
                </a:cxn>
                <a:cxn ang="0">
                  <a:pos x="70" y="526"/>
                </a:cxn>
                <a:cxn ang="0">
                  <a:pos x="66" y="523"/>
                </a:cxn>
                <a:cxn ang="0">
                  <a:pos x="57" y="505"/>
                </a:cxn>
                <a:cxn ang="0">
                  <a:pos x="43" y="474"/>
                </a:cxn>
                <a:cxn ang="0">
                  <a:pos x="30" y="443"/>
                </a:cxn>
                <a:cxn ang="0">
                  <a:pos x="21" y="411"/>
                </a:cxn>
                <a:cxn ang="0">
                  <a:pos x="13" y="378"/>
                </a:cxn>
                <a:cxn ang="0">
                  <a:pos x="7" y="346"/>
                </a:cxn>
                <a:cxn ang="0">
                  <a:pos x="3" y="314"/>
                </a:cxn>
                <a:cxn ang="0">
                  <a:pos x="1" y="280"/>
                </a:cxn>
                <a:cxn ang="0">
                  <a:pos x="1" y="248"/>
                </a:cxn>
                <a:cxn ang="0">
                  <a:pos x="3" y="214"/>
                </a:cxn>
                <a:cxn ang="0">
                  <a:pos x="7" y="182"/>
                </a:cxn>
                <a:cxn ang="0">
                  <a:pos x="13" y="150"/>
                </a:cxn>
                <a:cxn ang="0">
                  <a:pos x="21" y="117"/>
                </a:cxn>
                <a:cxn ang="0">
                  <a:pos x="31" y="85"/>
                </a:cxn>
                <a:cxn ang="0">
                  <a:pos x="43" y="54"/>
                </a:cxn>
                <a:cxn ang="0">
                  <a:pos x="57" y="23"/>
                </a:cxn>
                <a:cxn ang="0">
                  <a:pos x="65" y="5"/>
                </a:cxn>
                <a:cxn ang="0">
                  <a:pos x="69" y="2"/>
                </a:cxn>
                <a:cxn ang="0">
                  <a:pos x="76" y="1"/>
                </a:cxn>
                <a:cxn ang="0">
                  <a:pos x="88" y="0"/>
                </a:cxn>
                <a:cxn ang="0">
                  <a:pos x="107" y="0"/>
                </a:cxn>
                <a:cxn ang="0">
                  <a:pos x="120" y="2"/>
                </a:cxn>
                <a:cxn ang="0">
                  <a:pos x="128" y="6"/>
                </a:cxn>
                <a:cxn ang="0">
                  <a:pos x="129" y="13"/>
                </a:cxn>
              </a:cxnLst>
              <a:rect l="0" t="0" r="r" b="b"/>
              <a:pathLst>
                <a:path w="129" h="530">
                  <a:moveTo>
                    <a:pt x="128" y="16"/>
                  </a:moveTo>
                  <a:lnTo>
                    <a:pt x="116" y="46"/>
                  </a:lnTo>
                  <a:lnTo>
                    <a:pt x="106" y="76"/>
                  </a:lnTo>
                  <a:lnTo>
                    <a:pt x="97" y="106"/>
                  </a:lnTo>
                  <a:lnTo>
                    <a:pt x="91" y="137"/>
                  </a:lnTo>
                  <a:lnTo>
                    <a:pt x="85" y="168"/>
                  </a:lnTo>
                  <a:lnTo>
                    <a:pt x="80" y="199"/>
                  </a:lnTo>
                  <a:lnTo>
                    <a:pt x="79" y="231"/>
                  </a:lnTo>
                  <a:lnTo>
                    <a:pt x="78" y="263"/>
                  </a:lnTo>
                  <a:lnTo>
                    <a:pt x="79" y="296"/>
                  </a:lnTo>
                  <a:lnTo>
                    <a:pt x="80" y="328"/>
                  </a:lnTo>
                  <a:lnTo>
                    <a:pt x="85" y="359"/>
                  </a:lnTo>
                  <a:lnTo>
                    <a:pt x="91" y="390"/>
                  </a:lnTo>
                  <a:lnTo>
                    <a:pt x="98" y="421"/>
                  </a:lnTo>
                  <a:lnTo>
                    <a:pt x="106" y="451"/>
                  </a:lnTo>
                  <a:lnTo>
                    <a:pt x="116" y="482"/>
                  </a:lnTo>
                  <a:lnTo>
                    <a:pt x="128" y="510"/>
                  </a:lnTo>
                  <a:lnTo>
                    <a:pt x="129" y="516"/>
                  </a:lnTo>
                  <a:lnTo>
                    <a:pt x="129" y="519"/>
                  </a:lnTo>
                  <a:lnTo>
                    <a:pt x="129" y="522"/>
                  </a:lnTo>
                  <a:lnTo>
                    <a:pt x="127" y="525"/>
                  </a:lnTo>
                  <a:lnTo>
                    <a:pt x="123" y="527"/>
                  </a:lnTo>
                  <a:lnTo>
                    <a:pt x="116" y="528"/>
                  </a:lnTo>
                  <a:lnTo>
                    <a:pt x="109" y="530"/>
                  </a:lnTo>
                  <a:lnTo>
                    <a:pt x="98" y="530"/>
                  </a:lnTo>
                  <a:lnTo>
                    <a:pt x="91" y="530"/>
                  </a:lnTo>
                  <a:lnTo>
                    <a:pt x="84" y="528"/>
                  </a:lnTo>
                  <a:lnTo>
                    <a:pt x="78" y="528"/>
                  </a:lnTo>
                  <a:lnTo>
                    <a:pt x="74" y="527"/>
                  </a:lnTo>
                  <a:lnTo>
                    <a:pt x="70" y="526"/>
                  </a:lnTo>
                  <a:lnTo>
                    <a:pt x="67" y="525"/>
                  </a:lnTo>
                  <a:lnTo>
                    <a:pt x="66" y="523"/>
                  </a:lnTo>
                  <a:lnTo>
                    <a:pt x="65" y="521"/>
                  </a:lnTo>
                  <a:lnTo>
                    <a:pt x="57" y="505"/>
                  </a:lnTo>
                  <a:lnTo>
                    <a:pt x="49" y="490"/>
                  </a:lnTo>
                  <a:lnTo>
                    <a:pt x="43" y="474"/>
                  </a:lnTo>
                  <a:lnTo>
                    <a:pt x="36" y="459"/>
                  </a:lnTo>
                  <a:lnTo>
                    <a:pt x="30" y="443"/>
                  </a:lnTo>
                  <a:lnTo>
                    <a:pt x="25" y="426"/>
                  </a:lnTo>
                  <a:lnTo>
                    <a:pt x="21" y="411"/>
                  </a:lnTo>
                  <a:lnTo>
                    <a:pt x="17" y="395"/>
                  </a:lnTo>
                  <a:lnTo>
                    <a:pt x="13" y="378"/>
                  </a:lnTo>
                  <a:lnTo>
                    <a:pt x="9" y="363"/>
                  </a:lnTo>
                  <a:lnTo>
                    <a:pt x="7" y="346"/>
                  </a:lnTo>
                  <a:lnTo>
                    <a:pt x="4" y="331"/>
                  </a:lnTo>
                  <a:lnTo>
                    <a:pt x="3" y="314"/>
                  </a:lnTo>
                  <a:lnTo>
                    <a:pt x="1" y="297"/>
                  </a:lnTo>
                  <a:lnTo>
                    <a:pt x="1" y="280"/>
                  </a:lnTo>
                  <a:lnTo>
                    <a:pt x="0" y="263"/>
                  </a:lnTo>
                  <a:lnTo>
                    <a:pt x="1" y="248"/>
                  </a:lnTo>
                  <a:lnTo>
                    <a:pt x="1" y="231"/>
                  </a:lnTo>
                  <a:lnTo>
                    <a:pt x="3" y="214"/>
                  </a:lnTo>
                  <a:lnTo>
                    <a:pt x="5" y="197"/>
                  </a:lnTo>
                  <a:lnTo>
                    <a:pt x="7" y="182"/>
                  </a:lnTo>
                  <a:lnTo>
                    <a:pt x="9" y="165"/>
                  </a:lnTo>
                  <a:lnTo>
                    <a:pt x="13" y="150"/>
                  </a:lnTo>
                  <a:lnTo>
                    <a:pt x="17" y="133"/>
                  </a:lnTo>
                  <a:lnTo>
                    <a:pt x="21" y="117"/>
                  </a:lnTo>
                  <a:lnTo>
                    <a:pt x="26" y="102"/>
                  </a:lnTo>
                  <a:lnTo>
                    <a:pt x="31" y="85"/>
                  </a:lnTo>
                  <a:lnTo>
                    <a:pt x="36" y="69"/>
                  </a:lnTo>
                  <a:lnTo>
                    <a:pt x="43" y="54"/>
                  </a:lnTo>
                  <a:lnTo>
                    <a:pt x="49" y="38"/>
                  </a:lnTo>
                  <a:lnTo>
                    <a:pt x="57" y="23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6" y="1"/>
                  </a:lnTo>
                  <a:lnTo>
                    <a:pt x="82" y="1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5" y="1"/>
                  </a:lnTo>
                  <a:lnTo>
                    <a:pt x="120" y="2"/>
                  </a:lnTo>
                  <a:lnTo>
                    <a:pt x="126" y="4"/>
                  </a:lnTo>
                  <a:lnTo>
                    <a:pt x="128" y="6"/>
                  </a:lnTo>
                  <a:lnTo>
                    <a:pt x="129" y="10"/>
                  </a:lnTo>
                  <a:lnTo>
                    <a:pt x="129" y="13"/>
                  </a:lnTo>
                  <a:lnTo>
                    <a:pt x="12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7913688" y="2563813"/>
              <a:ext cx="101600" cy="158750"/>
            </a:xfrm>
            <a:custGeom>
              <a:avLst/>
              <a:gdLst/>
              <a:ahLst/>
              <a:cxnLst>
                <a:cxn ang="0">
                  <a:pos x="255" y="306"/>
                </a:cxn>
                <a:cxn ang="0">
                  <a:pos x="241" y="341"/>
                </a:cxn>
                <a:cxn ang="0">
                  <a:pos x="216" y="368"/>
                </a:cxn>
                <a:cxn ang="0">
                  <a:pos x="182" y="387"/>
                </a:cxn>
                <a:cxn ang="0">
                  <a:pos x="140" y="397"/>
                </a:cxn>
                <a:cxn ang="0">
                  <a:pos x="89" y="398"/>
                </a:cxn>
                <a:cxn ang="0">
                  <a:pos x="41" y="389"/>
                </a:cxn>
                <a:cxn ang="0">
                  <a:pos x="12" y="376"/>
                </a:cxn>
                <a:cxn ang="0">
                  <a:pos x="4" y="368"/>
                </a:cxn>
                <a:cxn ang="0">
                  <a:pos x="0" y="357"/>
                </a:cxn>
                <a:cxn ang="0">
                  <a:pos x="0" y="336"/>
                </a:cxn>
                <a:cxn ang="0">
                  <a:pos x="3" y="314"/>
                </a:cxn>
                <a:cxn ang="0">
                  <a:pos x="9" y="312"/>
                </a:cxn>
                <a:cxn ang="0">
                  <a:pos x="27" y="319"/>
                </a:cxn>
                <a:cxn ang="0">
                  <a:pos x="65" y="332"/>
                </a:cxn>
                <a:cxn ang="0">
                  <a:pos x="114" y="336"/>
                </a:cxn>
                <a:cxn ang="0">
                  <a:pos x="149" y="322"/>
                </a:cxn>
                <a:cxn ang="0">
                  <a:pos x="160" y="310"/>
                </a:cxn>
                <a:cxn ang="0">
                  <a:pos x="167" y="283"/>
                </a:cxn>
                <a:cxn ang="0">
                  <a:pos x="164" y="264"/>
                </a:cxn>
                <a:cxn ang="0">
                  <a:pos x="155" y="248"/>
                </a:cxn>
                <a:cxn ang="0">
                  <a:pos x="141" y="237"/>
                </a:cxn>
                <a:cxn ang="0">
                  <a:pos x="120" y="229"/>
                </a:cxn>
                <a:cxn ang="0">
                  <a:pos x="49" y="225"/>
                </a:cxn>
                <a:cxn ang="0">
                  <a:pos x="40" y="221"/>
                </a:cxn>
                <a:cxn ang="0">
                  <a:pos x="36" y="209"/>
                </a:cxn>
                <a:cxn ang="0">
                  <a:pos x="36" y="187"/>
                </a:cxn>
                <a:cxn ang="0">
                  <a:pos x="39" y="172"/>
                </a:cxn>
                <a:cxn ang="0">
                  <a:pos x="45" y="167"/>
                </a:cxn>
                <a:cxn ang="0">
                  <a:pos x="98" y="165"/>
                </a:cxn>
                <a:cxn ang="0">
                  <a:pos x="136" y="151"/>
                </a:cxn>
                <a:cxn ang="0">
                  <a:pos x="147" y="138"/>
                </a:cxn>
                <a:cxn ang="0">
                  <a:pos x="154" y="110"/>
                </a:cxn>
                <a:cxn ang="0">
                  <a:pos x="147" y="83"/>
                </a:cxn>
                <a:cxn ang="0">
                  <a:pos x="126" y="66"/>
                </a:cxn>
                <a:cxn ang="0">
                  <a:pos x="85" y="63"/>
                </a:cxn>
                <a:cxn ang="0">
                  <a:pos x="48" y="76"/>
                </a:cxn>
                <a:cxn ang="0">
                  <a:pos x="22" y="90"/>
                </a:cxn>
                <a:cxn ang="0">
                  <a:pos x="13" y="90"/>
                </a:cxn>
                <a:cxn ang="0">
                  <a:pos x="9" y="83"/>
                </a:cxn>
                <a:cxn ang="0">
                  <a:pos x="8" y="63"/>
                </a:cxn>
                <a:cxn ang="0">
                  <a:pos x="9" y="47"/>
                </a:cxn>
                <a:cxn ang="0">
                  <a:pos x="12" y="37"/>
                </a:cxn>
                <a:cxn ang="0">
                  <a:pos x="21" y="28"/>
                </a:cxn>
                <a:cxn ang="0">
                  <a:pos x="52" y="13"/>
                </a:cxn>
                <a:cxn ang="0">
                  <a:pos x="93" y="1"/>
                </a:cxn>
                <a:cxn ang="0">
                  <a:pos x="124" y="0"/>
                </a:cxn>
                <a:cxn ang="0">
                  <a:pos x="162" y="4"/>
                </a:cxn>
                <a:cxn ang="0">
                  <a:pos x="193" y="14"/>
                </a:cxn>
                <a:cxn ang="0">
                  <a:pos x="217" y="32"/>
                </a:cxn>
                <a:cxn ang="0">
                  <a:pos x="233" y="56"/>
                </a:cxn>
                <a:cxn ang="0">
                  <a:pos x="239" y="85"/>
                </a:cxn>
                <a:cxn ang="0">
                  <a:pos x="235" y="129"/>
                </a:cxn>
                <a:cxn ang="0">
                  <a:pos x="217" y="162"/>
                </a:cxn>
                <a:cxn ang="0">
                  <a:pos x="201" y="177"/>
                </a:cxn>
                <a:cxn ang="0">
                  <a:pos x="179" y="186"/>
                </a:cxn>
                <a:cxn ang="0">
                  <a:pos x="181" y="191"/>
                </a:cxn>
                <a:cxn ang="0">
                  <a:pos x="207" y="200"/>
                </a:cxn>
                <a:cxn ang="0">
                  <a:pos x="229" y="215"/>
                </a:cxn>
                <a:cxn ang="0">
                  <a:pos x="245" y="233"/>
                </a:cxn>
                <a:cxn ang="0">
                  <a:pos x="254" y="255"/>
                </a:cxn>
                <a:cxn ang="0">
                  <a:pos x="257" y="279"/>
                </a:cxn>
              </a:cxnLst>
              <a:rect l="0" t="0" r="r" b="b"/>
              <a:pathLst>
                <a:path w="257" h="399">
                  <a:moveTo>
                    <a:pt x="257" y="279"/>
                  </a:moveTo>
                  <a:lnTo>
                    <a:pt x="256" y="293"/>
                  </a:lnTo>
                  <a:lnTo>
                    <a:pt x="255" y="306"/>
                  </a:lnTo>
                  <a:lnTo>
                    <a:pt x="251" y="319"/>
                  </a:lnTo>
                  <a:lnTo>
                    <a:pt x="246" y="331"/>
                  </a:lnTo>
                  <a:lnTo>
                    <a:pt x="241" y="341"/>
                  </a:lnTo>
                  <a:lnTo>
                    <a:pt x="233" y="352"/>
                  </a:lnTo>
                  <a:lnTo>
                    <a:pt x="225" y="361"/>
                  </a:lnTo>
                  <a:lnTo>
                    <a:pt x="216" y="368"/>
                  </a:lnTo>
                  <a:lnTo>
                    <a:pt x="206" y="375"/>
                  </a:lnTo>
                  <a:lnTo>
                    <a:pt x="194" y="381"/>
                  </a:lnTo>
                  <a:lnTo>
                    <a:pt x="182" y="387"/>
                  </a:lnTo>
                  <a:lnTo>
                    <a:pt x="168" y="392"/>
                  </a:lnTo>
                  <a:lnTo>
                    <a:pt x="154" y="394"/>
                  </a:lnTo>
                  <a:lnTo>
                    <a:pt x="140" y="397"/>
                  </a:lnTo>
                  <a:lnTo>
                    <a:pt x="124" y="398"/>
                  </a:lnTo>
                  <a:lnTo>
                    <a:pt x="109" y="399"/>
                  </a:lnTo>
                  <a:lnTo>
                    <a:pt x="89" y="398"/>
                  </a:lnTo>
                  <a:lnTo>
                    <a:pt x="71" y="397"/>
                  </a:lnTo>
                  <a:lnTo>
                    <a:pt x="56" y="393"/>
                  </a:lnTo>
                  <a:lnTo>
                    <a:pt x="41" y="389"/>
                  </a:lnTo>
                  <a:lnTo>
                    <a:pt x="28" y="385"/>
                  </a:lnTo>
                  <a:lnTo>
                    <a:pt x="19" y="381"/>
                  </a:lnTo>
                  <a:lnTo>
                    <a:pt x="12" y="376"/>
                  </a:lnTo>
                  <a:lnTo>
                    <a:pt x="8" y="374"/>
                  </a:lnTo>
                  <a:lnTo>
                    <a:pt x="5" y="371"/>
                  </a:lnTo>
                  <a:lnTo>
                    <a:pt x="4" y="368"/>
                  </a:lnTo>
                  <a:lnTo>
                    <a:pt x="3" y="366"/>
                  </a:lnTo>
                  <a:lnTo>
                    <a:pt x="1" y="362"/>
                  </a:lnTo>
                  <a:lnTo>
                    <a:pt x="0" y="357"/>
                  </a:lnTo>
                  <a:lnTo>
                    <a:pt x="0" y="352"/>
                  </a:lnTo>
                  <a:lnTo>
                    <a:pt x="0" y="345"/>
                  </a:lnTo>
                  <a:lnTo>
                    <a:pt x="0" y="336"/>
                  </a:lnTo>
                  <a:lnTo>
                    <a:pt x="0" y="324"/>
                  </a:lnTo>
                  <a:lnTo>
                    <a:pt x="1" y="317"/>
                  </a:lnTo>
                  <a:lnTo>
                    <a:pt x="3" y="314"/>
                  </a:lnTo>
                  <a:lnTo>
                    <a:pt x="5" y="313"/>
                  </a:lnTo>
                  <a:lnTo>
                    <a:pt x="7" y="312"/>
                  </a:lnTo>
                  <a:lnTo>
                    <a:pt x="9" y="312"/>
                  </a:lnTo>
                  <a:lnTo>
                    <a:pt x="13" y="313"/>
                  </a:lnTo>
                  <a:lnTo>
                    <a:pt x="19" y="315"/>
                  </a:lnTo>
                  <a:lnTo>
                    <a:pt x="27" y="319"/>
                  </a:lnTo>
                  <a:lnTo>
                    <a:pt x="38" y="324"/>
                  </a:lnTo>
                  <a:lnTo>
                    <a:pt x="50" y="328"/>
                  </a:lnTo>
                  <a:lnTo>
                    <a:pt x="65" y="332"/>
                  </a:lnTo>
                  <a:lnTo>
                    <a:pt x="80" y="336"/>
                  </a:lnTo>
                  <a:lnTo>
                    <a:pt x="100" y="336"/>
                  </a:lnTo>
                  <a:lnTo>
                    <a:pt x="114" y="336"/>
                  </a:lnTo>
                  <a:lnTo>
                    <a:pt x="128" y="332"/>
                  </a:lnTo>
                  <a:lnTo>
                    <a:pt x="140" y="328"/>
                  </a:lnTo>
                  <a:lnTo>
                    <a:pt x="149" y="322"/>
                  </a:lnTo>
                  <a:lnTo>
                    <a:pt x="154" y="318"/>
                  </a:lnTo>
                  <a:lnTo>
                    <a:pt x="157" y="314"/>
                  </a:lnTo>
                  <a:lnTo>
                    <a:pt x="160" y="310"/>
                  </a:lnTo>
                  <a:lnTo>
                    <a:pt x="163" y="305"/>
                  </a:lnTo>
                  <a:lnTo>
                    <a:pt x="166" y="295"/>
                  </a:lnTo>
                  <a:lnTo>
                    <a:pt x="167" y="283"/>
                  </a:lnTo>
                  <a:lnTo>
                    <a:pt x="167" y="277"/>
                  </a:lnTo>
                  <a:lnTo>
                    <a:pt x="166" y="270"/>
                  </a:lnTo>
                  <a:lnTo>
                    <a:pt x="164" y="264"/>
                  </a:lnTo>
                  <a:lnTo>
                    <a:pt x="162" y="259"/>
                  </a:lnTo>
                  <a:lnTo>
                    <a:pt x="159" y="253"/>
                  </a:lnTo>
                  <a:lnTo>
                    <a:pt x="155" y="248"/>
                  </a:lnTo>
                  <a:lnTo>
                    <a:pt x="151" y="244"/>
                  </a:lnTo>
                  <a:lnTo>
                    <a:pt x="146" y="240"/>
                  </a:lnTo>
                  <a:lnTo>
                    <a:pt x="141" y="237"/>
                  </a:lnTo>
                  <a:lnTo>
                    <a:pt x="135" y="234"/>
                  </a:lnTo>
                  <a:lnTo>
                    <a:pt x="128" y="231"/>
                  </a:lnTo>
                  <a:lnTo>
                    <a:pt x="120" y="229"/>
                  </a:lnTo>
                  <a:lnTo>
                    <a:pt x="104" y="225"/>
                  </a:lnTo>
                  <a:lnTo>
                    <a:pt x="83" y="225"/>
                  </a:lnTo>
                  <a:lnTo>
                    <a:pt x="49" y="225"/>
                  </a:lnTo>
                  <a:lnTo>
                    <a:pt x="47" y="224"/>
                  </a:lnTo>
                  <a:lnTo>
                    <a:pt x="43" y="224"/>
                  </a:lnTo>
                  <a:lnTo>
                    <a:pt x="40" y="221"/>
                  </a:lnTo>
                  <a:lnTo>
                    <a:pt x="39" y="218"/>
                  </a:lnTo>
                  <a:lnTo>
                    <a:pt x="38" y="215"/>
                  </a:lnTo>
                  <a:lnTo>
                    <a:pt x="36" y="209"/>
                  </a:lnTo>
                  <a:lnTo>
                    <a:pt x="36" y="203"/>
                  </a:lnTo>
                  <a:lnTo>
                    <a:pt x="35" y="195"/>
                  </a:lnTo>
                  <a:lnTo>
                    <a:pt x="36" y="187"/>
                  </a:lnTo>
                  <a:lnTo>
                    <a:pt x="36" y="181"/>
                  </a:lnTo>
                  <a:lnTo>
                    <a:pt x="38" y="176"/>
                  </a:lnTo>
                  <a:lnTo>
                    <a:pt x="39" y="172"/>
                  </a:lnTo>
                  <a:lnTo>
                    <a:pt x="40" y="169"/>
                  </a:lnTo>
                  <a:lnTo>
                    <a:pt x="43" y="168"/>
                  </a:lnTo>
                  <a:lnTo>
                    <a:pt x="45" y="167"/>
                  </a:lnTo>
                  <a:lnTo>
                    <a:pt x="49" y="167"/>
                  </a:lnTo>
                  <a:lnTo>
                    <a:pt x="83" y="167"/>
                  </a:lnTo>
                  <a:lnTo>
                    <a:pt x="98" y="165"/>
                  </a:lnTo>
                  <a:lnTo>
                    <a:pt x="114" y="163"/>
                  </a:lnTo>
                  <a:lnTo>
                    <a:pt x="126" y="158"/>
                  </a:lnTo>
                  <a:lnTo>
                    <a:pt x="136" y="151"/>
                  </a:lnTo>
                  <a:lnTo>
                    <a:pt x="140" y="147"/>
                  </a:lnTo>
                  <a:lnTo>
                    <a:pt x="144" y="143"/>
                  </a:lnTo>
                  <a:lnTo>
                    <a:pt x="147" y="138"/>
                  </a:lnTo>
                  <a:lnTo>
                    <a:pt x="150" y="133"/>
                  </a:lnTo>
                  <a:lnTo>
                    <a:pt x="153" y="122"/>
                  </a:lnTo>
                  <a:lnTo>
                    <a:pt x="154" y="110"/>
                  </a:lnTo>
                  <a:lnTo>
                    <a:pt x="154" y="101"/>
                  </a:lnTo>
                  <a:lnTo>
                    <a:pt x="151" y="92"/>
                  </a:lnTo>
                  <a:lnTo>
                    <a:pt x="147" y="83"/>
                  </a:lnTo>
                  <a:lnTo>
                    <a:pt x="141" y="76"/>
                  </a:lnTo>
                  <a:lnTo>
                    <a:pt x="135" y="70"/>
                  </a:lnTo>
                  <a:lnTo>
                    <a:pt x="126" y="66"/>
                  </a:lnTo>
                  <a:lnTo>
                    <a:pt x="114" y="63"/>
                  </a:lnTo>
                  <a:lnTo>
                    <a:pt x="101" y="62"/>
                  </a:lnTo>
                  <a:lnTo>
                    <a:pt x="85" y="63"/>
                  </a:lnTo>
                  <a:lnTo>
                    <a:pt x="72" y="67"/>
                  </a:lnTo>
                  <a:lnTo>
                    <a:pt x="60" y="71"/>
                  </a:lnTo>
                  <a:lnTo>
                    <a:pt x="48" y="76"/>
                  </a:lnTo>
                  <a:lnTo>
                    <a:pt x="38" y="83"/>
                  </a:lnTo>
                  <a:lnTo>
                    <a:pt x="28" y="87"/>
                  </a:lnTo>
                  <a:lnTo>
                    <a:pt x="22" y="90"/>
                  </a:lnTo>
                  <a:lnTo>
                    <a:pt x="18" y="92"/>
                  </a:lnTo>
                  <a:lnTo>
                    <a:pt x="16" y="92"/>
                  </a:lnTo>
                  <a:lnTo>
                    <a:pt x="13" y="90"/>
                  </a:lnTo>
                  <a:lnTo>
                    <a:pt x="12" y="89"/>
                  </a:lnTo>
                  <a:lnTo>
                    <a:pt x="10" y="87"/>
                  </a:lnTo>
                  <a:lnTo>
                    <a:pt x="9" y="83"/>
                  </a:lnTo>
                  <a:lnTo>
                    <a:pt x="9" y="78"/>
                  </a:lnTo>
                  <a:lnTo>
                    <a:pt x="8" y="71"/>
                  </a:lnTo>
                  <a:lnTo>
                    <a:pt x="8" y="63"/>
                  </a:lnTo>
                  <a:lnTo>
                    <a:pt x="8" y="57"/>
                  </a:lnTo>
                  <a:lnTo>
                    <a:pt x="8" y="52"/>
                  </a:lnTo>
                  <a:lnTo>
                    <a:pt x="9" y="47"/>
                  </a:lnTo>
                  <a:lnTo>
                    <a:pt x="9" y="43"/>
                  </a:lnTo>
                  <a:lnTo>
                    <a:pt x="10" y="40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6" y="32"/>
                  </a:lnTo>
                  <a:lnTo>
                    <a:pt x="21" y="28"/>
                  </a:lnTo>
                  <a:lnTo>
                    <a:pt x="28" y="23"/>
                  </a:lnTo>
                  <a:lnTo>
                    <a:pt x="39" y="18"/>
                  </a:lnTo>
                  <a:lnTo>
                    <a:pt x="52" y="13"/>
                  </a:lnTo>
                  <a:lnTo>
                    <a:pt x="67" y="8"/>
                  </a:lnTo>
                  <a:lnTo>
                    <a:pt x="84" y="4"/>
                  </a:lnTo>
                  <a:lnTo>
                    <a:pt x="93" y="1"/>
                  </a:lnTo>
                  <a:lnTo>
                    <a:pt x="104" y="1"/>
                  </a:lnTo>
                  <a:lnTo>
                    <a:pt x="114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0" y="1"/>
                  </a:lnTo>
                  <a:lnTo>
                    <a:pt x="162" y="4"/>
                  </a:lnTo>
                  <a:lnTo>
                    <a:pt x="173" y="6"/>
                  </a:lnTo>
                  <a:lnTo>
                    <a:pt x="184" y="10"/>
                  </a:lnTo>
                  <a:lnTo>
                    <a:pt x="193" y="14"/>
                  </a:lnTo>
                  <a:lnTo>
                    <a:pt x="202" y="19"/>
                  </a:lnTo>
                  <a:lnTo>
                    <a:pt x="210" y="26"/>
                  </a:lnTo>
                  <a:lnTo>
                    <a:pt x="217" y="32"/>
                  </a:lnTo>
                  <a:lnTo>
                    <a:pt x="223" y="39"/>
                  </a:lnTo>
                  <a:lnTo>
                    <a:pt x="228" y="47"/>
                  </a:lnTo>
                  <a:lnTo>
                    <a:pt x="233" y="56"/>
                  </a:lnTo>
                  <a:lnTo>
                    <a:pt x="235" y="65"/>
                  </a:lnTo>
                  <a:lnTo>
                    <a:pt x="238" y="75"/>
                  </a:lnTo>
                  <a:lnTo>
                    <a:pt x="239" y="85"/>
                  </a:lnTo>
                  <a:lnTo>
                    <a:pt x="239" y="97"/>
                  </a:lnTo>
                  <a:lnTo>
                    <a:pt x="239" y="114"/>
                  </a:lnTo>
                  <a:lnTo>
                    <a:pt x="235" y="129"/>
                  </a:lnTo>
                  <a:lnTo>
                    <a:pt x="230" y="143"/>
                  </a:lnTo>
                  <a:lnTo>
                    <a:pt x="223" y="156"/>
                  </a:lnTo>
                  <a:lnTo>
                    <a:pt x="217" y="162"/>
                  </a:lnTo>
                  <a:lnTo>
                    <a:pt x="212" y="167"/>
                  </a:lnTo>
                  <a:lnTo>
                    <a:pt x="207" y="172"/>
                  </a:lnTo>
                  <a:lnTo>
                    <a:pt x="201" y="177"/>
                  </a:lnTo>
                  <a:lnTo>
                    <a:pt x="194" y="181"/>
                  </a:lnTo>
                  <a:lnTo>
                    <a:pt x="186" y="184"/>
                  </a:lnTo>
                  <a:lnTo>
                    <a:pt x="179" y="186"/>
                  </a:lnTo>
                  <a:lnTo>
                    <a:pt x="171" y="189"/>
                  </a:lnTo>
                  <a:lnTo>
                    <a:pt x="171" y="190"/>
                  </a:lnTo>
                  <a:lnTo>
                    <a:pt x="181" y="191"/>
                  </a:lnTo>
                  <a:lnTo>
                    <a:pt x="190" y="194"/>
                  </a:lnTo>
                  <a:lnTo>
                    <a:pt x="199" y="196"/>
                  </a:lnTo>
                  <a:lnTo>
                    <a:pt x="207" y="200"/>
                  </a:lnTo>
                  <a:lnTo>
                    <a:pt x="215" y="204"/>
                  </a:lnTo>
                  <a:lnTo>
                    <a:pt x="223" y="209"/>
                  </a:lnTo>
                  <a:lnTo>
                    <a:pt x="229" y="215"/>
                  </a:lnTo>
                  <a:lnTo>
                    <a:pt x="234" y="220"/>
                  </a:lnTo>
                  <a:lnTo>
                    <a:pt x="239" y="226"/>
                  </a:lnTo>
                  <a:lnTo>
                    <a:pt x="245" y="233"/>
                  </a:lnTo>
                  <a:lnTo>
                    <a:pt x="248" y="239"/>
                  </a:lnTo>
                  <a:lnTo>
                    <a:pt x="251" y="247"/>
                  </a:lnTo>
                  <a:lnTo>
                    <a:pt x="254" y="255"/>
                  </a:lnTo>
                  <a:lnTo>
                    <a:pt x="256" y="262"/>
                  </a:lnTo>
                  <a:lnTo>
                    <a:pt x="257" y="271"/>
                  </a:lnTo>
                  <a:lnTo>
                    <a:pt x="257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5" name="Freeform 91"/>
            <p:cNvSpPr>
              <a:spLocks noEditPoints="1"/>
            </p:cNvSpPr>
            <p:nvPr/>
          </p:nvSpPr>
          <p:spPr bwMode="auto">
            <a:xfrm>
              <a:off x="8029575" y="2565401"/>
              <a:ext cx="114300" cy="153988"/>
            </a:xfrm>
            <a:custGeom>
              <a:avLst/>
              <a:gdLst/>
              <a:ahLst/>
              <a:cxnLst>
                <a:cxn ang="0">
                  <a:pos x="285" y="290"/>
                </a:cxn>
                <a:cxn ang="0">
                  <a:pos x="281" y="303"/>
                </a:cxn>
                <a:cxn ang="0">
                  <a:pos x="277" y="307"/>
                </a:cxn>
                <a:cxn ang="0">
                  <a:pos x="241" y="308"/>
                </a:cxn>
                <a:cxn ang="0">
                  <a:pos x="239" y="380"/>
                </a:cxn>
                <a:cxn ang="0">
                  <a:pos x="235" y="384"/>
                </a:cxn>
                <a:cxn ang="0">
                  <a:pos x="226" y="388"/>
                </a:cxn>
                <a:cxn ang="0">
                  <a:pos x="212" y="389"/>
                </a:cxn>
                <a:cxn ang="0">
                  <a:pos x="191" y="389"/>
                </a:cxn>
                <a:cxn ang="0">
                  <a:pos x="177" y="388"/>
                </a:cxn>
                <a:cxn ang="0">
                  <a:pos x="168" y="384"/>
                </a:cxn>
                <a:cxn ang="0">
                  <a:pos x="164" y="380"/>
                </a:cxn>
                <a:cxn ang="0">
                  <a:pos x="164" y="308"/>
                </a:cxn>
                <a:cxn ang="0">
                  <a:pos x="13" y="308"/>
                </a:cxn>
                <a:cxn ang="0">
                  <a:pos x="6" y="305"/>
                </a:cxn>
                <a:cxn ang="0">
                  <a:pos x="1" y="298"/>
                </a:cxn>
                <a:cxn ang="0">
                  <a:pos x="0" y="283"/>
                </a:cxn>
                <a:cxn ang="0">
                  <a:pos x="0" y="264"/>
                </a:cxn>
                <a:cxn ang="0">
                  <a:pos x="0" y="250"/>
                </a:cxn>
                <a:cxn ang="0">
                  <a:pos x="3" y="238"/>
                </a:cxn>
                <a:cxn ang="0">
                  <a:pos x="6" y="228"/>
                </a:cxn>
                <a:cxn ang="0">
                  <a:pos x="129" y="10"/>
                </a:cxn>
                <a:cxn ang="0">
                  <a:pos x="134" y="5"/>
                </a:cxn>
                <a:cxn ang="0">
                  <a:pos x="145" y="3"/>
                </a:cxn>
                <a:cxn ang="0">
                  <a:pos x="160" y="0"/>
                </a:cxn>
                <a:cxn ang="0">
                  <a:pos x="185" y="0"/>
                </a:cxn>
                <a:cxn ang="0">
                  <a:pos x="211" y="0"/>
                </a:cxn>
                <a:cxn ang="0">
                  <a:pos x="228" y="3"/>
                </a:cxn>
                <a:cxn ang="0">
                  <a:pos x="237" y="7"/>
                </a:cxn>
                <a:cxn ang="0">
                  <a:pos x="241" y="13"/>
                </a:cxn>
                <a:cxn ang="0">
                  <a:pos x="274" y="245"/>
                </a:cxn>
                <a:cxn ang="0">
                  <a:pos x="278" y="247"/>
                </a:cxn>
                <a:cxn ang="0">
                  <a:pos x="282" y="252"/>
                </a:cxn>
                <a:cxn ang="0">
                  <a:pos x="286" y="277"/>
                </a:cxn>
                <a:cxn ang="0">
                  <a:pos x="164" y="67"/>
                </a:cxn>
                <a:cxn ang="0">
                  <a:pos x="164" y="245"/>
                </a:cxn>
              </a:cxnLst>
              <a:rect l="0" t="0" r="r" b="b"/>
              <a:pathLst>
                <a:path w="286" h="389">
                  <a:moveTo>
                    <a:pt x="286" y="277"/>
                  </a:moveTo>
                  <a:lnTo>
                    <a:pt x="285" y="290"/>
                  </a:lnTo>
                  <a:lnTo>
                    <a:pt x="283" y="300"/>
                  </a:lnTo>
                  <a:lnTo>
                    <a:pt x="281" y="303"/>
                  </a:lnTo>
                  <a:lnTo>
                    <a:pt x="279" y="305"/>
                  </a:lnTo>
                  <a:lnTo>
                    <a:pt x="277" y="307"/>
                  </a:lnTo>
                  <a:lnTo>
                    <a:pt x="274" y="308"/>
                  </a:lnTo>
                  <a:lnTo>
                    <a:pt x="241" y="308"/>
                  </a:lnTo>
                  <a:lnTo>
                    <a:pt x="241" y="378"/>
                  </a:lnTo>
                  <a:lnTo>
                    <a:pt x="239" y="380"/>
                  </a:lnTo>
                  <a:lnTo>
                    <a:pt x="238" y="383"/>
                  </a:lnTo>
                  <a:lnTo>
                    <a:pt x="235" y="384"/>
                  </a:lnTo>
                  <a:lnTo>
                    <a:pt x="231" y="387"/>
                  </a:lnTo>
                  <a:lnTo>
                    <a:pt x="226" y="388"/>
                  </a:lnTo>
                  <a:lnTo>
                    <a:pt x="220" y="388"/>
                  </a:lnTo>
                  <a:lnTo>
                    <a:pt x="212" y="389"/>
                  </a:lnTo>
                  <a:lnTo>
                    <a:pt x="202" y="389"/>
                  </a:lnTo>
                  <a:lnTo>
                    <a:pt x="191" y="389"/>
                  </a:lnTo>
                  <a:lnTo>
                    <a:pt x="184" y="388"/>
                  </a:lnTo>
                  <a:lnTo>
                    <a:pt x="177" y="388"/>
                  </a:lnTo>
                  <a:lnTo>
                    <a:pt x="172" y="387"/>
                  </a:lnTo>
                  <a:lnTo>
                    <a:pt x="168" y="384"/>
                  </a:lnTo>
                  <a:lnTo>
                    <a:pt x="166" y="383"/>
                  </a:lnTo>
                  <a:lnTo>
                    <a:pt x="164" y="380"/>
                  </a:lnTo>
                  <a:lnTo>
                    <a:pt x="164" y="378"/>
                  </a:lnTo>
                  <a:lnTo>
                    <a:pt x="164" y="308"/>
                  </a:lnTo>
                  <a:lnTo>
                    <a:pt x="17" y="308"/>
                  </a:lnTo>
                  <a:lnTo>
                    <a:pt x="13" y="308"/>
                  </a:lnTo>
                  <a:lnTo>
                    <a:pt x="9" y="307"/>
                  </a:lnTo>
                  <a:lnTo>
                    <a:pt x="6" y="305"/>
                  </a:lnTo>
                  <a:lnTo>
                    <a:pt x="4" y="301"/>
                  </a:lnTo>
                  <a:lnTo>
                    <a:pt x="1" y="298"/>
                  </a:lnTo>
                  <a:lnTo>
                    <a:pt x="0" y="291"/>
                  </a:lnTo>
                  <a:lnTo>
                    <a:pt x="0" y="283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6"/>
                  </a:lnTo>
                  <a:lnTo>
                    <a:pt x="0" y="250"/>
                  </a:lnTo>
                  <a:lnTo>
                    <a:pt x="1" y="243"/>
                  </a:lnTo>
                  <a:lnTo>
                    <a:pt x="3" y="238"/>
                  </a:lnTo>
                  <a:lnTo>
                    <a:pt x="4" y="233"/>
                  </a:lnTo>
                  <a:lnTo>
                    <a:pt x="6" y="228"/>
                  </a:lnTo>
                  <a:lnTo>
                    <a:pt x="9" y="221"/>
                  </a:lnTo>
                  <a:lnTo>
                    <a:pt x="129" y="10"/>
                  </a:lnTo>
                  <a:lnTo>
                    <a:pt x="131" y="8"/>
                  </a:lnTo>
                  <a:lnTo>
                    <a:pt x="134" y="5"/>
                  </a:lnTo>
                  <a:lnTo>
                    <a:pt x="138" y="4"/>
                  </a:lnTo>
                  <a:lnTo>
                    <a:pt x="145" y="3"/>
                  </a:lnTo>
                  <a:lnTo>
                    <a:pt x="151" y="1"/>
                  </a:lnTo>
                  <a:lnTo>
                    <a:pt x="160" y="0"/>
                  </a:lnTo>
                  <a:lnTo>
                    <a:pt x="172" y="0"/>
                  </a:lnTo>
                  <a:lnTo>
                    <a:pt x="185" y="0"/>
                  </a:lnTo>
                  <a:lnTo>
                    <a:pt x="198" y="0"/>
                  </a:lnTo>
                  <a:lnTo>
                    <a:pt x="211" y="0"/>
                  </a:lnTo>
                  <a:lnTo>
                    <a:pt x="220" y="1"/>
                  </a:lnTo>
                  <a:lnTo>
                    <a:pt x="228" y="3"/>
                  </a:lnTo>
                  <a:lnTo>
                    <a:pt x="233" y="5"/>
                  </a:lnTo>
                  <a:lnTo>
                    <a:pt x="237" y="7"/>
                  </a:lnTo>
                  <a:lnTo>
                    <a:pt x="239" y="9"/>
                  </a:lnTo>
                  <a:lnTo>
                    <a:pt x="241" y="13"/>
                  </a:lnTo>
                  <a:lnTo>
                    <a:pt x="241" y="245"/>
                  </a:lnTo>
                  <a:lnTo>
                    <a:pt x="274" y="245"/>
                  </a:lnTo>
                  <a:lnTo>
                    <a:pt x="277" y="246"/>
                  </a:lnTo>
                  <a:lnTo>
                    <a:pt x="278" y="247"/>
                  </a:lnTo>
                  <a:lnTo>
                    <a:pt x="281" y="250"/>
                  </a:lnTo>
                  <a:lnTo>
                    <a:pt x="282" y="252"/>
                  </a:lnTo>
                  <a:lnTo>
                    <a:pt x="285" y="261"/>
                  </a:lnTo>
                  <a:lnTo>
                    <a:pt x="286" y="277"/>
                  </a:lnTo>
                  <a:close/>
                  <a:moveTo>
                    <a:pt x="164" y="67"/>
                  </a:moveTo>
                  <a:lnTo>
                    <a:pt x="164" y="67"/>
                  </a:lnTo>
                  <a:lnTo>
                    <a:pt x="62" y="245"/>
                  </a:lnTo>
                  <a:lnTo>
                    <a:pt x="164" y="245"/>
                  </a:lnTo>
                  <a:lnTo>
                    <a:pt x="164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6" name="Freeform 92"/>
            <p:cNvSpPr>
              <a:spLocks noEditPoints="1"/>
            </p:cNvSpPr>
            <p:nvPr/>
          </p:nvSpPr>
          <p:spPr bwMode="auto">
            <a:xfrm>
              <a:off x="8156575" y="2563813"/>
              <a:ext cx="107950" cy="158750"/>
            </a:xfrm>
            <a:custGeom>
              <a:avLst/>
              <a:gdLst/>
              <a:ahLst/>
              <a:cxnLst>
                <a:cxn ang="0">
                  <a:pos x="270" y="314"/>
                </a:cxn>
                <a:cxn ang="0">
                  <a:pos x="259" y="345"/>
                </a:cxn>
                <a:cxn ang="0">
                  <a:pos x="237" y="371"/>
                </a:cxn>
                <a:cxn ang="0">
                  <a:pos x="206" y="388"/>
                </a:cxn>
                <a:cxn ang="0">
                  <a:pos x="164" y="397"/>
                </a:cxn>
                <a:cxn ang="0">
                  <a:pos x="116" y="399"/>
                </a:cxn>
                <a:cxn ang="0">
                  <a:pos x="75" y="393"/>
                </a:cxn>
                <a:cxn ang="0">
                  <a:pos x="41" y="380"/>
                </a:cxn>
                <a:cxn ang="0">
                  <a:pos x="18" y="359"/>
                </a:cxn>
                <a:cxn ang="0">
                  <a:pos x="4" y="332"/>
                </a:cxn>
                <a:cxn ang="0">
                  <a:pos x="0" y="300"/>
                </a:cxn>
                <a:cxn ang="0">
                  <a:pos x="8" y="261"/>
                </a:cxn>
                <a:cxn ang="0">
                  <a:pos x="19" y="242"/>
                </a:cxn>
                <a:cxn ang="0">
                  <a:pos x="59" y="208"/>
                </a:cxn>
                <a:cxn ang="0">
                  <a:pos x="49" y="180"/>
                </a:cxn>
                <a:cxn ang="0">
                  <a:pos x="21" y="146"/>
                </a:cxn>
                <a:cxn ang="0">
                  <a:pos x="10" y="103"/>
                </a:cxn>
                <a:cxn ang="0">
                  <a:pos x="15" y="71"/>
                </a:cxn>
                <a:cxn ang="0">
                  <a:pos x="30" y="44"/>
                </a:cxn>
                <a:cxn ang="0">
                  <a:pos x="52" y="22"/>
                </a:cxn>
                <a:cxn ang="0">
                  <a:pos x="84" y="8"/>
                </a:cxn>
                <a:cxn ang="0">
                  <a:pos x="125" y="0"/>
                </a:cxn>
                <a:cxn ang="0">
                  <a:pos x="171" y="1"/>
                </a:cxn>
                <a:cxn ang="0">
                  <a:pos x="207" y="10"/>
                </a:cxn>
                <a:cxn ang="0">
                  <a:pos x="233" y="26"/>
                </a:cxn>
                <a:cxn ang="0">
                  <a:pos x="251" y="48"/>
                </a:cxn>
                <a:cxn ang="0">
                  <a:pos x="260" y="75"/>
                </a:cxn>
                <a:cxn ang="0">
                  <a:pos x="260" y="109"/>
                </a:cxn>
                <a:cxn ang="0">
                  <a:pos x="244" y="147"/>
                </a:cxn>
                <a:cxn ang="0">
                  <a:pos x="211" y="180"/>
                </a:cxn>
                <a:cxn ang="0">
                  <a:pos x="228" y="209"/>
                </a:cxn>
                <a:cxn ang="0">
                  <a:pos x="261" y="244"/>
                </a:cxn>
                <a:cxn ang="0">
                  <a:pos x="271" y="273"/>
                </a:cxn>
                <a:cxn ang="0">
                  <a:pos x="186" y="102"/>
                </a:cxn>
                <a:cxn ang="0">
                  <a:pos x="180" y="75"/>
                </a:cxn>
                <a:cxn ang="0">
                  <a:pos x="158" y="59"/>
                </a:cxn>
                <a:cxn ang="0">
                  <a:pos x="124" y="58"/>
                </a:cxn>
                <a:cxn ang="0">
                  <a:pos x="98" y="68"/>
                </a:cxn>
                <a:cxn ang="0">
                  <a:pos x="87" y="90"/>
                </a:cxn>
                <a:cxn ang="0">
                  <a:pos x="89" y="118"/>
                </a:cxn>
                <a:cxn ang="0">
                  <a:pos x="106" y="140"/>
                </a:cxn>
                <a:cxn ang="0">
                  <a:pos x="141" y="162"/>
                </a:cxn>
                <a:cxn ang="0">
                  <a:pos x="168" y="141"/>
                </a:cxn>
                <a:cxn ang="0">
                  <a:pos x="184" y="119"/>
                </a:cxn>
                <a:cxn ang="0">
                  <a:pos x="195" y="295"/>
                </a:cxn>
                <a:cxn ang="0">
                  <a:pos x="186" y="265"/>
                </a:cxn>
                <a:cxn ang="0">
                  <a:pos x="160" y="242"/>
                </a:cxn>
                <a:cxn ang="0">
                  <a:pos x="119" y="234"/>
                </a:cxn>
                <a:cxn ang="0">
                  <a:pos x="90" y="257"/>
                </a:cxn>
                <a:cxn ang="0">
                  <a:pos x="77" y="283"/>
                </a:cxn>
                <a:cxn ang="0">
                  <a:pos x="80" y="314"/>
                </a:cxn>
                <a:cxn ang="0">
                  <a:pos x="101" y="335"/>
                </a:cxn>
                <a:cxn ang="0">
                  <a:pos x="137" y="341"/>
                </a:cxn>
                <a:cxn ang="0">
                  <a:pos x="172" y="335"/>
                </a:cxn>
                <a:cxn ang="0">
                  <a:pos x="191" y="314"/>
                </a:cxn>
              </a:cxnLst>
              <a:rect l="0" t="0" r="r" b="b"/>
              <a:pathLst>
                <a:path w="273" h="399">
                  <a:moveTo>
                    <a:pt x="273" y="288"/>
                  </a:moveTo>
                  <a:lnTo>
                    <a:pt x="271" y="301"/>
                  </a:lnTo>
                  <a:lnTo>
                    <a:pt x="270" y="314"/>
                  </a:lnTo>
                  <a:lnTo>
                    <a:pt x="268" y="326"/>
                  </a:lnTo>
                  <a:lnTo>
                    <a:pt x="264" y="336"/>
                  </a:lnTo>
                  <a:lnTo>
                    <a:pt x="259" y="345"/>
                  </a:lnTo>
                  <a:lnTo>
                    <a:pt x="252" y="354"/>
                  </a:lnTo>
                  <a:lnTo>
                    <a:pt x="244" y="363"/>
                  </a:lnTo>
                  <a:lnTo>
                    <a:pt x="237" y="371"/>
                  </a:lnTo>
                  <a:lnTo>
                    <a:pt x="228" y="378"/>
                  </a:lnTo>
                  <a:lnTo>
                    <a:pt x="217" y="383"/>
                  </a:lnTo>
                  <a:lnTo>
                    <a:pt x="206" y="388"/>
                  </a:lnTo>
                  <a:lnTo>
                    <a:pt x="193" y="392"/>
                  </a:lnTo>
                  <a:lnTo>
                    <a:pt x="178" y="396"/>
                  </a:lnTo>
                  <a:lnTo>
                    <a:pt x="164" y="397"/>
                  </a:lnTo>
                  <a:lnTo>
                    <a:pt x="149" y="398"/>
                  </a:lnTo>
                  <a:lnTo>
                    <a:pt x="132" y="399"/>
                  </a:lnTo>
                  <a:lnTo>
                    <a:pt x="116" y="399"/>
                  </a:lnTo>
                  <a:lnTo>
                    <a:pt x="101" y="398"/>
                  </a:lnTo>
                  <a:lnTo>
                    <a:pt x="88" y="396"/>
                  </a:lnTo>
                  <a:lnTo>
                    <a:pt x="75" y="393"/>
                  </a:lnTo>
                  <a:lnTo>
                    <a:pt x="62" y="389"/>
                  </a:lnTo>
                  <a:lnTo>
                    <a:pt x="52" y="385"/>
                  </a:lnTo>
                  <a:lnTo>
                    <a:pt x="41" y="380"/>
                  </a:lnTo>
                  <a:lnTo>
                    <a:pt x="33" y="374"/>
                  </a:lnTo>
                  <a:lnTo>
                    <a:pt x="26" y="367"/>
                  </a:lnTo>
                  <a:lnTo>
                    <a:pt x="18" y="359"/>
                  </a:lnTo>
                  <a:lnTo>
                    <a:pt x="13" y="352"/>
                  </a:lnTo>
                  <a:lnTo>
                    <a:pt x="8" y="343"/>
                  </a:lnTo>
                  <a:lnTo>
                    <a:pt x="4" y="332"/>
                  </a:lnTo>
                  <a:lnTo>
                    <a:pt x="1" y="322"/>
                  </a:lnTo>
                  <a:lnTo>
                    <a:pt x="0" y="312"/>
                  </a:lnTo>
                  <a:lnTo>
                    <a:pt x="0" y="300"/>
                  </a:lnTo>
                  <a:lnTo>
                    <a:pt x="1" y="283"/>
                  </a:lnTo>
                  <a:lnTo>
                    <a:pt x="5" y="269"/>
                  </a:lnTo>
                  <a:lnTo>
                    <a:pt x="8" y="261"/>
                  </a:lnTo>
                  <a:lnTo>
                    <a:pt x="10" y="255"/>
                  </a:lnTo>
                  <a:lnTo>
                    <a:pt x="14" y="248"/>
                  </a:lnTo>
                  <a:lnTo>
                    <a:pt x="19" y="242"/>
                  </a:lnTo>
                  <a:lnTo>
                    <a:pt x="30" y="230"/>
                  </a:lnTo>
                  <a:lnTo>
                    <a:pt x="44" y="218"/>
                  </a:lnTo>
                  <a:lnTo>
                    <a:pt x="59" y="208"/>
                  </a:lnTo>
                  <a:lnTo>
                    <a:pt x="76" y="198"/>
                  </a:lnTo>
                  <a:lnTo>
                    <a:pt x="62" y="189"/>
                  </a:lnTo>
                  <a:lnTo>
                    <a:pt x="49" y="180"/>
                  </a:lnTo>
                  <a:lnTo>
                    <a:pt x="37" y="169"/>
                  </a:lnTo>
                  <a:lnTo>
                    <a:pt x="28" y="159"/>
                  </a:lnTo>
                  <a:lnTo>
                    <a:pt x="21" y="146"/>
                  </a:lnTo>
                  <a:lnTo>
                    <a:pt x="15" y="133"/>
                  </a:lnTo>
                  <a:lnTo>
                    <a:pt x="12" y="119"/>
                  </a:lnTo>
                  <a:lnTo>
                    <a:pt x="10" y="103"/>
                  </a:lnTo>
                  <a:lnTo>
                    <a:pt x="12" y="92"/>
                  </a:lnTo>
                  <a:lnTo>
                    <a:pt x="13" y="81"/>
                  </a:lnTo>
                  <a:lnTo>
                    <a:pt x="15" y="71"/>
                  </a:lnTo>
                  <a:lnTo>
                    <a:pt x="19" y="61"/>
                  </a:lnTo>
                  <a:lnTo>
                    <a:pt x="23" y="52"/>
                  </a:lnTo>
                  <a:lnTo>
                    <a:pt x="30" y="44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52" y="22"/>
                  </a:lnTo>
                  <a:lnTo>
                    <a:pt x="62" y="17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7" y="4"/>
                  </a:lnTo>
                  <a:lnTo>
                    <a:pt x="110" y="1"/>
                  </a:lnTo>
                  <a:lnTo>
                    <a:pt x="125" y="0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4" y="4"/>
                  </a:lnTo>
                  <a:lnTo>
                    <a:pt x="195" y="6"/>
                  </a:lnTo>
                  <a:lnTo>
                    <a:pt x="207" y="10"/>
                  </a:lnTo>
                  <a:lnTo>
                    <a:pt x="216" y="15"/>
                  </a:lnTo>
                  <a:lnTo>
                    <a:pt x="225" y="21"/>
                  </a:lnTo>
                  <a:lnTo>
                    <a:pt x="233" y="26"/>
                  </a:lnTo>
                  <a:lnTo>
                    <a:pt x="239" y="32"/>
                  </a:lnTo>
                  <a:lnTo>
                    <a:pt x="246" y="40"/>
                  </a:lnTo>
                  <a:lnTo>
                    <a:pt x="251" y="48"/>
                  </a:lnTo>
                  <a:lnTo>
                    <a:pt x="255" y="56"/>
                  </a:lnTo>
                  <a:lnTo>
                    <a:pt x="257" y="65"/>
                  </a:lnTo>
                  <a:lnTo>
                    <a:pt x="260" y="75"/>
                  </a:lnTo>
                  <a:lnTo>
                    <a:pt x="261" y="84"/>
                  </a:lnTo>
                  <a:lnTo>
                    <a:pt x="261" y="94"/>
                  </a:lnTo>
                  <a:lnTo>
                    <a:pt x="260" y="109"/>
                  </a:lnTo>
                  <a:lnTo>
                    <a:pt x="257" y="122"/>
                  </a:lnTo>
                  <a:lnTo>
                    <a:pt x="251" y="134"/>
                  </a:lnTo>
                  <a:lnTo>
                    <a:pt x="244" y="147"/>
                  </a:lnTo>
                  <a:lnTo>
                    <a:pt x="234" y="159"/>
                  </a:lnTo>
                  <a:lnTo>
                    <a:pt x="224" y="169"/>
                  </a:lnTo>
                  <a:lnTo>
                    <a:pt x="211" y="180"/>
                  </a:lnTo>
                  <a:lnTo>
                    <a:pt x="195" y="189"/>
                  </a:lnTo>
                  <a:lnTo>
                    <a:pt x="213" y="199"/>
                  </a:lnTo>
                  <a:lnTo>
                    <a:pt x="228" y="209"/>
                  </a:lnTo>
                  <a:lnTo>
                    <a:pt x="242" y="220"/>
                  </a:lnTo>
                  <a:lnTo>
                    <a:pt x="252" y="233"/>
                  </a:lnTo>
                  <a:lnTo>
                    <a:pt x="261" y="244"/>
                  </a:lnTo>
                  <a:lnTo>
                    <a:pt x="268" y="259"/>
                  </a:lnTo>
                  <a:lnTo>
                    <a:pt x="269" y="266"/>
                  </a:lnTo>
                  <a:lnTo>
                    <a:pt x="271" y="273"/>
                  </a:lnTo>
                  <a:lnTo>
                    <a:pt x="273" y="281"/>
                  </a:lnTo>
                  <a:lnTo>
                    <a:pt x="273" y="288"/>
                  </a:lnTo>
                  <a:close/>
                  <a:moveTo>
                    <a:pt x="186" y="102"/>
                  </a:moveTo>
                  <a:lnTo>
                    <a:pt x="185" y="92"/>
                  </a:lnTo>
                  <a:lnTo>
                    <a:pt x="184" y="83"/>
                  </a:lnTo>
                  <a:lnTo>
                    <a:pt x="180" y="75"/>
                  </a:lnTo>
                  <a:lnTo>
                    <a:pt x="173" y="68"/>
                  </a:lnTo>
                  <a:lnTo>
                    <a:pt x="167" y="63"/>
                  </a:lnTo>
                  <a:lnTo>
                    <a:pt x="158" y="59"/>
                  </a:lnTo>
                  <a:lnTo>
                    <a:pt x="147" y="58"/>
                  </a:lnTo>
                  <a:lnTo>
                    <a:pt x="136" y="57"/>
                  </a:lnTo>
                  <a:lnTo>
                    <a:pt x="124" y="58"/>
                  </a:lnTo>
                  <a:lnTo>
                    <a:pt x="114" y="59"/>
                  </a:lnTo>
                  <a:lnTo>
                    <a:pt x="105" y="63"/>
                  </a:lnTo>
                  <a:lnTo>
                    <a:pt x="98" y="68"/>
                  </a:lnTo>
                  <a:lnTo>
                    <a:pt x="93" y="75"/>
                  </a:lnTo>
                  <a:lnTo>
                    <a:pt x="89" y="83"/>
                  </a:lnTo>
                  <a:lnTo>
                    <a:pt x="87" y="90"/>
                  </a:lnTo>
                  <a:lnTo>
                    <a:pt x="87" y="101"/>
                  </a:lnTo>
                  <a:lnTo>
                    <a:pt x="87" y="110"/>
                  </a:lnTo>
                  <a:lnTo>
                    <a:pt x="89" y="118"/>
                  </a:lnTo>
                  <a:lnTo>
                    <a:pt x="93" y="125"/>
                  </a:lnTo>
                  <a:lnTo>
                    <a:pt x="99" y="133"/>
                  </a:lnTo>
                  <a:lnTo>
                    <a:pt x="106" y="140"/>
                  </a:lnTo>
                  <a:lnTo>
                    <a:pt x="116" y="147"/>
                  </a:lnTo>
                  <a:lnTo>
                    <a:pt x="128" y="154"/>
                  </a:lnTo>
                  <a:lnTo>
                    <a:pt x="141" y="162"/>
                  </a:lnTo>
                  <a:lnTo>
                    <a:pt x="151" y="155"/>
                  </a:lnTo>
                  <a:lnTo>
                    <a:pt x="160" y="149"/>
                  </a:lnTo>
                  <a:lnTo>
                    <a:pt x="168" y="141"/>
                  </a:lnTo>
                  <a:lnTo>
                    <a:pt x="174" y="134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5" y="110"/>
                  </a:lnTo>
                  <a:lnTo>
                    <a:pt x="186" y="102"/>
                  </a:lnTo>
                  <a:close/>
                  <a:moveTo>
                    <a:pt x="195" y="295"/>
                  </a:moveTo>
                  <a:lnTo>
                    <a:pt x="194" y="284"/>
                  </a:lnTo>
                  <a:lnTo>
                    <a:pt x="191" y="274"/>
                  </a:lnTo>
                  <a:lnTo>
                    <a:pt x="186" y="265"/>
                  </a:lnTo>
                  <a:lnTo>
                    <a:pt x="180" y="257"/>
                  </a:lnTo>
                  <a:lnTo>
                    <a:pt x="171" y="250"/>
                  </a:lnTo>
                  <a:lnTo>
                    <a:pt x="160" y="242"/>
                  </a:lnTo>
                  <a:lnTo>
                    <a:pt x="147" y="234"/>
                  </a:lnTo>
                  <a:lnTo>
                    <a:pt x="132" y="226"/>
                  </a:lnTo>
                  <a:lnTo>
                    <a:pt x="119" y="234"/>
                  </a:lnTo>
                  <a:lnTo>
                    <a:pt x="107" y="242"/>
                  </a:lnTo>
                  <a:lnTo>
                    <a:pt x="98" y="250"/>
                  </a:lnTo>
                  <a:lnTo>
                    <a:pt x="90" y="257"/>
                  </a:lnTo>
                  <a:lnTo>
                    <a:pt x="84" y="265"/>
                  </a:lnTo>
                  <a:lnTo>
                    <a:pt x="80" y="274"/>
                  </a:lnTo>
                  <a:lnTo>
                    <a:pt x="77" y="283"/>
                  </a:lnTo>
                  <a:lnTo>
                    <a:pt x="77" y="293"/>
                  </a:lnTo>
                  <a:lnTo>
                    <a:pt x="77" y="305"/>
                  </a:lnTo>
                  <a:lnTo>
                    <a:pt x="80" y="314"/>
                  </a:lnTo>
                  <a:lnTo>
                    <a:pt x="85" y="322"/>
                  </a:lnTo>
                  <a:lnTo>
                    <a:pt x="92" y="330"/>
                  </a:lnTo>
                  <a:lnTo>
                    <a:pt x="101" y="335"/>
                  </a:lnTo>
                  <a:lnTo>
                    <a:pt x="111" y="339"/>
                  </a:lnTo>
                  <a:lnTo>
                    <a:pt x="123" y="341"/>
                  </a:lnTo>
                  <a:lnTo>
                    <a:pt x="137" y="341"/>
                  </a:lnTo>
                  <a:lnTo>
                    <a:pt x="150" y="341"/>
                  </a:lnTo>
                  <a:lnTo>
                    <a:pt x="163" y="339"/>
                  </a:lnTo>
                  <a:lnTo>
                    <a:pt x="172" y="335"/>
                  </a:lnTo>
                  <a:lnTo>
                    <a:pt x="181" y="328"/>
                  </a:lnTo>
                  <a:lnTo>
                    <a:pt x="187" y="322"/>
                  </a:lnTo>
                  <a:lnTo>
                    <a:pt x="191" y="314"/>
                  </a:lnTo>
                  <a:lnTo>
                    <a:pt x="194" y="305"/>
                  </a:lnTo>
                  <a:lnTo>
                    <a:pt x="195" y="2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8283575" y="2551113"/>
              <a:ext cx="50800" cy="209550"/>
            </a:xfrm>
            <a:custGeom>
              <a:avLst/>
              <a:gdLst/>
              <a:ahLst/>
              <a:cxnLst>
                <a:cxn ang="0">
                  <a:pos x="130" y="280"/>
                </a:cxn>
                <a:cxn ang="0">
                  <a:pos x="128" y="314"/>
                </a:cxn>
                <a:cxn ang="0">
                  <a:pos x="125" y="346"/>
                </a:cxn>
                <a:cxn ang="0">
                  <a:pos x="118" y="378"/>
                </a:cxn>
                <a:cxn ang="0">
                  <a:pos x="110" y="411"/>
                </a:cxn>
                <a:cxn ang="0">
                  <a:pos x="100" y="443"/>
                </a:cxn>
                <a:cxn ang="0">
                  <a:pos x="88" y="474"/>
                </a:cxn>
                <a:cxn ang="0">
                  <a:pos x="74" y="505"/>
                </a:cxn>
                <a:cxn ang="0">
                  <a:pos x="65" y="523"/>
                </a:cxn>
                <a:cxn ang="0">
                  <a:pos x="61" y="526"/>
                </a:cxn>
                <a:cxn ang="0">
                  <a:pos x="53" y="528"/>
                </a:cxn>
                <a:cxn ang="0">
                  <a:pos x="40" y="530"/>
                </a:cxn>
                <a:cxn ang="0">
                  <a:pos x="22" y="530"/>
                </a:cxn>
                <a:cxn ang="0">
                  <a:pos x="8" y="527"/>
                </a:cxn>
                <a:cxn ang="0">
                  <a:pos x="2" y="522"/>
                </a:cxn>
                <a:cxn ang="0">
                  <a:pos x="2" y="516"/>
                </a:cxn>
                <a:cxn ang="0">
                  <a:pos x="15" y="482"/>
                </a:cxn>
                <a:cxn ang="0">
                  <a:pos x="33" y="421"/>
                </a:cxn>
                <a:cxn ang="0">
                  <a:pos x="46" y="359"/>
                </a:cxn>
                <a:cxn ang="0">
                  <a:pos x="52" y="296"/>
                </a:cxn>
                <a:cxn ang="0">
                  <a:pos x="52" y="231"/>
                </a:cxn>
                <a:cxn ang="0">
                  <a:pos x="46" y="168"/>
                </a:cxn>
                <a:cxn ang="0">
                  <a:pos x="34" y="106"/>
                </a:cxn>
                <a:cxn ang="0">
                  <a:pos x="15" y="46"/>
                </a:cxn>
                <a:cxn ang="0">
                  <a:pos x="2" y="13"/>
                </a:cxn>
                <a:cxn ang="0">
                  <a:pos x="3" y="6"/>
                </a:cxn>
                <a:cxn ang="0">
                  <a:pos x="9" y="2"/>
                </a:cxn>
                <a:cxn ang="0">
                  <a:pos x="24" y="0"/>
                </a:cxn>
                <a:cxn ang="0">
                  <a:pos x="42" y="0"/>
                </a:cxn>
                <a:cxn ang="0">
                  <a:pos x="55" y="1"/>
                </a:cxn>
                <a:cxn ang="0">
                  <a:pos x="62" y="2"/>
                </a:cxn>
                <a:cxn ang="0">
                  <a:pos x="66" y="5"/>
                </a:cxn>
                <a:cxn ang="0">
                  <a:pos x="82" y="38"/>
                </a:cxn>
                <a:cxn ang="0">
                  <a:pos x="105" y="102"/>
                </a:cxn>
                <a:cxn ang="0">
                  <a:pos x="121" y="165"/>
                </a:cxn>
                <a:cxn ang="0">
                  <a:pos x="130" y="231"/>
                </a:cxn>
              </a:cxnLst>
              <a:rect l="0" t="0" r="r" b="b"/>
              <a:pathLst>
                <a:path w="130" h="530">
                  <a:moveTo>
                    <a:pt x="130" y="263"/>
                  </a:moveTo>
                  <a:lnTo>
                    <a:pt x="130" y="280"/>
                  </a:lnTo>
                  <a:lnTo>
                    <a:pt x="130" y="297"/>
                  </a:lnTo>
                  <a:lnTo>
                    <a:pt x="128" y="314"/>
                  </a:lnTo>
                  <a:lnTo>
                    <a:pt x="126" y="331"/>
                  </a:lnTo>
                  <a:lnTo>
                    <a:pt x="125" y="346"/>
                  </a:lnTo>
                  <a:lnTo>
                    <a:pt x="122" y="363"/>
                  </a:lnTo>
                  <a:lnTo>
                    <a:pt x="118" y="378"/>
                  </a:lnTo>
                  <a:lnTo>
                    <a:pt x="114" y="395"/>
                  </a:lnTo>
                  <a:lnTo>
                    <a:pt x="110" y="411"/>
                  </a:lnTo>
                  <a:lnTo>
                    <a:pt x="105" y="426"/>
                  </a:lnTo>
                  <a:lnTo>
                    <a:pt x="100" y="443"/>
                  </a:lnTo>
                  <a:lnTo>
                    <a:pt x="95" y="459"/>
                  </a:lnTo>
                  <a:lnTo>
                    <a:pt x="88" y="474"/>
                  </a:lnTo>
                  <a:lnTo>
                    <a:pt x="82" y="490"/>
                  </a:lnTo>
                  <a:lnTo>
                    <a:pt x="74" y="505"/>
                  </a:lnTo>
                  <a:lnTo>
                    <a:pt x="66" y="521"/>
                  </a:lnTo>
                  <a:lnTo>
                    <a:pt x="65" y="523"/>
                  </a:lnTo>
                  <a:lnTo>
                    <a:pt x="64" y="525"/>
                  </a:lnTo>
                  <a:lnTo>
                    <a:pt x="61" y="526"/>
                  </a:lnTo>
                  <a:lnTo>
                    <a:pt x="57" y="527"/>
                  </a:lnTo>
                  <a:lnTo>
                    <a:pt x="53" y="528"/>
                  </a:lnTo>
                  <a:lnTo>
                    <a:pt x="47" y="528"/>
                  </a:lnTo>
                  <a:lnTo>
                    <a:pt x="40" y="530"/>
                  </a:lnTo>
                  <a:lnTo>
                    <a:pt x="33" y="530"/>
                  </a:lnTo>
                  <a:lnTo>
                    <a:pt x="22" y="530"/>
                  </a:lnTo>
                  <a:lnTo>
                    <a:pt x="15" y="528"/>
                  </a:lnTo>
                  <a:lnTo>
                    <a:pt x="8" y="527"/>
                  </a:lnTo>
                  <a:lnTo>
                    <a:pt x="4" y="525"/>
                  </a:lnTo>
                  <a:lnTo>
                    <a:pt x="2" y="522"/>
                  </a:lnTo>
                  <a:lnTo>
                    <a:pt x="0" y="519"/>
                  </a:lnTo>
                  <a:lnTo>
                    <a:pt x="2" y="516"/>
                  </a:lnTo>
                  <a:lnTo>
                    <a:pt x="3" y="510"/>
                  </a:lnTo>
                  <a:lnTo>
                    <a:pt x="15" y="482"/>
                  </a:lnTo>
                  <a:lnTo>
                    <a:pt x="25" y="452"/>
                  </a:lnTo>
                  <a:lnTo>
                    <a:pt x="33" y="421"/>
                  </a:lnTo>
                  <a:lnTo>
                    <a:pt x="40" y="390"/>
                  </a:lnTo>
                  <a:lnTo>
                    <a:pt x="46" y="359"/>
                  </a:lnTo>
                  <a:lnTo>
                    <a:pt x="51" y="328"/>
                  </a:lnTo>
                  <a:lnTo>
                    <a:pt x="52" y="296"/>
                  </a:lnTo>
                  <a:lnTo>
                    <a:pt x="53" y="263"/>
                  </a:lnTo>
                  <a:lnTo>
                    <a:pt x="52" y="231"/>
                  </a:lnTo>
                  <a:lnTo>
                    <a:pt x="51" y="199"/>
                  </a:lnTo>
                  <a:lnTo>
                    <a:pt x="46" y="168"/>
                  </a:lnTo>
                  <a:lnTo>
                    <a:pt x="40" y="137"/>
                  </a:lnTo>
                  <a:lnTo>
                    <a:pt x="34" y="106"/>
                  </a:lnTo>
                  <a:lnTo>
                    <a:pt x="25" y="76"/>
                  </a:lnTo>
                  <a:lnTo>
                    <a:pt x="15" y="46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6" y="4"/>
                  </a:lnTo>
                  <a:lnTo>
                    <a:pt x="9" y="2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1"/>
                  </a:lnTo>
                  <a:lnTo>
                    <a:pt x="55" y="1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64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82" y="38"/>
                  </a:lnTo>
                  <a:lnTo>
                    <a:pt x="95" y="69"/>
                  </a:lnTo>
                  <a:lnTo>
                    <a:pt x="105" y="102"/>
                  </a:lnTo>
                  <a:lnTo>
                    <a:pt x="114" y="133"/>
                  </a:lnTo>
                  <a:lnTo>
                    <a:pt x="121" y="165"/>
                  </a:lnTo>
                  <a:lnTo>
                    <a:pt x="126" y="197"/>
                  </a:lnTo>
                  <a:lnTo>
                    <a:pt x="130" y="231"/>
                  </a:lnTo>
                  <a:lnTo>
                    <a:pt x="130" y="2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8" name="Freeform 94"/>
            <p:cNvSpPr>
              <a:spLocks noEditPoints="1"/>
            </p:cNvSpPr>
            <p:nvPr/>
          </p:nvSpPr>
          <p:spPr bwMode="auto">
            <a:xfrm>
              <a:off x="7185025" y="2851151"/>
              <a:ext cx="106363" cy="152400"/>
            </a:xfrm>
            <a:custGeom>
              <a:avLst/>
              <a:gdLst/>
              <a:ahLst/>
              <a:cxnLst>
                <a:cxn ang="0">
                  <a:pos x="264" y="132"/>
                </a:cxn>
                <a:cxn ang="0">
                  <a:pos x="259" y="162"/>
                </a:cxn>
                <a:cxn ang="0">
                  <a:pos x="248" y="186"/>
                </a:cxn>
                <a:cxn ang="0">
                  <a:pos x="234" y="207"/>
                </a:cxn>
                <a:cxn ang="0">
                  <a:pos x="215" y="225"/>
                </a:cxn>
                <a:cxn ang="0">
                  <a:pos x="191" y="238"/>
                </a:cxn>
                <a:cxn ang="0">
                  <a:pos x="163" y="247"/>
                </a:cxn>
                <a:cxn ang="0">
                  <a:pos x="129" y="251"/>
                </a:cxn>
                <a:cxn ang="0">
                  <a:pos x="79" y="252"/>
                </a:cxn>
                <a:cxn ang="0">
                  <a:pos x="79" y="378"/>
                </a:cxn>
                <a:cxn ang="0">
                  <a:pos x="74" y="383"/>
                </a:cxn>
                <a:cxn ang="0">
                  <a:pos x="65" y="385"/>
                </a:cxn>
                <a:cxn ang="0">
                  <a:pos x="50" y="387"/>
                </a:cxn>
                <a:cxn ang="0">
                  <a:pos x="28" y="387"/>
                </a:cxn>
                <a:cxn ang="0">
                  <a:pos x="14" y="385"/>
                </a:cxn>
                <a:cxn ang="0">
                  <a:pos x="5" y="383"/>
                </a:cxn>
                <a:cxn ang="0">
                  <a:pos x="1" y="378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8" y="6"/>
                </a:cxn>
                <a:cxn ang="0">
                  <a:pos x="17" y="1"/>
                </a:cxn>
                <a:cxn ang="0">
                  <a:pos x="27" y="0"/>
                </a:cxn>
                <a:cxn ang="0">
                  <a:pos x="132" y="0"/>
                </a:cxn>
                <a:cxn ang="0">
                  <a:pos x="158" y="3"/>
                </a:cxn>
                <a:cxn ang="0">
                  <a:pos x="182" y="6"/>
                </a:cxn>
                <a:cxn ang="0">
                  <a:pos x="200" y="13"/>
                </a:cxn>
                <a:cxn ang="0">
                  <a:pos x="217" y="22"/>
                </a:cxn>
                <a:cxn ang="0">
                  <a:pos x="233" y="35"/>
                </a:cxn>
                <a:cxn ang="0">
                  <a:pos x="244" y="48"/>
                </a:cxn>
                <a:cxn ang="0">
                  <a:pos x="255" y="65"/>
                </a:cxn>
                <a:cxn ang="0">
                  <a:pos x="261" y="84"/>
                </a:cxn>
                <a:cxn ang="0">
                  <a:pos x="264" y="105"/>
                </a:cxn>
                <a:cxn ang="0">
                  <a:pos x="182" y="123"/>
                </a:cxn>
                <a:cxn ang="0">
                  <a:pos x="181" y="103"/>
                </a:cxn>
                <a:cxn ang="0">
                  <a:pos x="176" y="89"/>
                </a:cxn>
                <a:cxn ang="0">
                  <a:pos x="167" y="78"/>
                </a:cxn>
                <a:cxn ang="0">
                  <a:pos x="158" y="70"/>
                </a:cxn>
                <a:cxn ang="0">
                  <a:pos x="136" y="62"/>
                </a:cxn>
                <a:cxn ang="0">
                  <a:pos x="112" y="59"/>
                </a:cxn>
                <a:cxn ang="0">
                  <a:pos x="79" y="191"/>
                </a:cxn>
                <a:cxn ang="0">
                  <a:pos x="123" y="190"/>
                </a:cxn>
                <a:cxn ang="0">
                  <a:pos x="138" y="187"/>
                </a:cxn>
                <a:cxn ang="0">
                  <a:pos x="151" y="184"/>
                </a:cxn>
                <a:cxn ang="0">
                  <a:pos x="162" y="176"/>
                </a:cxn>
                <a:cxn ang="0">
                  <a:pos x="173" y="162"/>
                </a:cxn>
                <a:cxn ang="0">
                  <a:pos x="181" y="137"/>
                </a:cxn>
              </a:cxnLst>
              <a:rect l="0" t="0" r="r" b="b"/>
              <a:pathLst>
                <a:path w="265" h="387">
                  <a:moveTo>
                    <a:pt x="265" y="116"/>
                  </a:moveTo>
                  <a:lnTo>
                    <a:pt x="264" y="132"/>
                  </a:lnTo>
                  <a:lnTo>
                    <a:pt x="262" y="147"/>
                  </a:lnTo>
                  <a:lnTo>
                    <a:pt x="259" y="162"/>
                  </a:lnTo>
                  <a:lnTo>
                    <a:pt x="255" y="175"/>
                  </a:lnTo>
                  <a:lnTo>
                    <a:pt x="248" y="186"/>
                  </a:lnTo>
                  <a:lnTo>
                    <a:pt x="242" y="198"/>
                  </a:lnTo>
                  <a:lnTo>
                    <a:pt x="234" y="207"/>
                  </a:lnTo>
                  <a:lnTo>
                    <a:pt x="225" y="216"/>
                  </a:lnTo>
                  <a:lnTo>
                    <a:pt x="215" y="225"/>
                  </a:lnTo>
                  <a:lnTo>
                    <a:pt x="203" y="231"/>
                  </a:lnTo>
                  <a:lnTo>
                    <a:pt x="191" y="238"/>
                  </a:lnTo>
                  <a:lnTo>
                    <a:pt x="177" y="243"/>
                  </a:lnTo>
                  <a:lnTo>
                    <a:pt x="163" y="247"/>
                  </a:lnTo>
                  <a:lnTo>
                    <a:pt x="146" y="250"/>
                  </a:lnTo>
                  <a:lnTo>
                    <a:pt x="129" y="251"/>
                  </a:lnTo>
                  <a:lnTo>
                    <a:pt x="111" y="252"/>
                  </a:lnTo>
                  <a:lnTo>
                    <a:pt x="79" y="252"/>
                  </a:lnTo>
                  <a:lnTo>
                    <a:pt x="79" y="375"/>
                  </a:lnTo>
                  <a:lnTo>
                    <a:pt x="79" y="378"/>
                  </a:lnTo>
                  <a:lnTo>
                    <a:pt x="76" y="380"/>
                  </a:lnTo>
                  <a:lnTo>
                    <a:pt x="74" y="383"/>
                  </a:lnTo>
                  <a:lnTo>
                    <a:pt x="71" y="384"/>
                  </a:lnTo>
                  <a:lnTo>
                    <a:pt x="65" y="385"/>
                  </a:lnTo>
                  <a:lnTo>
                    <a:pt x="58" y="387"/>
                  </a:lnTo>
                  <a:lnTo>
                    <a:pt x="50" y="387"/>
                  </a:lnTo>
                  <a:lnTo>
                    <a:pt x="40" y="387"/>
                  </a:lnTo>
                  <a:lnTo>
                    <a:pt x="28" y="387"/>
                  </a:lnTo>
                  <a:lnTo>
                    <a:pt x="21" y="387"/>
                  </a:lnTo>
                  <a:lnTo>
                    <a:pt x="14" y="385"/>
                  </a:lnTo>
                  <a:lnTo>
                    <a:pt x="9" y="384"/>
                  </a:lnTo>
                  <a:lnTo>
                    <a:pt x="5" y="383"/>
                  </a:lnTo>
                  <a:lnTo>
                    <a:pt x="2" y="380"/>
                  </a:lnTo>
                  <a:lnTo>
                    <a:pt x="1" y="378"/>
                  </a:lnTo>
                  <a:lnTo>
                    <a:pt x="0" y="375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118" y="0"/>
                  </a:lnTo>
                  <a:lnTo>
                    <a:pt x="132" y="0"/>
                  </a:lnTo>
                  <a:lnTo>
                    <a:pt x="143" y="0"/>
                  </a:lnTo>
                  <a:lnTo>
                    <a:pt x="158" y="3"/>
                  </a:lnTo>
                  <a:lnTo>
                    <a:pt x="173" y="5"/>
                  </a:lnTo>
                  <a:lnTo>
                    <a:pt x="182" y="6"/>
                  </a:lnTo>
                  <a:lnTo>
                    <a:pt x="191" y="10"/>
                  </a:lnTo>
                  <a:lnTo>
                    <a:pt x="200" y="13"/>
                  </a:lnTo>
                  <a:lnTo>
                    <a:pt x="208" y="18"/>
                  </a:lnTo>
                  <a:lnTo>
                    <a:pt x="217" y="22"/>
                  </a:lnTo>
                  <a:lnTo>
                    <a:pt x="225" y="28"/>
                  </a:lnTo>
                  <a:lnTo>
                    <a:pt x="233" y="35"/>
                  </a:lnTo>
                  <a:lnTo>
                    <a:pt x="239" y="41"/>
                  </a:lnTo>
                  <a:lnTo>
                    <a:pt x="244" y="48"/>
                  </a:lnTo>
                  <a:lnTo>
                    <a:pt x="249" y="57"/>
                  </a:lnTo>
                  <a:lnTo>
                    <a:pt x="255" y="65"/>
                  </a:lnTo>
                  <a:lnTo>
                    <a:pt x="259" y="74"/>
                  </a:lnTo>
                  <a:lnTo>
                    <a:pt x="261" y="84"/>
                  </a:lnTo>
                  <a:lnTo>
                    <a:pt x="262" y="94"/>
                  </a:lnTo>
                  <a:lnTo>
                    <a:pt x="264" y="105"/>
                  </a:lnTo>
                  <a:lnTo>
                    <a:pt x="265" y="116"/>
                  </a:lnTo>
                  <a:close/>
                  <a:moveTo>
                    <a:pt x="182" y="123"/>
                  </a:moveTo>
                  <a:lnTo>
                    <a:pt x="182" y="113"/>
                  </a:lnTo>
                  <a:lnTo>
                    <a:pt x="181" y="103"/>
                  </a:lnTo>
                  <a:lnTo>
                    <a:pt x="178" y="96"/>
                  </a:lnTo>
                  <a:lnTo>
                    <a:pt x="176" y="89"/>
                  </a:lnTo>
                  <a:lnTo>
                    <a:pt x="172" y="83"/>
                  </a:lnTo>
                  <a:lnTo>
                    <a:pt x="167" y="78"/>
                  </a:lnTo>
                  <a:lnTo>
                    <a:pt x="163" y="74"/>
                  </a:lnTo>
                  <a:lnTo>
                    <a:pt x="158" y="70"/>
                  </a:lnTo>
                  <a:lnTo>
                    <a:pt x="147" y="65"/>
                  </a:lnTo>
                  <a:lnTo>
                    <a:pt x="136" y="62"/>
                  </a:lnTo>
                  <a:lnTo>
                    <a:pt x="124" y="61"/>
                  </a:lnTo>
                  <a:lnTo>
                    <a:pt x="112" y="59"/>
                  </a:lnTo>
                  <a:lnTo>
                    <a:pt x="79" y="59"/>
                  </a:lnTo>
                  <a:lnTo>
                    <a:pt x="79" y="191"/>
                  </a:lnTo>
                  <a:lnTo>
                    <a:pt x="114" y="191"/>
                  </a:lnTo>
                  <a:lnTo>
                    <a:pt x="123" y="190"/>
                  </a:lnTo>
                  <a:lnTo>
                    <a:pt x="130" y="190"/>
                  </a:lnTo>
                  <a:lnTo>
                    <a:pt x="138" y="187"/>
                  </a:lnTo>
                  <a:lnTo>
                    <a:pt x="145" y="186"/>
                  </a:lnTo>
                  <a:lnTo>
                    <a:pt x="151" y="184"/>
                  </a:lnTo>
                  <a:lnTo>
                    <a:pt x="156" y="180"/>
                  </a:lnTo>
                  <a:lnTo>
                    <a:pt x="162" y="176"/>
                  </a:lnTo>
                  <a:lnTo>
                    <a:pt x="167" y="172"/>
                  </a:lnTo>
                  <a:lnTo>
                    <a:pt x="173" y="162"/>
                  </a:lnTo>
                  <a:lnTo>
                    <a:pt x="178" y="150"/>
                  </a:lnTo>
                  <a:lnTo>
                    <a:pt x="181" y="137"/>
                  </a:lnTo>
                  <a:lnTo>
                    <a:pt x="182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9" name="Freeform 95"/>
            <p:cNvSpPr>
              <a:spLocks noEditPoints="1"/>
            </p:cNvSpPr>
            <p:nvPr/>
          </p:nvSpPr>
          <p:spPr bwMode="auto">
            <a:xfrm>
              <a:off x="7302500" y="2887663"/>
              <a:ext cx="112713" cy="119063"/>
            </a:xfrm>
            <a:custGeom>
              <a:avLst/>
              <a:gdLst/>
              <a:ahLst/>
              <a:cxnLst>
                <a:cxn ang="0">
                  <a:pos x="284" y="164"/>
                </a:cxn>
                <a:cxn ang="0">
                  <a:pos x="280" y="195"/>
                </a:cxn>
                <a:cxn ang="0">
                  <a:pos x="271" y="223"/>
                </a:cxn>
                <a:cxn ang="0">
                  <a:pos x="257" y="247"/>
                </a:cxn>
                <a:cxn ang="0">
                  <a:pos x="239" y="267"/>
                </a:cxn>
                <a:cxn ang="0">
                  <a:pos x="217" y="283"/>
                </a:cxn>
                <a:cxn ang="0">
                  <a:pos x="189" y="295"/>
                </a:cxn>
                <a:cxn ang="0">
                  <a:pos x="158" y="300"/>
                </a:cxn>
                <a:cxn ang="0">
                  <a:pos x="123" y="300"/>
                </a:cxn>
                <a:cxn ang="0">
                  <a:pos x="92" y="295"/>
                </a:cxn>
                <a:cxn ang="0">
                  <a:pos x="64" y="286"/>
                </a:cxn>
                <a:cxn ang="0">
                  <a:pos x="44" y="270"/>
                </a:cxn>
                <a:cxn ang="0">
                  <a:pos x="26" y="252"/>
                </a:cxn>
                <a:cxn ang="0">
                  <a:pos x="13" y="229"/>
                </a:cxn>
                <a:cxn ang="0">
                  <a:pos x="5" y="202"/>
                </a:cxn>
                <a:cxn ang="0">
                  <a:pos x="1" y="170"/>
                </a:cxn>
                <a:cxn ang="0">
                  <a:pos x="1" y="137"/>
                </a:cxn>
                <a:cxn ang="0">
                  <a:pos x="5" y="106"/>
                </a:cxn>
                <a:cxn ang="0">
                  <a:pos x="14" y="77"/>
                </a:cxn>
                <a:cxn ang="0">
                  <a:pos x="28" y="53"/>
                </a:cxn>
                <a:cxn ang="0">
                  <a:pos x="46" y="33"/>
                </a:cxn>
                <a:cxn ang="0">
                  <a:pos x="68" y="18"/>
                </a:cxn>
                <a:cxn ang="0">
                  <a:pos x="95" y="6"/>
                </a:cxn>
                <a:cxn ang="0">
                  <a:pos x="128" y="1"/>
                </a:cxn>
                <a:cxn ang="0">
                  <a:pos x="163" y="1"/>
                </a:cxn>
                <a:cxn ang="0">
                  <a:pos x="194" y="6"/>
                </a:cxn>
                <a:cxn ang="0">
                  <a:pos x="221" y="15"/>
                </a:cxn>
                <a:cxn ang="0">
                  <a:pos x="242" y="30"/>
                </a:cxn>
                <a:cxn ang="0">
                  <a:pos x="260" y="49"/>
                </a:cxn>
                <a:cxn ang="0">
                  <a:pos x="271" y="71"/>
                </a:cxn>
                <a:cxn ang="0">
                  <a:pos x="280" y="99"/>
                </a:cxn>
                <a:cxn ang="0">
                  <a:pos x="284" y="130"/>
                </a:cxn>
                <a:cxn ang="0">
                  <a:pos x="208" y="151"/>
                </a:cxn>
                <a:cxn ang="0">
                  <a:pos x="204" y="115"/>
                </a:cxn>
                <a:cxn ang="0">
                  <a:pos x="200" y="99"/>
                </a:cxn>
                <a:cxn ang="0">
                  <a:pos x="194" y="85"/>
                </a:cxn>
                <a:cxn ang="0">
                  <a:pos x="185" y="75"/>
                </a:cxn>
                <a:cxn ang="0">
                  <a:pos x="174" y="67"/>
                </a:cxn>
                <a:cxn ang="0">
                  <a:pos x="160" y="62"/>
                </a:cxn>
                <a:cxn ang="0">
                  <a:pos x="143" y="59"/>
                </a:cxn>
                <a:cxn ang="0">
                  <a:pos x="128" y="61"/>
                </a:cxn>
                <a:cxn ang="0">
                  <a:pos x="114" y="66"/>
                </a:cxn>
                <a:cxn ang="0">
                  <a:pos x="102" y="74"/>
                </a:cxn>
                <a:cxn ang="0">
                  <a:pos x="93" y="84"/>
                </a:cxn>
                <a:cxn ang="0">
                  <a:pos x="86" y="97"/>
                </a:cxn>
                <a:cxn ang="0">
                  <a:pos x="81" y="112"/>
                </a:cxn>
                <a:cxn ang="0">
                  <a:pos x="77" y="150"/>
                </a:cxn>
                <a:cxn ang="0">
                  <a:pos x="80" y="186"/>
                </a:cxn>
                <a:cxn ang="0">
                  <a:pos x="85" y="202"/>
                </a:cxn>
                <a:cxn ang="0">
                  <a:pos x="92" y="214"/>
                </a:cxn>
                <a:cxn ang="0">
                  <a:pos x="99" y="226"/>
                </a:cxn>
                <a:cxn ang="0">
                  <a:pos x="111" y="234"/>
                </a:cxn>
                <a:cxn ang="0">
                  <a:pos x="125" y="239"/>
                </a:cxn>
                <a:cxn ang="0">
                  <a:pos x="142" y="240"/>
                </a:cxn>
                <a:cxn ang="0">
                  <a:pos x="158" y="239"/>
                </a:cxn>
                <a:cxn ang="0">
                  <a:pos x="172" y="234"/>
                </a:cxn>
                <a:cxn ang="0">
                  <a:pos x="183" y="226"/>
                </a:cxn>
                <a:cxn ang="0">
                  <a:pos x="192" y="217"/>
                </a:cxn>
                <a:cxn ang="0">
                  <a:pos x="199" y="204"/>
                </a:cxn>
                <a:cxn ang="0">
                  <a:pos x="204" y="189"/>
                </a:cxn>
                <a:cxn ang="0">
                  <a:pos x="208" y="151"/>
                </a:cxn>
              </a:cxnLst>
              <a:rect l="0" t="0" r="r" b="b"/>
              <a:pathLst>
                <a:path w="286" h="300">
                  <a:moveTo>
                    <a:pt x="286" y="147"/>
                  </a:moveTo>
                  <a:lnTo>
                    <a:pt x="284" y="164"/>
                  </a:lnTo>
                  <a:lnTo>
                    <a:pt x="283" y="180"/>
                  </a:lnTo>
                  <a:lnTo>
                    <a:pt x="280" y="195"/>
                  </a:lnTo>
                  <a:lnTo>
                    <a:pt x="277" y="209"/>
                  </a:lnTo>
                  <a:lnTo>
                    <a:pt x="271" y="223"/>
                  </a:lnTo>
                  <a:lnTo>
                    <a:pt x="265" y="235"/>
                  </a:lnTo>
                  <a:lnTo>
                    <a:pt x="257" y="247"/>
                  </a:lnTo>
                  <a:lnTo>
                    <a:pt x="249" y="258"/>
                  </a:lnTo>
                  <a:lnTo>
                    <a:pt x="239" y="267"/>
                  </a:lnTo>
                  <a:lnTo>
                    <a:pt x="229" y="277"/>
                  </a:lnTo>
                  <a:lnTo>
                    <a:pt x="217" y="283"/>
                  </a:lnTo>
                  <a:lnTo>
                    <a:pt x="203" y="289"/>
                  </a:lnTo>
                  <a:lnTo>
                    <a:pt x="189" y="295"/>
                  </a:lnTo>
                  <a:lnTo>
                    <a:pt x="173" y="297"/>
                  </a:lnTo>
                  <a:lnTo>
                    <a:pt x="158" y="300"/>
                  </a:lnTo>
                  <a:lnTo>
                    <a:pt x="139" y="300"/>
                  </a:lnTo>
                  <a:lnTo>
                    <a:pt x="123" y="300"/>
                  </a:lnTo>
                  <a:lnTo>
                    <a:pt x="106" y="297"/>
                  </a:lnTo>
                  <a:lnTo>
                    <a:pt x="92" y="295"/>
                  </a:lnTo>
                  <a:lnTo>
                    <a:pt x="77" y="291"/>
                  </a:lnTo>
                  <a:lnTo>
                    <a:pt x="64" y="286"/>
                  </a:lnTo>
                  <a:lnTo>
                    <a:pt x="53" y="278"/>
                  </a:lnTo>
                  <a:lnTo>
                    <a:pt x="44" y="270"/>
                  </a:lnTo>
                  <a:lnTo>
                    <a:pt x="33" y="262"/>
                  </a:lnTo>
                  <a:lnTo>
                    <a:pt x="26" y="252"/>
                  </a:lnTo>
                  <a:lnTo>
                    <a:pt x="19" y="240"/>
                  </a:lnTo>
                  <a:lnTo>
                    <a:pt x="13" y="229"/>
                  </a:lnTo>
                  <a:lnTo>
                    <a:pt x="9" y="216"/>
                  </a:lnTo>
                  <a:lnTo>
                    <a:pt x="5" y="202"/>
                  </a:lnTo>
                  <a:lnTo>
                    <a:pt x="2" y="186"/>
                  </a:lnTo>
                  <a:lnTo>
                    <a:pt x="1" y="170"/>
                  </a:lnTo>
                  <a:lnTo>
                    <a:pt x="0" y="152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6"/>
                  </a:lnTo>
                  <a:lnTo>
                    <a:pt x="9" y="90"/>
                  </a:lnTo>
                  <a:lnTo>
                    <a:pt x="14" y="77"/>
                  </a:lnTo>
                  <a:lnTo>
                    <a:pt x="20" y="64"/>
                  </a:lnTo>
                  <a:lnTo>
                    <a:pt x="28" y="53"/>
                  </a:lnTo>
                  <a:lnTo>
                    <a:pt x="36" y="42"/>
                  </a:lnTo>
                  <a:lnTo>
                    <a:pt x="46" y="33"/>
                  </a:lnTo>
                  <a:lnTo>
                    <a:pt x="57" y="24"/>
                  </a:lnTo>
                  <a:lnTo>
                    <a:pt x="68" y="18"/>
                  </a:lnTo>
                  <a:lnTo>
                    <a:pt x="81" y="11"/>
                  </a:lnTo>
                  <a:lnTo>
                    <a:pt x="95" y="6"/>
                  </a:lnTo>
                  <a:lnTo>
                    <a:pt x="111" y="2"/>
                  </a:lnTo>
                  <a:lnTo>
                    <a:pt x="128" y="1"/>
                  </a:lnTo>
                  <a:lnTo>
                    <a:pt x="146" y="0"/>
                  </a:lnTo>
                  <a:lnTo>
                    <a:pt x="163" y="1"/>
                  </a:lnTo>
                  <a:lnTo>
                    <a:pt x="180" y="2"/>
                  </a:lnTo>
                  <a:lnTo>
                    <a:pt x="194" y="6"/>
                  </a:lnTo>
                  <a:lnTo>
                    <a:pt x="208" y="10"/>
                  </a:lnTo>
                  <a:lnTo>
                    <a:pt x="221" y="15"/>
                  </a:lnTo>
                  <a:lnTo>
                    <a:pt x="231" y="22"/>
                  </a:lnTo>
                  <a:lnTo>
                    <a:pt x="242" y="30"/>
                  </a:lnTo>
                  <a:lnTo>
                    <a:pt x="251" y="39"/>
                  </a:lnTo>
                  <a:lnTo>
                    <a:pt x="260" y="49"/>
                  </a:lnTo>
                  <a:lnTo>
                    <a:pt x="266" y="59"/>
                  </a:lnTo>
                  <a:lnTo>
                    <a:pt x="271" y="71"/>
                  </a:lnTo>
                  <a:lnTo>
                    <a:pt x="277" y="85"/>
                  </a:lnTo>
                  <a:lnTo>
                    <a:pt x="280" y="99"/>
                  </a:lnTo>
                  <a:lnTo>
                    <a:pt x="283" y="114"/>
                  </a:lnTo>
                  <a:lnTo>
                    <a:pt x="284" y="130"/>
                  </a:lnTo>
                  <a:lnTo>
                    <a:pt x="286" y="147"/>
                  </a:lnTo>
                  <a:close/>
                  <a:moveTo>
                    <a:pt x="208" y="151"/>
                  </a:moveTo>
                  <a:lnTo>
                    <a:pt x="207" y="132"/>
                  </a:lnTo>
                  <a:lnTo>
                    <a:pt x="204" y="115"/>
                  </a:lnTo>
                  <a:lnTo>
                    <a:pt x="203" y="106"/>
                  </a:lnTo>
                  <a:lnTo>
                    <a:pt x="200" y="99"/>
                  </a:lnTo>
                  <a:lnTo>
                    <a:pt x="198" y="92"/>
                  </a:lnTo>
                  <a:lnTo>
                    <a:pt x="194" y="85"/>
                  </a:lnTo>
                  <a:lnTo>
                    <a:pt x="190" y="80"/>
                  </a:lnTo>
                  <a:lnTo>
                    <a:pt x="185" y="75"/>
                  </a:lnTo>
                  <a:lnTo>
                    <a:pt x="180" y="70"/>
                  </a:lnTo>
                  <a:lnTo>
                    <a:pt x="174" y="67"/>
                  </a:lnTo>
                  <a:lnTo>
                    <a:pt x="168" y="63"/>
                  </a:lnTo>
                  <a:lnTo>
                    <a:pt x="160" y="62"/>
                  </a:lnTo>
                  <a:lnTo>
                    <a:pt x="152" y="61"/>
                  </a:lnTo>
                  <a:lnTo>
                    <a:pt x="143" y="59"/>
                  </a:lnTo>
                  <a:lnTo>
                    <a:pt x="136" y="61"/>
                  </a:lnTo>
                  <a:lnTo>
                    <a:pt x="128" y="61"/>
                  </a:lnTo>
                  <a:lnTo>
                    <a:pt x="120" y="63"/>
                  </a:lnTo>
                  <a:lnTo>
                    <a:pt x="114" y="66"/>
                  </a:lnTo>
                  <a:lnTo>
                    <a:pt x="108" y="70"/>
                  </a:lnTo>
                  <a:lnTo>
                    <a:pt x="102" y="74"/>
                  </a:lnTo>
                  <a:lnTo>
                    <a:pt x="98" y="79"/>
                  </a:lnTo>
                  <a:lnTo>
                    <a:pt x="93" y="84"/>
                  </a:lnTo>
                  <a:lnTo>
                    <a:pt x="89" y="90"/>
                  </a:lnTo>
                  <a:lnTo>
                    <a:pt x="86" y="97"/>
                  </a:lnTo>
                  <a:lnTo>
                    <a:pt x="84" y="105"/>
                  </a:lnTo>
                  <a:lnTo>
                    <a:pt x="81" y="112"/>
                  </a:lnTo>
                  <a:lnTo>
                    <a:pt x="79" y="129"/>
                  </a:lnTo>
                  <a:lnTo>
                    <a:pt x="77" y="150"/>
                  </a:lnTo>
                  <a:lnTo>
                    <a:pt x="77" y="168"/>
                  </a:lnTo>
                  <a:lnTo>
                    <a:pt x="80" y="186"/>
                  </a:lnTo>
                  <a:lnTo>
                    <a:pt x="83" y="194"/>
                  </a:lnTo>
                  <a:lnTo>
                    <a:pt x="85" y="202"/>
                  </a:lnTo>
                  <a:lnTo>
                    <a:pt x="88" y="208"/>
                  </a:lnTo>
                  <a:lnTo>
                    <a:pt x="92" y="214"/>
                  </a:lnTo>
                  <a:lnTo>
                    <a:pt x="95" y="221"/>
                  </a:lnTo>
                  <a:lnTo>
                    <a:pt x="99" y="226"/>
                  </a:lnTo>
                  <a:lnTo>
                    <a:pt x="105" y="230"/>
                  </a:lnTo>
                  <a:lnTo>
                    <a:pt x="111" y="234"/>
                  </a:lnTo>
                  <a:lnTo>
                    <a:pt x="117" y="236"/>
                  </a:lnTo>
                  <a:lnTo>
                    <a:pt x="125" y="239"/>
                  </a:lnTo>
                  <a:lnTo>
                    <a:pt x="133" y="240"/>
                  </a:lnTo>
                  <a:lnTo>
                    <a:pt x="142" y="240"/>
                  </a:lnTo>
                  <a:lnTo>
                    <a:pt x="150" y="240"/>
                  </a:lnTo>
                  <a:lnTo>
                    <a:pt x="158" y="239"/>
                  </a:lnTo>
                  <a:lnTo>
                    <a:pt x="165" y="236"/>
                  </a:lnTo>
                  <a:lnTo>
                    <a:pt x="172" y="234"/>
                  </a:lnTo>
                  <a:lnTo>
                    <a:pt x="177" y="231"/>
                  </a:lnTo>
                  <a:lnTo>
                    <a:pt x="183" y="226"/>
                  </a:lnTo>
                  <a:lnTo>
                    <a:pt x="187" y="222"/>
                  </a:lnTo>
                  <a:lnTo>
                    <a:pt x="192" y="217"/>
                  </a:lnTo>
                  <a:lnTo>
                    <a:pt x="196" y="211"/>
                  </a:lnTo>
                  <a:lnTo>
                    <a:pt x="199" y="204"/>
                  </a:lnTo>
                  <a:lnTo>
                    <a:pt x="202" y="196"/>
                  </a:lnTo>
                  <a:lnTo>
                    <a:pt x="204" y="189"/>
                  </a:lnTo>
                  <a:lnTo>
                    <a:pt x="207" y="170"/>
                  </a:lnTo>
                  <a:lnTo>
                    <a:pt x="208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7439025" y="2887663"/>
              <a:ext cx="68263" cy="115888"/>
            </a:xfrm>
            <a:custGeom>
              <a:avLst/>
              <a:gdLst/>
              <a:ahLst/>
              <a:cxnLst>
                <a:cxn ang="0">
                  <a:pos x="171" y="52"/>
                </a:cxn>
                <a:cxn ang="0">
                  <a:pos x="170" y="66"/>
                </a:cxn>
                <a:cxn ang="0">
                  <a:pos x="167" y="74"/>
                </a:cxn>
                <a:cxn ang="0">
                  <a:pos x="163" y="77"/>
                </a:cxn>
                <a:cxn ang="0">
                  <a:pos x="158" y="77"/>
                </a:cxn>
                <a:cxn ang="0">
                  <a:pos x="151" y="75"/>
                </a:cxn>
                <a:cxn ang="0">
                  <a:pos x="144" y="72"/>
                </a:cxn>
                <a:cxn ang="0">
                  <a:pos x="135" y="71"/>
                </a:cxn>
                <a:cxn ang="0">
                  <a:pos x="123" y="71"/>
                </a:cxn>
                <a:cxn ang="0">
                  <a:pos x="111" y="76"/>
                </a:cxn>
                <a:cxn ang="0">
                  <a:pos x="97" y="88"/>
                </a:cxn>
                <a:cxn ang="0">
                  <a:pos x="83" y="106"/>
                </a:cxn>
                <a:cxn ang="0">
                  <a:pos x="75" y="283"/>
                </a:cxn>
                <a:cxn ang="0">
                  <a:pos x="73" y="288"/>
                </a:cxn>
                <a:cxn ang="0">
                  <a:pos x="67" y="292"/>
                </a:cxn>
                <a:cxn ang="0">
                  <a:pos x="56" y="295"/>
                </a:cxn>
                <a:cxn ang="0">
                  <a:pos x="38" y="295"/>
                </a:cxn>
                <a:cxn ang="0">
                  <a:pos x="20" y="295"/>
                </a:cxn>
                <a:cxn ang="0">
                  <a:pos x="8" y="292"/>
                </a:cxn>
                <a:cxn ang="0">
                  <a:pos x="1" y="288"/>
                </a:cxn>
                <a:cxn ang="0">
                  <a:pos x="0" y="283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10" y="8"/>
                </a:cxn>
                <a:cxn ang="0">
                  <a:pos x="23" y="5"/>
                </a:cxn>
                <a:cxn ang="0">
                  <a:pos x="40" y="5"/>
                </a:cxn>
                <a:cxn ang="0">
                  <a:pos x="53" y="8"/>
                </a:cxn>
                <a:cxn ang="0">
                  <a:pos x="60" y="10"/>
                </a:cxn>
                <a:cxn ang="0">
                  <a:pos x="64" y="14"/>
                </a:cxn>
                <a:cxn ang="0">
                  <a:pos x="64" y="50"/>
                </a:cxn>
                <a:cxn ang="0">
                  <a:pos x="83" y="26"/>
                </a:cxn>
                <a:cxn ang="0">
                  <a:pos x="101" y="10"/>
                </a:cxn>
                <a:cxn ang="0">
                  <a:pos x="118" y="2"/>
                </a:cxn>
                <a:cxn ang="0">
                  <a:pos x="135" y="0"/>
                </a:cxn>
                <a:cxn ang="0">
                  <a:pos x="142" y="1"/>
                </a:cxn>
                <a:cxn ang="0">
                  <a:pos x="151" y="2"/>
                </a:cxn>
                <a:cxn ang="0">
                  <a:pos x="161" y="5"/>
                </a:cxn>
                <a:cxn ang="0">
                  <a:pos x="166" y="8"/>
                </a:cxn>
                <a:cxn ang="0">
                  <a:pos x="168" y="10"/>
                </a:cxn>
                <a:cxn ang="0">
                  <a:pos x="170" y="15"/>
                </a:cxn>
                <a:cxn ang="0">
                  <a:pos x="170" y="24"/>
                </a:cxn>
                <a:cxn ang="0">
                  <a:pos x="171" y="42"/>
                </a:cxn>
              </a:cxnLst>
              <a:rect l="0" t="0" r="r" b="b"/>
              <a:pathLst>
                <a:path w="171" h="295">
                  <a:moveTo>
                    <a:pt x="171" y="42"/>
                  </a:moveTo>
                  <a:lnTo>
                    <a:pt x="171" y="52"/>
                  </a:lnTo>
                  <a:lnTo>
                    <a:pt x="170" y="59"/>
                  </a:lnTo>
                  <a:lnTo>
                    <a:pt x="170" y="66"/>
                  </a:lnTo>
                  <a:lnTo>
                    <a:pt x="168" y="71"/>
                  </a:lnTo>
                  <a:lnTo>
                    <a:pt x="167" y="74"/>
                  </a:lnTo>
                  <a:lnTo>
                    <a:pt x="164" y="76"/>
                  </a:lnTo>
                  <a:lnTo>
                    <a:pt x="163" y="77"/>
                  </a:lnTo>
                  <a:lnTo>
                    <a:pt x="161" y="77"/>
                  </a:lnTo>
                  <a:lnTo>
                    <a:pt x="158" y="77"/>
                  </a:lnTo>
                  <a:lnTo>
                    <a:pt x="154" y="76"/>
                  </a:lnTo>
                  <a:lnTo>
                    <a:pt x="151" y="75"/>
                  </a:lnTo>
                  <a:lnTo>
                    <a:pt x="148" y="74"/>
                  </a:lnTo>
                  <a:lnTo>
                    <a:pt x="144" y="72"/>
                  </a:lnTo>
                  <a:lnTo>
                    <a:pt x="140" y="72"/>
                  </a:lnTo>
                  <a:lnTo>
                    <a:pt x="135" y="71"/>
                  </a:lnTo>
                  <a:lnTo>
                    <a:pt x="129" y="71"/>
                  </a:lnTo>
                  <a:lnTo>
                    <a:pt x="123" y="71"/>
                  </a:lnTo>
                  <a:lnTo>
                    <a:pt x="118" y="74"/>
                  </a:lnTo>
                  <a:lnTo>
                    <a:pt x="111" y="76"/>
                  </a:lnTo>
                  <a:lnTo>
                    <a:pt x="105" y="81"/>
                  </a:lnTo>
                  <a:lnTo>
                    <a:pt x="97" y="88"/>
                  </a:lnTo>
                  <a:lnTo>
                    <a:pt x="91" y="95"/>
                  </a:lnTo>
                  <a:lnTo>
                    <a:pt x="83" y="106"/>
                  </a:lnTo>
                  <a:lnTo>
                    <a:pt x="75" y="117"/>
                  </a:lnTo>
                  <a:lnTo>
                    <a:pt x="75" y="283"/>
                  </a:lnTo>
                  <a:lnTo>
                    <a:pt x="74" y="286"/>
                  </a:lnTo>
                  <a:lnTo>
                    <a:pt x="73" y="288"/>
                  </a:lnTo>
                  <a:lnTo>
                    <a:pt x="70" y="291"/>
                  </a:lnTo>
                  <a:lnTo>
                    <a:pt x="67" y="292"/>
                  </a:lnTo>
                  <a:lnTo>
                    <a:pt x="62" y="293"/>
                  </a:lnTo>
                  <a:lnTo>
                    <a:pt x="56" y="295"/>
                  </a:lnTo>
                  <a:lnTo>
                    <a:pt x="47" y="295"/>
                  </a:lnTo>
                  <a:lnTo>
                    <a:pt x="38" y="295"/>
                  </a:lnTo>
                  <a:lnTo>
                    <a:pt x="27" y="295"/>
                  </a:lnTo>
                  <a:lnTo>
                    <a:pt x="20" y="295"/>
                  </a:lnTo>
                  <a:lnTo>
                    <a:pt x="13" y="293"/>
                  </a:lnTo>
                  <a:lnTo>
                    <a:pt x="8" y="292"/>
                  </a:lnTo>
                  <a:lnTo>
                    <a:pt x="4" y="291"/>
                  </a:lnTo>
                  <a:lnTo>
                    <a:pt x="1" y="288"/>
                  </a:lnTo>
                  <a:lnTo>
                    <a:pt x="0" y="286"/>
                  </a:lnTo>
                  <a:lnTo>
                    <a:pt x="0" y="283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7" y="9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3" y="5"/>
                  </a:lnTo>
                  <a:lnTo>
                    <a:pt x="31" y="5"/>
                  </a:lnTo>
                  <a:lnTo>
                    <a:pt x="40" y="5"/>
                  </a:lnTo>
                  <a:lnTo>
                    <a:pt x="48" y="6"/>
                  </a:lnTo>
                  <a:lnTo>
                    <a:pt x="53" y="8"/>
                  </a:lnTo>
                  <a:lnTo>
                    <a:pt x="57" y="9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4" y="14"/>
                  </a:lnTo>
                  <a:lnTo>
                    <a:pt x="64" y="17"/>
                  </a:lnTo>
                  <a:lnTo>
                    <a:pt x="64" y="50"/>
                  </a:lnTo>
                  <a:lnTo>
                    <a:pt x="74" y="37"/>
                  </a:lnTo>
                  <a:lnTo>
                    <a:pt x="83" y="26"/>
                  </a:lnTo>
                  <a:lnTo>
                    <a:pt x="92" y="17"/>
                  </a:lnTo>
                  <a:lnTo>
                    <a:pt x="101" y="10"/>
                  </a:lnTo>
                  <a:lnTo>
                    <a:pt x="109" y="5"/>
                  </a:lnTo>
                  <a:lnTo>
                    <a:pt x="118" y="2"/>
                  </a:lnTo>
                  <a:lnTo>
                    <a:pt x="126" y="1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2" y="1"/>
                  </a:lnTo>
                  <a:lnTo>
                    <a:pt x="148" y="1"/>
                  </a:lnTo>
                  <a:lnTo>
                    <a:pt x="151" y="2"/>
                  </a:lnTo>
                  <a:lnTo>
                    <a:pt x="157" y="4"/>
                  </a:lnTo>
                  <a:lnTo>
                    <a:pt x="161" y="5"/>
                  </a:lnTo>
                  <a:lnTo>
                    <a:pt x="163" y="6"/>
                  </a:lnTo>
                  <a:lnTo>
                    <a:pt x="166" y="8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68" y="13"/>
                  </a:lnTo>
                  <a:lnTo>
                    <a:pt x="170" y="15"/>
                  </a:lnTo>
                  <a:lnTo>
                    <a:pt x="170" y="19"/>
                  </a:lnTo>
                  <a:lnTo>
                    <a:pt x="170" y="24"/>
                  </a:lnTo>
                  <a:lnTo>
                    <a:pt x="171" y="32"/>
                  </a:lnTo>
                  <a:lnTo>
                    <a:pt x="17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7504113" y="2968626"/>
              <a:ext cx="34925" cy="36513"/>
            </a:xfrm>
            <a:custGeom>
              <a:avLst/>
              <a:gdLst/>
              <a:ahLst/>
              <a:cxnLst>
                <a:cxn ang="0">
                  <a:pos x="88" y="46"/>
                </a:cxn>
                <a:cxn ang="0">
                  <a:pos x="88" y="59"/>
                </a:cxn>
                <a:cxn ang="0">
                  <a:pos x="85" y="69"/>
                </a:cxn>
                <a:cxn ang="0">
                  <a:pos x="83" y="77"/>
                </a:cxn>
                <a:cxn ang="0">
                  <a:pos x="79" y="83"/>
                </a:cxn>
                <a:cxn ang="0">
                  <a:pos x="73" y="87"/>
                </a:cxn>
                <a:cxn ang="0">
                  <a:pos x="65" y="90"/>
                </a:cxn>
                <a:cxn ang="0">
                  <a:pos x="56" y="92"/>
                </a:cxn>
                <a:cxn ang="0">
                  <a:pos x="44" y="92"/>
                </a:cxn>
                <a:cxn ang="0">
                  <a:pos x="32" y="92"/>
                </a:cxn>
                <a:cxn ang="0">
                  <a:pos x="22" y="90"/>
                </a:cxn>
                <a:cxn ang="0">
                  <a:pos x="16" y="87"/>
                </a:cxn>
                <a:cxn ang="0">
                  <a:pos x="9" y="83"/>
                </a:cxn>
                <a:cxn ang="0">
                  <a:pos x="5" y="77"/>
                </a:cxn>
                <a:cxn ang="0">
                  <a:pos x="3" y="69"/>
                </a:cxn>
                <a:cxn ang="0">
                  <a:pos x="0" y="60"/>
                </a:cxn>
                <a:cxn ang="0">
                  <a:pos x="0" y="47"/>
                </a:cxn>
                <a:cxn ang="0">
                  <a:pos x="0" y="34"/>
                </a:cxn>
                <a:cxn ang="0">
                  <a:pos x="3" y="24"/>
                </a:cxn>
                <a:cxn ang="0">
                  <a:pos x="5" y="16"/>
                </a:cxn>
                <a:cxn ang="0">
                  <a:pos x="9" y="9"/>
                </a:cxn>
                <a:cxn ang="0">
                  <a:pos x="16" y="6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44" y="0"/>
                </a:cxn>
                <a:cxn ang="0">
                  <a:pos x="56" y="0"/>
                </a:cxn>
                <a:cxn ang="0">
                  <a:pos x="66" y="3"/>
                </a:cxn>
                <a:cxn ang="0">
                  <a:pos x="73" y="6"/>
                </a:cxn>
                <a:cxn ang="0">
                  <a:pos x="79" y="9"/>
                </a:cxn>
                <a:cxn ang="0">
                  <a:pos x="83" y="16"/>
                </a:cxn>
                <a:cxn ang="0">
                  <a:pos x="85" y="24"/>
                </a:cxn>
                <a:cxn ang="0">
                  <a:pos x="88" y="33"/>
                </a:cxn>
                <a:cxn ang="0">
                  <a:pos x="88" y="46"/>
                </a:cxn>
              </a:cxnLst>
              <a:rect l="0" t="0" r="r" b="b"/>
              <a:pathLst>
                <a:path w="88" h="92">
                  <a:moveTo>
                    <a:pt x="88" y="46"/>
                  </a:moveTo>
                  <a:lnTo>
                    <a:pt x="88" y="59"/>
                  </a:lnTo>
                  <a:lnTo>
                    <a:pt x="85" y="69"/>
                  </a:lnTo>
                  <a:lnTo>
                    <a:pt x="83" y="77"/>
                  </a:lnTo>
                  <a:lnTo>
                    <a:pt x="79" y="83"/>
                  </a:lnTo>
                  <a:lnTo>
                    <a:pt x="73" y="87"/>
                  </a:lnTo>
                  <a:lnTo>
                    <a:pt x="65" y="90"/>
                  </a:lnTo>
                  <a:lnTo>
                    <a:pt x="56" y="92"/>
                  </a:lnTo>
                  <a:lnTo>
                    <a:pt x="44" y="92"/>
                  </a:lnTo>
                  <a:lnTo>
                    <a:pt x="32" y="92"/>
                  </a:lnTo>
                  <a:lnTo>
                    <a:pt x="22" y="90"/>
                  </a:lnTo>
                  <a:lnTo>
                    <a:pt x="16" y="87"/>
                  </a:lnTo>
                  <a:lnTo>
                    <a:pt x="9" y="83"/>
                  </a:lnTo>
                  <a:lnTo>
                    <a:pt x="5" y="77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0" y="34"/>
                  </a:lnTo>
                  <a:lnTo>
                    <a:pt x="3" y="24"/>
                  </a:lnTo>
                  <a:lnTo>
                    <a:pt x="5" y="16"/>
                  </a:lnTo>
                  <a:lnTo>
                    <a:pt x="9" y="9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3"/>
                  </a:lnTo>
                  <a:lnTo>
                    <a:pt x="73" y="6"/>
                  </a:lnTo>
                  <a:lnTo>
                    <a:pt x="79" y="9"/>
                  </a:lnTo>
                  <a:lnTo>
                    <a:pt x="83" y="16"/>
                  </a:lnTo>
                  <a:lnTo>
                    <a:pt x="85" y="24"/>
                  </a:lnTo>
                  <a:lnTo>
                    <a:pt x="88" y="33"/>
                  </a:lnTo>
                  <a:lnTo>
                    <a:pt x="8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7840663" y="2835276"/>
              <a:ext cx="50800" cy="209550"/>
            </a:xfrm>
            <a:custGeom>
              <a:avLst/>
              <a:gdLst/>
              <a:ahLst/>
              <a:cxnLst>
                <a:cxn ang="0">
                  <a:pos x="117" y="45"/>
                </a:cxn>
                <a:cxn ang="0">
                  <a:pos x="97" y="106"/>
                </a:cxn>
                <a:cxn ang="0">
                  <a:pos x="86" y="167"/>
                </a:cxn>
                <a:cxn ang="0">
                  <a:pos x="79" y="232"/>
                </a:cxn>
                <a:cxn ang="0">
                  <a:pos x="79" y="296"/>
                </a:cxn>
                <a:cxn ang="0">
                  <a:pos x="86" y="360"/>
                </a:cxn>
                <a:cxn ang="0">
                  <a:pos x="99" y="420"/>
                </a:cxn>
                <a:cxn ang="0">
                  <a:pos x="117" y="481"/>
                </a:cxn>
                <a:cxn ang="0">
                  <a:pos x="130" y="515"/>
                </a:cxn>
                <a:cxn ang="0">
                  <a:pos x="130" y="523"/>
                </a:cxn>
                <a:cxn ang="0">
                  <a:pos x="123" y="526"/>
                </a:cxn>
                <a:cxn ang="0">
                  <a:pos x="109" y="529"/>
                </a:cxn>
                <a:cxn ang="0">
                  <a:pos x="91" y="529"/>
                </a:cxn>
                <a:cxn ang="0">
                  <a:pos x="78" y="528"/>
                </a:cxn>
                <a:cxn ang="0">
                  <a:pos x="70" y="526"/>
                </a:cxn>
                <a:cxn ang="0">
                  <a:pos x="66" y="523"/>
                </a:cxn>
                <a:cxn ang="0">
                  <a:pos x="57" y="506"/>
                </a:cxn>
                <a:cxn ang="0">
                  <a:pos x="43" y="475"/>
                </a:cxn>
                <a:cxn ang="0">
                  <a:pos x="30" y="442"/>
                </a:cxn>
                <a:cxn ang="0">
                  <a:pos x="21" y="411"/>
                </a:cxn>
                <a:cxn ang="0">
                  <a:pos x="13" y="379"/>
                </a:cxn>
                <a:cxn ang="0">
                  <a:pos x="7" y="347"/>
                </a:cxn>
                <a:cxn ang="0">
                  <a:pos x="3" y="314"/>
                </a:cxn>
                <a:cxn ang="0">
                  <a:pos x="2" y="281"/>
                </a:cxn>
                <a:cxn ang="0">
                  <a:pos x="2" y="247"/>
                </a:cxn>
                <a:cxn ang="0">
                  <a:pos x="3" y="215"/>
                </a:cxn>
                <a:cxn ang="0">
                  <a:pos x="7" y="181"/>
                </a:cxn>
                <a:cxn ang="0">
                  <a:pos x="13" y="149"/>
                </a:cxn>
                <a:cxn ang="0">
                  <a:pos x="21" y="117"/>
                </a:cxn>
                <a:cxn ang="0">
                  <a:pos x="31" y="86"/>
                </a:cxn>
                <a:cxn ang="0">
                  <a:pos x="43" y="53"/>
                </a:cxn>
                <a:cxn ang="0">
                  <a:pos x="57" y="22"/>
                </a:cxn>
                <a:cxn ang="0">
                  <a:pos x="65" y="5"/>
                </a:cxn>
                <a:cxn ang="0">
                  <a:pos x="69" y="3"/>
                </a:cxn>
                <a:cxn ang="0">
                  <a:pos x="77" y="0"/>
                </a:cxn>
                <a:cxn ang="0">
                  <a:pos x="88" y="0"/>
                </a:cxn>
                <a:cxn ang="0">
                  <a:pos x="108" y="0"/>
                </a:cxn>
                <a:cxn ang="0">
                  <a:pos x="121" y="2"/>
                </a:cxn>
                <a:cxn ang="0">
                  <a:pos x="128" y="7"/>
                </a:cxn>
                <a:cxn ang="0">
                  <a:pos x="130" y="13"/>
                </a:cxn>
              </a:cxnLst>
              <a:rect l="0" t="0" r="r" b="b"/>
              <a:pathLst>
                <a:path w="130" h="529">
                  <a:moveTo>
                    <a:pt x="128" y="17"/>
                  </a:moveTo>
                  <a:lnTo>
                    <a:pt x="117" y="45"/>
                  </a:lnTo>
                  <a:lnTo>
                    <a:pt x="106" y="75"/>
                  </a:lnTo>
                  <a:lnTo>
                    <a:pt x="97" y="106"/>
                  </a:lnTo>
                  <a:lnTo>
                    <a:pt x="91" y="136"/>
                  </a:lnTo>
                  <a:lnTo>
                    <a:pt x="86" y="167"/>
                  </a:lnTo>
                  <a:lnTo>
                    <a:pt x="81" y="199"/>
                  </a:lnTo>
                  <a:lnTo>
                    <a:pt x="79" y="232"/>
                  </a:lnTo>
                  <a:lnTo>
                    <a:pt x="78" y="264"/>
                  </a:lnTo>
                  <a:lnTo>
                    <a:pt x="79" y="296"/>
                  </a:lnTo>
                  <a:lnTo>
                    <a:pt x="81" y="327"/>
                  </a:lnTo>
                  <a:lnTo>
                    <a:pt x="86" y="360"/>
                  </a:lnTo>
                  <a:lnTo>
                    <a:pt x="91" y="391"/>
                  </a:lnTo>
                  <a:lnTo>
                    <a:pt x="99" y="420"/>
                  </a:lnTo>
                  <a:lnTo>
                    <a:pt x="106" y="451"/>
                  </a:lnTo>
                  <a:lnTo>
                    <a:pt x="117" y="481"/>
                  </a:lnTo>
                  <a:lnTo>
                    <a:pt x="128" y="511"/>
                  </a:lnTo>
                  <a:lnTo>
                    <a:pt x="130" y="515"/>
                  </a:lnTo>
                  <a:lnTo>
                    <a:pt x="130" y="519"/>
                  </a:lnTo>
                  <a:lnTo>
                    <a:pt x="130" y="523"/>
                  </a:lnTo>
                  <a:lnTo>
                    <a:pt x="127" y="525"/>
                  </a:lnTo>
                  <a:lnTo>
                    <a:pt x="123" y="526"/>
                  </a:lnTo>
                  <a:lnTo>
                    <a:pt x="117" y="529"/>
                  </a:lnTo>
                  <a:lnTo>
                    <a:pt x="109" y="529"/>
                  </a:lnTo>
                  <a:lnTo>
                    <a:pt x="99" y="529"/>
                  </a:lnTo>
                  <a:lnTo>
                    <a:pt x="91" y="529"/>
                  </a:lnTo>
                  <a:lnTo>
                    <a:pt x="84" y="529"/>
                  </a:lnTo>
                  <a:lnTo>
                    <a:pt x="78" y="528"/>
                  </a:lnTo>
                  <a:lnTo>
                    <a:pt x="74" y="528"/>
                  </a:lnTo>
                  <a:lnTo>
                    <a:pt x="70" y="526"/>
                  </a:lnTo>
                  <a:lnTo>
                    <a:pt x="68" y="525"/>
                  </a:lnTo>
                  <a:lnTo>
                    <a:pt x="66" y="523"/>
                  </a:lnTo>
                  <a:lnTo>
                    <a:pt x="65" y="521"/>
                  </a:lnTo>
                  <a:lnTo>
                    <a:pt x="57" y="506"/>
                  </a:lnTo>
                  <a:lnTo>
                    <a:pt x="50" y="490"/>
                  </a:lnTo>
                  <a:lnTo>
                    <a:pt x="43" y="475"/>
                  </a:lnTo>
                  <a:lnTo>
                    <a:pt x="37" y="458"/>
                  </a:lnTo>
                  <a:lnTo>
                    <a:pt x="30" y="442"/>
                  </a:lnTo>
                  <a:lnTo>
                    <a:pt x="25" y="427"/>
                  </a:lnTo>
                  <a:lnTo>
                    <a:pt x="21" y="411"/>
                  </a:lnTo>
                  <a:lnTo>
                    <a:pt x="17" y="395"/>
                  </a:lnTo>
                  <a:lnTo>
                    <a:pt x="13" y="379"/>
                  </a:lnTo>
                  <a:lnTo>
                    <a:pt x="9" y="362"/>
                  </a:lnTo>
                  <a:lnTo>
                    <a:pt x="7" y="347"/>
                  </a:lnTo>
                  <a:lnTo>
                    <a:pt x="6" y="330"/>
                  </a:lnTo>
                  <a:lnTo>
                    <a:pt x="3" y="314"/>
                  </a:lnTo>
                  <a:lnTo>
                    <a:pt x="2" y="298"/>
                  </a:lnTo>
                  <a:lnTo>
                    <a:pt x="2" y="281"/>
                  </a:lnTo>
                  <a:lnTo>
                    <a:pt x="0" y="264"/>
                  </a:lnTo>
                  <a:lnTo>
                    <a:pt x="2" y="247"/>
                  </a:lnTo>
                  <a:lnTo>
                    <a:pt x="2" y="230"/>
                  </a:lnTo>
                  <a:lnTo>
                    <a:pt x="3" y="215"/>
                  </a:lnTo>
                  <a:lnTo>
                    <a:pt x="6" y="198"/>
                  </a:lnTo>
                  <a:lnTo>
                    <a:pt x="7" y="181"/>
                  </a:lnTo>
                  <a:lnTo>
                    <a:pt x="9" y="166"/>
                  </a:lnTo>
                  <a:lnTo>
                    <a:pt x="13" y="149"/>
                  </a:lnTo>
                  <a:lnTo>
                    <a:pt x="17" y="133"/>
                  </a:lnTo>
                  <a:lnTo>
                    <a:pt x="21" y="117"/>
                  </a:lnTo>
                  <a:lnTo>
                    <a:pt x="26" y="101"/>
                  </a:lnTo>
                  <a:lnTo>
                    <a:pt x="31" y="86"/>
                  </a:lnTo>
                  <a:lnTo>
                    <a:pt x="37" y="70"/>
                  </a:lnTo>
                  <a:lnTo>
                    <a:pt x="43" y="53"/>
                  </a:lnTo>
                  <a:lnTo>
                    <a:pt x="50" y="38"/>
                  </a:lnTo>
                  <a:lnTo>
                    <a:pt x="57" y="22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3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15" y="0"/>
                  </a:lnTo>
                  <a:lnTo>
                    <a:pt x="121" y="2"/>
                  </a:lnTo>
                  <a:lnTo>
                    <a:pt x="126" y="4"/>
                  </a:lnTo>
                  <a:lnTo>
                    <a:pt x="128" y="7"/>
                  </a:lnTo>
                  <a:lnTo>
                    <a:pt x="130" y="9"/>
                  </a:lnTo>
                  <a:lnTo>
                    <a:pt x="130" y="13"/>
                  </a:lnTo>
                  <a:lnTo>
                    <a:pt x="12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7913688" y="2847976"/>
              <a:ext cx="101600" cy="158750"/>
            </a:xfrm>
            <a:custGeom>
              <a:avLst/>
              <a:gdLst/>
              <a:ahLst/>
              <a:cxnLst>
                <a:cxn ang="0">
                  <a:pos x="255" y="308"/>
                </a:cxn>
                <a:cxn ang="0">
                  <a:pos x="241" y="343"/>
                </a:cxn>
                <a:cxn ang="0">
                  <a:pos x="216" y="369"/>
                </a:cxn>
                <a:cxn ang="0">
                  <a:pos x="183" y="388"/>
                </a:cxn>
                <a:cxn ang="0">
                  <a:pos x="140" y="398"/>
                </a:cxn>
                <a:cxn ang="0">
                  <a:pos x="90" y="400"/>
                </a:cxn>
                <a:cxn ang="0">
                  <a:pos x="42" y="391"/>
                </a:cxn>
                <a:cxn ang="0">
                  <a:pos x="12" y="378"/>
                </a:cxn>
                <a:cxn ang="0">
                  <a:pos x="4" y="370"/>
                </a:cxn>
                <a:cxn ang="0">
                  <a:pos x="0" y="358"/>
                </a:cxn>
                <a:cxn ang="0">
                  <a:pos x="0" y="338"/>
                </a:cxn>
                <a:cxn ang="0">
                  <a:pos x="3" y="316"/>
                </a:cxn>
                <a:cxn ang="0">
                  <a:pos x="9" y="312"/>
                </a:cxn>
                <a:cxn ang="0">
                  <a:pos x="27" y="321"/>
                </a:cxn>
                <a:cxn ang="0">
                  <a:pos x="65" y="334"/>
                </a:cxn>
                <a:cxn ang="0">
                  <a:pos x="115" y="336"/>
                </a:cxn>
                <a:cxn ang="0">
                  <a:pos x="149" y="322"/>
                </a:cxn>
                <a:cxn ang="0">
                  <a:pos x="161" y="311"/>
                </a:cxn>
                <a:cxn ang="0">
                  <a:pos x="167" y="283"/>
                </a:cxn>
                <a:cxn ang="0">
                  <a:pos x="165" y="265"/>
                </a:cxn>
                <a:cxn ang="0">
                  <a:pos x="156" y="250"/>
                </a:cxn>
                <a:cxn ang="0">
                  <a:pos x="141" y="238"/>
                </a:cxn>
                <a:cxn ang="0">
                  <a:pos x="121" y="229"/>
                </a:cxn>
                <a:cxn ang="0">
                  <a:pos x="49" y="225"/>
                </a:cxn>
                <a:cxn ang="0">
                  <a:pos x="42" y="223"/>
                </a:cxn>
                <a:cxn ang="0">
                  <a:pos x="37" y="211"/>
                </a:cxn>
                <a:cxn ang="0">
                  <a:pos x="37" y="188"/>
                </a:cxn>
                <a:cxn ang="0">
                  <a:pos x="39" y="174"/>
                </a:cxn>
                <a:cxn ang="0">
                  <a:pos x="46" y="168"/>
                </a:cxn>
                <a:cxn ang="0">
                  <a:pos x="99" y="167"/>
                </a:cxn>
                <a:cxn ang="0">
                  <a:pos x="136" y="152"/>
                </a:cxn>
                <a:cxn ang="0">
                  <a:pos x="148" y="139"/>
                </a:cxn>
                <a:cxn ang="0">
                  <a:pos x="154" y="110"/>
                </a:cxn>
                <a:cxn ang="0">
                  <a:pos x="148" y="84"/>
                </a:cxn>
                <a:cxn ang="0">
                  <a:pos x="126" y="66"/>
                </a:cxn>
                <a:cxn ang="0">
                  <a:pos x="87" y="64"/>
                </a:cxn>
                <a:cxn ang="0">
                  <a:pos x="48" y="78"/>
                </a:cxn>
                <a:cxn ang="0">
                  <a:pos x="22" y="92"/>
                </a:cxn>
                <a:cxn ang="0">
                  <a:pos x="13" y="92"/>
                </a:cxn>
                <a:cxn ang="0">
                  <a:pos x="9" y="84"/>
                </a:cxn>
                <a:cxn ang="0">
                  <a:pos x="8" y="65"/>
                </a:cxn>
                <a:cxn ang="0">
                  <a:pos x="9" y="48"/>
                </a:cxn>
                <a:cxn ang="0">
                  <a:pos x="12" y="38"/>
                </a:cxn>
                <a:cxn ang="0">
                  <a:pos x="21" y="30"/>
                </a:cxn>
                <a:cxn ang="0">
                  <a:pos x="52" y="13"/>
                </a:cxn>
                <a:cxn ang="0">
                  <a:pos x="93" y="3"/>
                </a:cxn>
                <a:cxn ang="0">
                  <a:pos x="125" y="0"/>
                </a:cxn>
                <a:cxn ang="0">
                  <a:pos x="162" y="4"/>
                </a:cxn>
                <a:cxn ang="0">
                  <a:pos x="193" y="16"/>
                </a:cxn>
                <a:cxn ang="0">
                  <a:pos x="218" y="33"/>
                </a:cxn>
                <a:cxn ang="0">
                  <a:pos x="233" y="57"/>
                </a:cxn>
                <a:cxn ang="0">
                  <a:pos x="240" y="86"/>
                </a:cxn>
                <a:cxn ang="0">
                  <a:pos x="236" y="130"/>
                </a:cxn>
                <a:cxn ang="0">
                  <a:pos x="218" y="163"/>
                </a:cxn>
                <a:cxn ang="0">
                  <a:pos x="201" y="177"/>
                </a:cxn>
                <a:cxn ang="0">
                  <a:pos x="179" y="188"/>
                </a:cxn>
                <a:cxn ang="0">
                  <a:pos x="181" y="193"/>
                </a:cxn>
                <a:cxn ang="0">
                  <a:pos x="207" y="201"/>
                </a:cxn>
                <a:cxn ang="0">
                  <a:pos x="229" y="215"/>
                </a:cxn>
                <a:cxn ang="0">
                  <a:pos x="245" y="234"/>
                </a:cxn>
                <a:cxn ang="0">
                  <a:pos x="254" y="256"/>
                </a:cxn>
                <a:cxn ang="0">
                  <a:pos x="258" y="281"/>
                </a:cxn>
              </a:cxnLst>
              <a:rect l="0" t="0" r="r" b="b"/>
              <a:pathLst>
                <a:path w="258" h="400">
                  <a:moveTo>
                    <a:pt x="258" y="281"/>
                  </a:moveTo>
                  <a:lnTo>
                    <a:pt x="256" y="295"/>
                  </a:lnTo>
                  <a:lnTo>
                    <a:pt x="255" y="308"/>
                  </a:lnTo>
                  <a:lnTo>
                    <a:pt x="251" y="320"/>
                  </a:lnTo>
                  <a:lnTo>
                    <a:pt x="247" y="331"/>
                  </a:lnTo>
                  <a:lnTo>
                    <a:pt x="241" y="343"/>
                  </a:lnTo>
                  <a:lnTo>
                    <a:pt x="233" y="352"/>
                  </a:lnTo>
                  <a:lnTo>
                    <a:pt x="225" y="361"/>
                  </a:lnTo>
                  <a:lnTo>
                    <a:pt x="216" y="369"/>
                  </a:lnTo>
                  <a:lnTo>
                    <a:pt x="206" y="377"/>
                  </a:lnTo>
                  <a:lnTo>
                    <a:pt x="194" y="383"/>
                  </a:lnTo>
                  <a:lnTo>
                    <a:pt x="183" y="388"/>
                  </a:lnTo>
                  <a:lnTo>
                    <a:pt x="168" y="392"/>
                  </a:lnTo>
                  <a:lnTo>
                    <a:pt x="154" y="396"/>
                  </a:lnTo>
                  <a:lnTo>
                    <a:pt x="140" y="398"/>
                  </a:lnTo>
                  <a:lnTo>
                    <a:pt x="125" y="400"/>
                  </a:lnTo>
                  <a:lnTo>
                    <a:pt x="109" y="400"/>
                  </a:lnTo>
                  <a:lnTo>
                    <a:pt x="90" y="400"/>
                  </a:lnTo>
                  <a:lnTo>
                    <a:pt x="71" y="397"/>
                  </a:lnTo>
                  <a:lnTo>
                    <a:pt x="56" y="395"/>
                  </a:lnTo>
                  <a:lnTo>
                    <a:pt x="42" y="391"/>
                  </a:lnTo>
                  <a:lnTo>
                    <a:pt x="29" y="386"/>
                  </a:lnTo>
                  <a:lnTo>
                    <a:pt x="20" y="382"/>
                  </a:lnTo>
                  <a:lnTo>
                    <a:pt x="12" y="378"/>
                  </a:lnTo>
                  <a:lnTo>
                    <a:pt x="8" y="375"/>
                  </a:lnTo>
                  <a:lnTo>
                    <a:pt x="6" y="373"/>
                  </a:lnTo>
                  <a:lnTo>
                    <a:pt x="4" y="370"/>
                  </a:lnTo>
                  <a:lnTo>
                    <a:pt x="3" y="366"/>
                  </a:lnTo>
                  <a:lnTo>
                    <a:pt x="2" y="362"/>
                  </a:lnTo>
                  <a:lnTo>
                    <a:pt x="0" y="358"/>
                  </a:lnTo>
                  <a:lnTo>
                    <a:pt x="0" y="352"/>
                  </a:lnTo>
                  <a:lnTo>
                    <a:pt x="0" y="345"/>
                  </a:lnTo>
                  <a:lnTo>
                    <a:pt x="0" y="338"/>
                  </a:lnTo>
                  <a:lnTo>
                    <a:pt x="0" y="326"/>
                  </a:lnTo>
                  <a:lnTo>
                    <a:pt x="2" y="318"/>
                  </a:lnTo>
                  <a:lnTo>
                    <a:pt x="3" y="316"/>
                  </a:lnTo>
                  <a:lnTo>
                    <a:pt x="6" y="313"/>
                  </a:lnTo>
                  <a:lnTo>
                    <a:pt x="7" y="313"/>
                  </a:lnTo>
                  <a:lnTo>
                    <a:pt x="9" y="312"/>
                  </a:lnTo>
                  <a:lnTo>
                    <a:pt x="13" y="313"/>
                  </a:lnTo>
                  <a:lnTo>
                    <a:pt x="20" y="316"/>
                  </a:lnTo>
                  <a:lnTo>
                    <a:pt x="27" y="321"/>
                  </a:lnTo>
                  <a:lnTo>
                    <a:pt x="38" y="325"/>
                  </a:lnTo>
                  <a:lnTo>
                    <a:pt x="51" y="330"/>
                  </a:lnTo>
                  <a:lnTo>
                    <a:pt x="65" y="334"/>
                  </a:lnTo>
                  <a:lnTo>
                    <a:pt x="81" y="336"/>
                  </a:lnTo>
                  <a:lnTo>
                    <a:pt x="100" y="338"/>
                  </a:lnTo>
                  <a:lnTo>
                    <a:pt x="115" y="336"/>
                  </a:lnTo>
                  <a:lnTo>
                    <a:pt x="128" y="334"/>
                  </a:lnTo>
                  <a:lnTo>
                    <a:pt x="140" y="329"/>
                  </a:lnTo>
                  <a:lnTo>
                    <a:pt x="149" y="322"/>
                  </a:lnTo>
                  <a:lnTo>
                    <a:pt x="154" y="320"/>
                  </a:lnTo>
                  <a:lnTo>
                    <a:pt x="157" y="316"/>
                  </a:lnTo>
                  <a:lnTo>
                    <a:pt x="161" y="311"/>
                  </a:lnTo>
                  <a:lnTo>
                    <a:pt x="163" y="305"/>
                  </a:lnTo>
                  <a:lnTo>
                    <a:pt x="166" y="295"/>
                  </a:lnTo>
                  <a:lnTo>
                    <a:pt x="167" y="283"/>
                  </a:lnTo>
                  <a:lnTo>
                    <a:pt x="167" y="277"/>
                  </a:lnTo>
                  <a:lnTo>
                    <a:pt x="166" y="270"/>
                  </a:lnTo>
                  <a:lnTo>
                    <a:pt x="165" y="265"/>
                  </a:lnTo>
                  <a:lnTo>
                    <a:pt x="162" y="260"/>
                  </a:lnTo>
                  <a:lnTo>
                    <a:pt x="159" y="255"/>
                  </a:lnTo>
                  <a:lnTo>
                    <a:pt x="156" y="250"/>
                  </a:lnTo>
                  <a:lnTo>
                    <a:pt x="152" y="245"/>
                  </a:lnTo>
                  <a:lnTo>
                    <a:pt x="146" y="241"/>
                  </a:lnTo>
                  <a:lnTo>
                    <a:pt x="141" y="238"/>
                  </a:lnTo>
                  <a:lnTo>
                    <a:pt x="135" y="234"/>
                  </a:lnTo>
                  <a:lnTo>
                    <a:pt x="128" y="232"/>
                  </a:lnTo>
                  <a:lnTo>
                    <a:pt x="121" y="229"/>
                  </a:lnTo>
                  <a:lnTo>
                    <a:pt x="104" y="227"/>
                  </a:lnTo>
                  <a:lnTo>
                    <a:pt x="83" y="225"/>
                  </a:lnTo>
                  <a:lnTo>
                    <a:pt x="49" y="225"/>
                  </a:lnTo>
                  <a:lnTo>
                    <a:pt x="47" y="225"/>
                  </a:lnTo>
                  <a:lnTo>
                    <a:pt x="43" y="224"/>
                  </a:lnTo>
                  <a:lnTo>
                    <a:pt x="42" y="223"/>
                  </a:lnTo>
                  <a:lnTo>
                    <a:pt x="39" y="220"/>
                  </a:lnTo>
                  <a:lnTo>
                    <a:pt x="38" y="216"/>
                  </a:lnTo>
                  <a:lnTo>
                    <a:pt x="37" y="211"/>
                  </a:lnTo>
                  <a:lnTo>
                    <a:pt x="37" y="205"/>
                  </a:lnTo>
                  <a:lnTo>
                    <a:pt x="35" y="195"/>
                  </a:lnTo>
                  <a:lnTo>
                    <a:pt x="37" y="188"/>
                  </a:lnTo>
                  <a:lnTo>
                    <a:pt x="37" y="181"/>
                  </a:lnTo>
                  <a:lnTo>
                    <a:pt x="38" y="176"/>
                  </a:lnTo>
                  <a:lnTo>
                    <a:pt x="39" y="174"/>
                  </a:lnTo>
                  <a:lnTo>
                    <a:pt x="40" y="171"/>
                  </a:lnTo>
                  <a:lnTo>
                    <a:pt x="43" y="168"/>
                  </a:lnTo>
                  <a:lnTo>
                    <a:pt x="46" y="168"/>
                  </a:lnTo>
                  <a:lnTo>
                    <a:pt x="49" y="167"/>
                  </a:lnTo>
                  <a:lnTo>
                    <a:pt x="83" y="167"/>
                  </a:lnTo>
                  <a:lnTo>
                    <a:pt x="99" y="167"/>
                  </a:lnTo>
                  <a:lnTo>
                    <a:pt x="114" y="163"/>
                  </a:lnTo>
                  <a:lnTo>
                    <a:pt x="126" y="159"/>
                  </a:lnTo>
                  <a:lnTo>
                    <a:pt x="136" y="152"/>
                  </a:lnTo>
                  <a:lnTo>
                    <a:pt x="140" y="148"/>
                  </a:lnTo>
                  <a:lnTo>
                    <a:pt x="144" y="144"/>
                  </a:lnTo>
                  <a:lnTo>
                    <a:pt x="148" y="139"/>
                  </a:lnTo>
                  <a:lnTo>
                    <a:pt x="150" y="135"/>
                  </a:lnTo>
                  <a:lnTo>
                    <a:pt x="154" y="123"/>
                  </a:lnTo>
                  <a:lnTo>
                    <a:pt x="154" y="110"/>
                  </a:lnTo>
                  <a:lnTo>
                    <a:pt x="154" y="101"/>
                  </a:lnTo>
                  <a:lnTo>
                    <a:pt x="152" y="92"/>
                  </a:lnTo>
                  <a:lnTo>
                    <a:pt x="148" y="84"/>
                  </a:lnTo>
                  <a:lnTo>
                    <a:pt x="141" y="77"/>
                  </a:lnTo>
                  <a:lnTo>
                    <a:pt x="135" y="71"/>
                  </a:lnTo>
                  <a:lnTo>
                    <a:pt x="126" y="66"/>
                  </a:lnTo>
                  <a:lnTo>
                    <a:pt x="114" y="64"/>
                  </a:lnTo>
                  <a:lnTo>
                    <a:pt x="101" y="64"/>
                  </a:lnTo>
                  <a:lnTo>
                    <a:pt x="87" y="64"/>
                  </a:lnTo>
                  <a:lnTo>
                    <a:pt x="73" y="67"/>
                  </a:lnTo>
                  <a:lnTo>
                    <a:pt x="60" y="73"/>
                  </a:lnTo>
                  <a:lnTo>
                    <a:pt x="48" y="78"/>
                  </a:lnTo>
                  <a:lnTo>
                    <a:pt x="38" y="83"/>
                  </a:lnTo>
                  <a:lnTo>
                    <a:pt x="29" y="88"/>
                  </a:lnTo>
                  <a:lnTo>
                    <a:pt x="22" y="92"/>
                  </a:lnTo>
                  <a:lnTo>
                    <a:pt x="18" y="93"/>
                  </a:lnTo>
                  <a:lnTo>
                    <a:pt x="16" y="92"/>
                  </a:lnTo>
                  <a:lnTo>
                    <a:pt x="13" y="92"/>
                  </a:lnTo>
                  <a:lnTo>
                    <a:pt x="12" y="91"/>
                  </a:lnTo>
                  <a:lnTo>
                    <a:pt x="11" y="88"/>
                  </a:lnTo>
                  <a:lnTo>
                    <a:pt x="9" y="84"/>
                  </a:lnTo>
                  <a:lnTo>
                    <a:pt x="9" y="79"/>
                  </a:lnTo>
                  <a:lnTo>
                    <a:pt x="8" y="73"/>
                  </a:lnTo>
                  <a:lnTo>
                    <a:pt x="8" y="65"/>
                  </a:lnTo>
                  <a:lnTo>
                    <a:pt x="8" y="57"/>
                  </a:lnTo>
                  <a:lnTo>
                    <a:pt x="8" y="52"/>
                  </a:lnTo>
                  <a:lnTo>
                    <a:pt x="9" y="48"/>
                  </a:lnTo>
                  <a:lnTo>
                    <a:pt x="9" y="44"/>
                  </a:lnTo>
                  <a:lnTo>
                    <a:pt x="11" y="40"/>
                  </a:lnTo>
                  <a:lnTo>
                    <a:pt x="12" y="38"/>
                  </a:lnTo>
                  <a:lnTo>
                    <a:pt x="13" y="35"/>
                  </a:lnTo>
                  <a:lnTo>
                    <a:pt x="16" y="33"/>
                  </a:lnTo>
                  <a:lnTo>
                    <a:pt x="21" y="30"/>
                  </a:lnTo>
                  <a:lnTo>
                    <a:pt x="29" y="25"/>
                  </a:lnTo>
                  <a:lnTo>
                    <a:pt x="39" y="18"/>
                  </a:lnTo>
                  <a:lnTo>
                    <a:pt x="52" y="13"/>
                  </a:lnTo>
                  <a:lnTo>
                    <a:pt x="68" y="8"/>
                  </a:lnTo>
                  <a:lnTo>
                    <a:pt x="84" y="4"/>
                  </a:lnTo>
                  <a:lnTo>
                    <a:pt x="93" y="3"/>
                  </a:lnTo>
                  <a:lnTo>
                    <a:pt x="104" y="2"/>
                  </a:lnTo>
                  <a:lnTo>
                    <a:pt x="114" y="2"/>
                  </a:lnTo>
                  <a:lnTo>
                    <a:pt x="125" y="0"/>
                  </a:lnTo>
                  <a:lnTo>
                    <a:pt x="137" y="2"/>
                  </a:lnTo>
                  <a:lnTo>
                    <a:pt x="150" y="3"/>
                  </a:lnTo>
                  <a:lnTo>
                    <a:pt x="162" y="4"/>
                  </a:lnTo>
                  <a:lnTo>
                    <a:pt x="174" y="7"/>
                  </a:lnTo>
                  <a:lnTo>
                    <a:pt x="184" y="11"/>
                  </a:lnTo>
                  <a:lnTo>
                    <a:pt x="193" y="16"/>
                  </a:lnTo>
                  <a:lnTo>
                    <a:pt x="202" y="21"/>
                  </a:lnTo>
                  <a:lnTo>
                    <a:pt x="210" y="26"/>
                  </a:lnTo>
                  <a:lnTo>
                    <a:pt x="218" y="33"/>
                  </a:lnTo>
                  <a:lnTo>
                    <a:pt x="223" y="40"/>
                  </a:lnTo>
                  <a:lnTo>
                    <a:pt x="228" y="48"/>
                  </a:lnTo>
                  <a:lnTo>
                    <a:pt x="233" y="57"/>
                  </a:lnTo>
                  <a:lnTo>
                    <a:pt x="236" y="66"/>
                  </a:lnTo>
                  <a:lnTo>
                    <a:pt x="238" y="75"/>
                  </a:lnTo>
                  <a:lnTo>
                    <a:pt x="240" y="86"/>
                  </a:lnTo>
                  <a:lnTo>
                    <a:pt x="240" y="97"/>
                  </a:lnTo>
                  <a:lnTo>
                    <a:pt x="240" y="114"/>
                  </a:lnTo>
                  <a:lnTo>
                    <a:pt x="236" y="130"/>
                  </a:lnTo>
                  <a:lnTo>
                    <a:pt x="231" y="145"/>
                  </a:lnTo>
                  <a:lnTo>
                    <a:pt x="223" y="157"/>
                  </a:lnTo>
                  <a:lnTo>
                    <a:pt x="218" y="163"/>
                  </a:lnTo>
                  <a:lnTo>
                    <a:pt x="212" y="168"/>
                  </a:lnTo>
                  <a:lnTo>
                    <a:pt x="207" y="174"/>
                  </a:lnTo>
                  <a:lnTo>
                    <a:pt x="201" y="177"/>
                  </a:lnTo>
                  <a:lnTo>
                    <a:pt x="194" y="181"/>
                  </a:lnTo>
                  <a:lnTo>
                    <a:pt x="187" y="185"/>
                  </a:lnTo>
                  <a:lnTo>
                    <a:pt x="179" y="188"/>
                  </a:lnTo>
                  <a:lnTo>
                    <a:pt x="171" y="190"/>
                  </a:lnTo>
                  <a:lnTo>
                    <a:pt x="171" y="190"/>
                  </a:lnTo>
                  <a:lnTo>
                    <a:pt x="181" y="193"/>
                  </a:lnTo>
                  <a:lnTo>
                    <a:pt x="190" y="194"/>
                  </a:lnTo>
                  <a:lnTo>
                    <a:pt x="200" y="198"/>
                  </a:lnTo>
                  <a:lnTo>
                    <a:pt x="207" y="201"/>
                  </a:lnTo>
                  <a:lnTo>
                    <a:pt x="215" y="206"/>
                  </a:lnTo>
                  <a:lnTo>
                    <a:pt x="223" y="210"/>
                  </a:lnTo>
                  <a:lnTo>
                    <a:pt x="229" y="215"/>
                  </a:lnTo>
                  <a:lnTo>
                    <a:pt x="234" y="221"/>
                  </a:lnTo>
                  <a:lnTo>
                    <a:pt x="240" y="228"/>
                  </a:lnTo>
                  <a:lnTo>
                    <a:pt x="245" y="234"/>
                  </a:lnTo>
                  <a:lnTo>
                    <a:pt x="249" y="241"/>
                  </a:lnTo>
                  <a:lnTo>
                    <a:pt x="251" y="249"/>
                  </a:lnTo>
                  <a:lnTo>
                    <a:pt x="254" y="256"/>
                  </a:lnTo>
                  <a:lnTo>
                    <a:pt x="256" y="264"/>
                  </a:lnTo>
                  <a:lnTo>
                    <a:pt x="258" y="272"/>
                  </a:lnTo>
                  <a:lnTo>
                    <a:pt x="258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8043863" y="2849563"/>
              <a:ext cx="93663" cy="153988"/>
            </a:xfrm>
            <a:custGeom>
              <a:avLst/>
              <a:gdLst/>
              <a:ahLst/>
              <a:cxnLst>
                <a:cxn ang="0">
                  <a:pos x="238" y="366"/>
                </a:cxn>
                <a:cxn ang="0">
                  <a:pos x="236" y="378"/>
                </a:cxn>
                <a:cxn ang="0">
                  <a:pos x="232" y="384"/>
                </a:cxn>
                <a:cxn ang="0">
                  <a:pos x="229" y="388"/>
                </a:cxn>
                <a:cxn ang="0">
                  <a:pos x="13" y="388"/>
                </a:cxn>
                <a:cxn ang="0">
                  <a:pos x="9" y="387"/>
                </a:cxn>
                <a:cxn ang="0">
                  <a:pos x="5" y="382"/>
                </a:cxn>
                <a:cxn ang="0">
                  <a:pos x="2" y="373"/>
                </a:cxn>
                <a:cxn ang="0">
                  <a:pos x="1" y="359"/>
                </a:cxn>
                <a:cxn ang="0">
                  <a:pos x="2" y="344"/>
                </a:cxn>
                <a:cxn ang="0">
                  <a:pos x="5" y="335"/>
                </a:cxn>
                <a:cxn ang="0">
                  <a:pos x="7" y="329"/>
                </a:cxn>
                <a:cxn ang="0">
                  <a:pos x="13" y="328"/>
                </a:cxn>
                <a:cxn ang="0">
                  <a:pos x="85" y="77"/>
                </a:cxn>
                <a:cxn ang="0">
                  <a:pos x="16" y="114"/>
                </a:cxn>
                <a:cxn ang="0">
                  <a:pos x="7" y="116"/>
                </a:cxn>
                <a:cxn ang="0">
                  <a:pos x="2" y="110"/>
                </a:cxn>
                <a:cxn ang="0">
                  <a:pos x="1" y="97"/>
                </a:cxn>
                <a:cxn ang="0">
                  <a:pos x="1" y="81"/>
                </a:cxn>
                <a:cxn ang="0">
                  <a:pos x="1" y="70"/>
                </a:cxn>
                <a:cxn ang="0">
                  <a:pos x="3" y="64"/>
                </a:cxn>
                <a:cxn ang="0">
                  <a:pos x="7" y="60"/>
                </a:cxn>
                <a:cxn ang="0">
                  <a:pos x="94" y="4"/>
                </a:cxn>
                <a:cxn ang="0">
                  <a:pos x="98" y="2"/>
                </a:cxn>
                <a:cxn ang="0">
                  <a:pos x="103" y="0"/>
                </a:cxn>
                <a:cxn ang="0">
                  <a:pos x="113" y="0"/>
                </a:cxn>
                <a:cxn ang="0">
                  <a:pos x="128" y="0"/>
                </a:cxn>
                <a:cxn ang="0">
                  <a:pos x="146" y="0"/>
                </a:cxn>
                <a:cxn ang="0">
                  <a:pos x="157" y="2"/>
                </a:cxn>
                <a:cxn ang="0">
                  <a:pos x="161" y="4"/>
                </a:cxn>
                <a:cxn ang="0">
                  <a:pos x="163" y="9"/>
                </a:cxn>
                <a:cxn ang="0">
                  <a:pos x="226" y="328"/>
                </a:cxn>
                <a:cxn ang="0">
                  <a:pos x="231" y="329"/>
                </a:cxn>
                <a:cxn ang="0">
                  <a:pos x="235" y="335"/>
                </a:cxn>
                <a:cxn ang="0">
                  <a:pos x="236" y="344"/>
                </a:cxn>
                <a:cxn ang="0">
                  <a:pos x="238" y="359"/>
                </a:cxn>
              </a:cxnLst>
              <a:rect l="0" t="0" r="r" b="b"/>
              <a:pathLst>
                <a:path w="238" h="388">
                  <a:moveTo>
                    <a:pt x="238" y="359"/>
                  </a:moveTo>
                  <a:lnTo>
                    <a:pt x="238" y="366"/>
                  </a:lnTo>
                  <a:lnTo>
                    <a:pt x="236" y="373"/>
                  </a:lnTo>
                  <a:lnTo>
                    <a:pt x="236" y="378"/>
                  </a:lnTo>
                  <a:lnTo>
                    <a:pt x="234" y="382"/>
                  </a:lnTo>
                  <a:lnTo>
                    <a:pt x="232" y="384"/>
                  </a:lnTo>
                  <a:lnTo>
                    <a:pt x="230" y="387"/>
                  </a:lnTo>
                  <a:lnTo>
                    <a:pt x="229" y="388"/>
                  </a:lnTo>
                  <a:lnTo>
                    <a:pt x="226" y="388"/>
                  </a:lnTo>
                  <a:lnTo>
                    <a:pt x="13" y="388"/>
                  </a:lnTo>
                  <a:lnTo>
                    <a:pt x="10" y="388"/>
                  </a:lnTo>
                  <a:lnTo>
                    <a:pt x="9" y="387"/>
                  </a:lnTo>
                  <a:lnTo>
                    <a:pt x="6" y="384"/>
                  </a:lnTo>
                  <a:lnTo>
                    <a:pt x="5" y="382"/>
                  </a:lnTo>
                  <a:lnTo>
                    <a:pt x="3" y="378"/>
                  </a:lnTo>
                  <a:lnTo>
                    <a:pt x="2" y="373"/>
                  </a:lnTo>
                  <a:lnTo>
                    <a:pt x="1" y="366"/>
                  </a:lnTo>
                  <a:lnTo>
                    <a:pt x="1" y="359"/>
                  </a:lnTo>
                  <a:lnTo>
                    <a:pt x="1" y="351"/>
                  </a:lnTo>
                  <a:lnTo>
                    <a:pt x="2" y="344"/>
                  </a:lnTo>
                  <a:lnTo>
                    <a:pt x="2" y="339"/>
                  </a:lnTo>
                  <a:lnTo>
                    <a:pt x="5" y="335"/>
                  </a:lnTo>
                  <a:lnTo>
                    <a:pt x="6" y="331"/>
                  </a:lnTo>
                  <a:lnTo>
                    <a:pt x="7" y="329"/>
                  </a:lnTo>
                  <a:lnTo>
                    <a:pt x="10" y="329"/>
                  </a:lnTo>
                  <a:lnTo>
                    <a:pt x="13" y="328"/>
                  </a:lnTo>
                  <a:lnTo>
                    <a:pt x="85" y="328"/>
                  </a:lnTo>
                  <a:lnTo>
                    <a:pt x="85" y="77"/>
                  </a:lnTo>
                  <a:lnTo>
                    <a:pt x="23" y="112"/>
                  </a:lnTo>
                  <a:lnTo>
                    <a:pt x="16" y="114"/>
                  </a:lnTo>
                  <a:lnTo>
                    <a:pt x="11" y="116"/>
                  </a:lnTo>
                  <a:lnTo>
                    <a:pt x="7" y="116"/>
                  </a:lnTo>
                  <a:lnTo>
                    <a:pt x="5" y="113"/>
                  </a:lnTo>
                  <a:lnTo>
                    <a:pt x="2" y="110"/>
                  </a:lnTo>
                  <a:lnTo>
                    <a:pt x="1" y="104"/>
                  </a:lnTo>
                  <a:lnTo>
                    <a:pt x="1" y="97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1" y="70"/>
                  </a:lnTo>
                  <a:lnTo>
                    <a:pt x="2" y="68"/>
                  </a:lnTo>
                  <a:lnTo>
                    <a:pt x="3" y="64"/>
                  </a:lnTo>
                  <a:lnTo>
                    <a:pt x="5" y="62"/>
                  </a:lnTo>
                  <a:lnTo>
                    <a:pt x="7" y="60"/>
                  </a:lnTo>
                  <a:lnTo>
                    <a:pt x="11" y="57"/>
                  </a:lnTo>
                  <a:lnTo>
                    <a:pt x="94" y="4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7" y="2"/>
                  </a:lnTo>
                  <a:lnTo>
                    <a:pt x="160" y="3"/>
                  </a:lnTo>
                  <a:lnTo>
                    <a:pt x="161" y="4"/>
                  </a:lnTo>
                  <a:lnTo>
                    <a:pt x="163" y="7"/>
                  </a:lnTo>
                  <a:lnTo>
                    <a:pt x="163" y="9"/>
                  </a:lnTo>
                  <a:lnTo>
                    <a:pt x="163" y="328"/>
                  </a:lnTo>
                  <a:lnTo>
                    <a:pt x="226" y="328"/>
                  </a:lnTo>
                  <a:lnTo>
                    <a:pt x="229" y="329"/>
                  </a:lnTo>
                  <a:lnTo>
                    <a:pt x="231" y="329"/>
                  </a:lnTo>
                  <a:lnTo>
                    <a:pt x="232" y="331"/>
                  </a:lnTo>
                  <a:lnTo>
                    <a:pt x="235" y="335"/>
                  </a:lnTo>
                  <a:lnTo>
                    <a:pt x="236" y="339"/>
                  </a:lnTo>
                  <a:lnTo>
                    <a:pt x="236" y="344"/>
                  </a:lnTo>
                  <a:lnTo>
                    <a:pt x="238" y="351"/>
                  </a:lnTo>
                  <a:lnTo>
                    <a:pt x="238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8159750" y="2847976"/>
              <a:ext cx="101600" cy="158750"/>
            </a:xfrm>
            <a:custGeom>
              <a:avLst/>
              <a:gdLst/>
              <a:ahLst/>
              <a:cxnLst>
                <a:cxn ang="0">
                  <a:pos x="256" y="308"/>
                </a:cxn>
                <a:cxn ang="0">
                  <a:pos x="242" y="343"/>
                </a:cxn>
                <a:cxn ang="0">
                  <a:pos x="217" y="369"/>
                </a:cxn>
                <a:cxn ang="0">
                  <a:pos x="182" y="388"/>
                </a:cxn>
                <a:cxn ang="0">
                  <a:pos x="141" y="398"/>
                </a:cxn>
                <a:cxn ang="0">
                  <a:pos x="90" y="400"/>
                </a:cxn>
                <a:cxn ang="0">
                  <a:pos x="42" y="391"/>
                </a:cxn>
                <a:cxn ang="0">
                  <a:pos x="13" y="378"/>
                </a:cxn>
                <a:cxn ang="0">
                  <a:pos x="5" y="370"/>
                </a:cxn>
                <a:cxn ang="0">
                  <a:pos x="1" y="358"/>
                </a:cxn>
                <a:cxn ang="0">
                  <a:pos x="0" y="338"/>
                </a:cxn>
                <a:cxn ang="0">
                  <a:pos x="4" y="316"/>
                </a:cxn>
                <a:cxn ang="0">
                  <a:pos x="10" y="312"/>
                </a:cxn>
                <a:cxn ang="0">
                  <a:pos x="28" y="321"/>
                </a:cxn>
                <a:cxn ang="0">
                  <a:pos x="66" y="334"/>
                </a:cxn>
                <a:cxn ang="0">
                  <a:pos x="115" y="336"/>
                </a:cxn>
                <a:cxn ang="0">
                  <a:pos x="150" y="322"/>
                </a:cxn>
                <a:cxn ang="0">
                  <a:pos x="160" y="311"/>
                </a:cxn>
                <a:cxn ang="0">
                  <a:pos x="168" y="283"/>
                </a:cxn>
                <a:cxn ang="0">
                  <a:pos x="164" y="265"/>
                </a:cxn>
                <a:cxn ang="0">
                  <a:pos x="156" y="250"/>
                </a:cxn>
                <a:cxn ang="0">
                  <a:pos x="141" y="238"/>
                </a:cxn>
                <a:cxn ang="0">
                  <a:pos x="121" y="229"/>
                </a:cxn>
                <a:cxn ang="0">
                  <a:pos x="50" y="225"/>
                </a:cxn>
                <a:cxn ang="0">
                  <a:pos x="41" y="223"/>
                </a:cxn>
                <a:cxn ang="0">
                  <a:pos x="37" y="211"/>
                </a:cxn>
                <a:cxn ang="0">
                  <a:pos x="36" y="188"/>
                </a:cxn>
                <a:cxn ang="0">
                  <a:pos x="40" y="174"/>
                </a:cxn>
                <a:cxn ang="0">
                  <a:pos x="46" y="168"/>
                </a:cxn>
                <a:cxn ang="0">
                  <a:pos x="99" y="167"/>
                </a:cxn>
                <a:cxn ang="0">
                  <a:pos x="137" y="152"/>
                </a:cxn>
                <a:cxn ang="0">
                  <a:pos x="147" y="139"/>
                </a:cxn>
                <a:cxn ang="0">
                  <a:pos x="155" y="110"/>
                </a:cxn>
                <a:cxn ang="0">
                  <a:pos x="148" y="84"/>
                </a:cxn>
                <a:cxn ang="0">
                  <a:pos x="125" y="66"/>
                </a:cxn>
                <a:cxn ang="0">
                  <a:pos x="86" y="64"/>
                </a:cxn>
                <a:cxn ang="0">
                  <a:pos x="47" y="78"/>
                </a:cxn>
                <a:cxn ang="0">
                  <a:pos x="23" y="92"/>
                </a:cxn>
                <a:cxn ang="0">
                  <a:pos x="14" y="92"/>
                </a:cxn>
                <a:cxn ang="0">
                  <a:pos x="10" y="84"/>
                </a:cxn>
                <a:cxn ang="0">
                  <a:pos x="9" y="65"/>
                </a:cxn>
                <a:cxn ang="0">
                  <a:pos x="10" y="48"/>
                </a:cxn>
                <a:cxn ang="0">
                  <a:pos x="13" y="38"/>
                </a:cxn>
                <a:cxn ang="0">
                  <a:pos x="22" y="30"/>
                </a:cxn>
                <a:cxn ang="0">
                  <a:pos x="53" y="13"/>
                </a:cxn>
                <a:cxn ang="0">
                  <a:pos x="94" y="3"/>
                </a:cxn>
                <a:cxn ang="0">
                  <a:pos x="125" y="0"/>
                </a:cxn>
                <a:cxn ang="0">
                  <a:pos x="163" y="4"/>
                </a:cxn>
                <a:cxn ang="0">
                  <a:pos x="194" y="16"/>
                </a:cxn>
                <a:cxn ang="0">
                  <a:pos x="217" y="33"/>
                </a:cxn>
                <a:cxn ang="0">
                  <a:pos x="232" y="57"/>
                </a:cxn>
                <a:cxn ang="0">
                  <a:pos x="240" y="86"/>
                </a:cxn>
                <a:cxn ang="0">
                  <a:pos x="236" y="130"/>
                </a:cxn>
                <a:cxn ang="0">
                  <a:pos x="218" y="163"/>
                </a:cxn>
                <a:cxn ang="0">
                  <a:pos x="201" y="177"/>
                </a:cxn>
                <a:cxn ang="0">
                  <a:pos x="179" y="188"/>
                </a:cxn>
                <a:cxn ang="0">
                  <a:pos x="181" y="193"/>
                </a:cxn>
                <a:cxn ang="0">
                  <a:pos x="208" y="201"/>
                </a:cxn>
                <a:cxn ang="0">
                  <a:pos x="229" y="215"/>
                </a:cxn>
                <a:cxn ang="0">
                  <a:pos x="245" y="234"/>
                </a:cxn>
                <a:cxn ang="0">
                  <a:pos x="254" y="256"/>
                </a:cxn>
                <a:cxn ang="0">
                  <a:pos x="258" y="281"/>
                </a:cxn>
              </a:cxnLst>
              <a:rect l="0" t="0" r="r" b="b"/>
              <a:pathLst>
                <a:path w="258" h="400">
                  <a:moveTo>
                    <a:pt x="258" y="281"/>
                  </a:moveTo>
                  <a:lnTo>
                    <a:pt x="257" y="295"/>
                  </a:lnTo>
                  <a:lnTo>
                    <a:pt x="256" y="308"/>
                  </a:lnTo>
                  <a:lnTo>
                    <a:pt x="252" y="320"/>
                  </a:lnTo>
                  <a:lnTo>
                    <a:pt x="247" y="331"/>
                  </a:lnTo>
                  <a:lnTo>
                    <a:pt x="242" y="343"/>
                  </a:lnTo>
                  <a:lnTo>
                    <a:pt x="234" y="352"/>
                  </a:lnTo>
                  <a:lnTo>
                    <a:pt x="226" y="361"/>
                  </a:lnTo>
                  <a:lnTo>
                    <a:pt x="217" y="369"/>
                  </a:lnTo>
                  <a:lnTo>
                    <a:pt x="207" y="377"/>
                  </a:lnTo>
                  <a:lnTo>
                    <a:pt x="195" y="383"/>
                  </a:lnTo>
                  <a:lnTo>
                    <a:pt x="182" y="388"/>
                  </a:lnTo>
                  <a:lnTo>
                    <a:pt x="169" y="392"/>
                  </a:lnTo>
                  <a:lnTo>
                    <a:pt x="155" y="396"/>
                  </a:lnTo>
                  <a:lnTo>
                    <a:pt x="141" y="398"/>
                  </a:lnTo>
                  <a:lnTo>
                    <a:pt x="125" y="400"/>
                  </a:lnTo>
                  <a:lnTo>
                    <a:pt x="110" y="400"/>
                  </a:lnTo>
                  <a:lnTo>
                    <a:pt x="90" y="400"/>
                  </a:lnTo>
                  <a:lnTo>
                    <a:pt x="72" y="397"/>
                  </a:lnTo>
                  <a:lnTo>
                    <a:pt x="57" y="395"/>
                  </a:lnTo>
                  <a:lnTo>
                    <a:pt x="42" y="391"/>
                  </a:lnTo>
                  <a:lnTo>
                    <a:pt x="29" y="386"/>
                  </a:lnTo>
                  <a:lnTo>
                    <a:pt x="20" y="382"/>
                  </a:lnTo>
                  <a:lnTo>
                    <a:pt x="13" y="378"/>
                  </a:lnTo>
                  <a:lnTo>
                    <a:pt x="9" y="375"/>
                  </a:lnTo>
                  <a:lnTo>
                    <a:pt x="6" y="373"/>
                  </a:lnTo>
                  <a:lnTo>
                    <a:pt x="5" y="370"/>
                  </a:lnTo>
                  <a:lnTo>
                    <a:pt x="4" y="366"/>
                  </a:lnTo>
                  <a:lnTo>
                    <a:pt x="2" y="362"/>
                  </a:lnTo>
                  <a:lnTo>
                    <a:pt x="1" y="358"/>
                  </a:lnTo>
                  <a:lnTo>
                    <a:pt x="1" y="352"/>
                  </a:lnTo>
                  <a:lnTo>
                    <a:pt x="0" y="345"/>
                  </a:lnTo>
                  <a:lnTo>
                    <a:pt x="0" y="338"/>
                  </a:lnTo>
                  <a:lnTo>
                    <a:pt x="1" y="326"/>
                  </a:lnTo>
                  <a:lnTo>
                    <a:pt x="2" y="318"/>
                  </a:lnTo>
                  <a:lnTo>
                    <a:pt x="4" y="316"/>
                  </a:lnTo>
                  <a:lnTo>
                    <a:pt x="5" y="313"/>
                  </a:lnTo>
                  <a:lnTo>
                    <a:pt x="7" y="313"/>
                  </a:lnTo>
                  <a:lnTo>
                    <a:pt x="10" y="312"/>
                  </a:lnTo>
                  <a:lnTo>
                    <a:pt x="14" y="313"/>
                  </a:lnTo>
                  <a:lnTo>
                    <a:pt x="20" y="316"/>
                  </a:lnTo>
                  <a:lnTo>
                    <a:pt x="28" y="321"/>
                  </a:lnTo>
                  <a:lnTo>
                    <a:pt x="38" y="325"/>
                  </a:lnTo>
                  <a:lnTo>
                    <a:pt x="51" y="330"/>
                  </a:lnTo>
                  <a:lnTo>
                    <a:pt x="66" y="334"/>
                  </a:lnTo>
                  <a:lnTo>
                    <a:pt x="81" y="336"/>
                  </a:lnTo>
                  <a:lnTo>
                    <a:pt x="99" y="338"/>
                  </a:lnTo>
                  <a:lnTo>
                    <a:pt x="115" y="336"/>
                  </a:lnTo>
                  <a:lnTo>
                    <a:pt x="129" y="334"/>
                  </a:lnTo>
                  <a:lnTo>
                    <a:pt x="141" y="329"/>
                  </a:lnTo>
                  <a:lnTo>
                    <a:pt x="150" y="322"/>
                  </a:lnTo>
                  <a:lnTo>
                    <a:pt x="154" y="320"/>
                  </a:lnTo>
                  <a:lnTo>
                    <a:pt x="157" y="316"/>
                  </a:lnTo>
                  <a:lnTo>
                    <a:pt x="160" y="311"/>
                  </a:lnTo>
                  <a:lnTo>
                    <a:pt x="163" y="305"/>
                  </a:lnTo>
                  <a:lnTo>
                    <a:pt x="166" y="295"/>
                  </a:lnTo>
                  <a:lnTo>
                    <a:pt x="168" y="283"/>
                  </a:lnTo>
                  <a:lnTo>
                    <a:pt x="166" y="277"/>
                  </a:lnTo>
                  <a:lnTo>
                    <a:pt x="166" y="270"/>
                  </a:lnTo>
                  <a:lnTo>
                    <a:pt x="164" y="265"/>
                  </a:lnTo>
                  <a:lnTo>
                    <a:pt x="163" y="260"/>
                  </a:lnTo>
                  <a:lnTo>
                    <a:pt x="159" y="255"/>
                  </a:lnTo>
                  <a:lnTo>
                    <a:pt x="156" y="250"/>
                  </a:lnTo>
                  <a:lnTo>
                    <a:pt x="151" y="245"/>
                  </a:lnTo>
                  <a:lnTo>
                    <a:pt x="147" y="241"/>
                  </a:lnTo>
                  <a:lnTo>
                    <a:pt x="141" y="238"/>
                  </a:lnTo>
                  <a:lnTo>
                    <a:pt x="135" y="234"/>
                  </a:lnTo>
                  <a:lnTo>
                    <a:pt x="128" y="232"/>
                  </a:lnTo>
                  <a:lnTo>
                    <a:pt x="121" y="229"/>
                  </a:lnTo>
                  <a:lnTo>
                    <a:pt x="103" y="227"/>
                  </a:lnTo>
                  <a:lnTo>
                    <a:pt x="84" y="225"/>
                  </a:lnTo>
                  <a:lnTo>
                    <a:pt x="50" y="225"/>
                  </a:lnTo>
                  <a:lnTo>
                    <a:pt x="47" y="225"/>
                  </a:lnTo>
                  <a:lnTo>
                    <a:pt x="44" y="224"/>
                  </a:lnTo>
                  <a:lnTo>
                    <a:pt x="41" y="223"/>
                  </a:lnTo>
                  <a:lnTo>
                    <a:pt x="40" y="220"/>
                  </a:lnTo>
                  <a:lnTo>
                    <a:pt x="38" y="216"/>
                  </a:lnTo>
                  <a:lnTo>
                    <a:pt x="37" y="211"/>
                  </a:lnTo>
                  <a:lnTo>
                    <a:pt x="36" y="205"/>
                  </a:lnTo>
                  <a:lnTo>
                    <a:pt x="36" y="195"/>
                  </a:lnTo>
                  <a:lnTo>
                    <a:pt x="36" y="188"/>
                  </a:lnTo>
                  <a:lnTo>
                    <a:pt x="37" y="181"/>
                  </a:lnTo>
                  <a:lnTo>
                    <a:pt x="38" y="176"/>
                  </a:lnTo>
                  <a:lnTo>
                    <a:pt x="40" y="174"/>
                  </a:lnTo>
                  <a:lnTo>
                    <a:pt x="41" y="171"/>
                  </a:lnTo>
                  <a:lnTo>
                    <a:pt x="44" y="168"/>
                  </a:lnTo>
                  <a:lnTo>
                    <a:pt x="46" y="168"/>
                  </a:lnTo>
                  <a:lnTo>
                    <a:pt x="50" y="167"/>
                  </a:lnTo>
                  <a:lnTo>
                    <a:pt x="84" y="167"/>
                  </a:lnTo>
                  <a:lnTo>
                    <a:pt x="99" y="167"/>
                  </a:lnTo>
                  <a:lnTo>
                    <a:pt x="113" y="163"/>
                  </a:lnTo>
                  <a:lnTo>
                    <a:pt x="126" y="159"/>
                  </a:lnTo>
                  <a:lnTo>
                    <a:pt x="137" y="152"/>
                  </a:lnTo>
                  <a:lnTo>
                    <a:pt x="141" y="148"/>
                  </a:lnTo>
                  <a:lnTo>
                    <a:pt x="144" y="144"/>
                  </a:lnTo>
                  <a:lnTo>
                    <a:pt x="147" y="139"/>
                  </a:lnTo>
                  <a:lnTo>
                    <a:pt x="151" y="135"/>
                  </a:lnTo>
                  <a:lnTo>
                    <a:pt x="154" y="123"/>
                  </a:lnTo>
                  <a:lnTo>
                    <a:pt x="155" y="110"/>
                  </a:lnTo>
                  <a:lnTo>
                    <a:pt x="155" y="101"/>
                  </a:lnTo>
                  <a:lnTo>
                    <a:pt x="152" y="92"/>
                  </a:lnTo>
                  <a:lnTo>
                    <a:pt x="148" y="84"/>
                  </a:lnTo>
                  <a:lnTo>
                    <a:pt x="142" y="77"/>
                  </a:lnTo>
                  <a:lnTo>
                    <a:pt x="135" y="71"/>
                  </a:lnTo>
                  <a:lnTo>
                    <a:pt x="125" y="66"/>
                  </a:lnTo>
                  <a:lnTo>
                    <a:pt x="115" y="64"/>
                  </a:lnTo>
                  <a:lnTo>
                    <a:pt x="102" y="64"/>
                  </a:lnTo>
                  <a:lnTo>
                    <a:pt x="86" y="64"/>
                  </a:lnTo>
                  <a:lnTo>
                    <a:pt x="72" y="67"/>
                  </a:lnTo>
                  <a:lnTo>
                    <a:pt x="59" y="73"/>
                  </a:lnTo>
                  <a:lnTo>
                    <a:pt x="47" y="78"/>
                  </a:lnTo>
                  <a:lnTo>
                    <a:pt x="38" y="83"/>
                  </a:lnTo>
                  <a:lnTo>
                    <a:pt x="29" y="88"/>
                  </a:lnTo>
                  <a:lnTo>
                    <a:pt x="23" y="92"/>
                  </a:lnTo>
                  <a:lnTo>
                    <a:pt x="18" y="93"/>
                  </a:lnTo>
                  <a:lnTo>
                    <a:pt x="16" y="92"/>
                  </a:lnTo>
                  <a:lnTo>
                    <a:pt x="14" y="92"/>
                  </a:lnTo>
                  <a:lnTo>
                    <a:pt x="13" y="91"/>
                  </a:lnTo>
                  <a:lnTo>
                    <a:pt x="11" y="88"/>
                  </a:lnTo>
                  <a:lnTo>
                    <a:pt x="10" y="84"/>
                  </a:lnTo>
                  <a:lnTo>
                    <a:pt x="9" y="79"/>
                  </a:lnTo>
                  <a:lnTo>
                    <a:pt x="9" y="73"/>
                  </a:lnTo>
                  <a:lnTo>
                    <a:pt x="9" y="65"/>
                  </a:lnTo>
                  <a:lnTo>
                    <a:pt x="9" y="57"/>
                  </a:lnTo>
                  <a:lnTo>
                    <a:pt x="9" y="52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1" y="40"/>
                  </a:lnTo>
                  <a:lnTo>
                    <a:pt x="13" y="38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22" y="30"/>
                  </a:lnTo>
                  <a:lnTo>
                    <a:pt x="29" y="25"/>
                  </a:lnTo>
                  <a:lnTo>
                    <a:pt x="40" y="18"/>
                  </a:lnTo>
                  <a:lnTo>
                    <a:pt x="53" y="13"/>
                  </a:lnTo>
                  <a:lnTo>
                    <a:pt x="67" y="8"/>
                  </a:lnTo>
                  <a:lnTo>
                    <a:pt x="85" y="4"/>
                  </a:lnTo>
                  <a:lnTo>
                    <a:pt x="94" y="3"/>
                  </a:lnTo>
                  <a:lnTo>
                    <a:pt x="103" y="2"/>
                  </a:lnTo>
                  <a:lnTo>
                    <a:pt x="113" y="2"/>
                  </a:lnTo>
                  <a:lnTo>
                    <a:pt x="125" y="0"/>
                  </a:lnTo>
                  <a:lnTo>
                    <a:pt x="138" y="2"/>
                  </a:lnTo>
                  <a:lnTo>
                    <a:pt x="151" y="3"/>
                  </a:lnTo>
                  <a:lnTo>
                    <a:pt x="163" y="4"/>
                  </a:lnTo>
                  <a:lnTo>
                    <a:pt x="174" y="7"/>
                  </a:lnTo>
                  <a:lnTo>
                    <a:pt x="185" y="11"/>
                  </a:lnTo>
                  <a:lnTo>
                    <a:pt x="194" y="16"/>
                  </a:lnTo>
                  <a:lnTo>
                    <a:pt x="203" y="21"/>
                  </a:lnTo>
                  <a:lnTo>
                    <a:pt x="210" y="26"/>
                  </a:lnTo>
                  <a:lnTo>
                    <a:pt x="217" y="33"/>
                  </a:lnTo>
                  <a:lnTo>
                    <a:pt x="223" y="40"/>
                  </a:lnTo>
                  <a:lnTo>
                    <a:pt x="229" y="48"/>
                  </a:lnTo>
                  <a:lnTo>
                    <a:pt x="232" y="57"/>
                  </a:lnTo>
                  <a:lnTo>
                    <a:pt x="236" y="66"/>
                  </a:lnTo>
                  <a:lnTo>
                    <a:pt x="239" y="75"/>
                  </a:lnTo>
                  <a:lnTo>
                    <a:pt x="240" y="86"/>
                  </a:lnTo>
                  <a:lnTo>
                    <a:pt x="240" y="97"/>
                  </a:lnTo>
                  <a:lnTo>
                    <a:pt x="239" y="114"/>
                  </a:lnTo>
                  <a:lnTo>
                    <a:pt x="236" y="130"/>
                  </a:lnTo>
                  <a:lnTo>
                    <a:pt x="230" y="145"/>
                  </a:lnTo>
                  <a:lnTo>
                    <a:pt x="223" y="157"/>
                  </a:lnTo>
                  <a:lnTo>
                    <a:pt x="218" y="163"/>
                  </a:lnTo>
                  <a:lnTo>
                    <a:pt x="213" y="168"/>
                  </a:lnTo>
                  <a:lnTo>
                    <a:pt x="208" y="174"/>
                  </a:lnTo>
                  <a:lnTo>
                    <a:pt x="201" y="177"/>
                  </a:lnTo>
                  <a:lnTo>
                    <a:pt x="195" y="181"/>
                  </a:lnTo>
                  <a:lnTo>
                    <a:pt x="187" y="185"/>
                  </a:lnTo>
                  <a:lnTo>
                    <a:pt x="179" y="188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81" y="193"/>
                  </a:lnTo>
                  <a:lnTo>
                    <a:pt x="191" y="194"/>
                  </a:lnTo>
                  <a:lnTo>
                    <a:pt x="199" y="198"/>
                  </a:lnTo>
                  <a:lnTo>
                    <a:pt x="208" y="201"/>
                  </a:lnTo>
                  <a:lnTo>
                    <a:pt x="216" y="206"/>
                  </a:lnTo>
                  <a:lnTo>
                    <a:pt x="222" y="210"/>
                  </a:lnTo>
                  <a:lnTo>
                    <a:pt x="229" y="215"/>
                  </a:lnTo>
                  <a:lnTo>
                    <a:pt x="235" y="221"/>
                  </a:lnTo>
                  <a:lnTo>
                    <a:pt x="240" y="228"/>
                  </a:lnTo>
                  <a:lnTo>
                    <a:pt x="245" y="234"/>
                  </a:lnTo>
                  <a:lnTo>
                    <a:pt x="249" y="241"/>
                  </a:lnTo>
                  <a:lnTo>
                    <a:pt x="252" y="249"/>
                  </a:lnTo>
                  <a:lnTo>
                    <a:pt x="254" y="256"/>
                  </a:lnTo>
                  <a:lnTo>
                    <a:pt x="257" y="264"/>
                  </a:lnTo>
                  <a:lnTo>
                    <a:pt x="258" y="272"/>
                  </a:lnTo>
                  <a:lnTo>
                    <a:pt x="258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8283575" y="2835276"/>
              <a:ext cx="50800" cy="209550"/>
            </a:xfrm>
            <a:custGeom>
              <a:avLst/>
              <a:gdLst/>
              <a:ahLst/>
              <a:cxnLst>
                <a:cxn ang="0">
                  <a:pos x="129" y="281"/>
                </a:cxn>
                <a:cxn ang="0">
                  <a:pos x="128" y="314"/>
                </a:cxn>
                <a:cxn ang="0">
                  <a:pos x="124" y="347"/>
                </a:cxn>
                <a:cxn ang="0">
                  <a:pos x="117" y="379"/>
                </a:cxn>
                <a:cxn ang="0">
                  <a:pos x="110" y="411"/>
                </a:cxn>
                <a:cxn ang="0">
                  <a:pos x="99" y="442"/>
                </a:cxn>
                <a:cxn ang="0">
                  <a:pos x="88" y="475"/>
                </a:cxn>
                <a:cxn ang="0">
                  <a:pos x="73" y="506"/>
                </a:cxn>
                <a:cxn ang="0">
                  <a:pos x="66" y="523"/>
                </a:cxn>
                <a:cxn ang="0">
                  <a:pos x="60" y="526"/>
                </a:cxn>
                <a:cxn ang="0">
                  <a:pos x="53" y="528"/>
                </a:cxn>
                <a:cxn ang="0">
                  <a:pos x="40" y="529"/>
                </a:cxn>
                <a:cxn ang="0">
                  <a:pos x="22" y="529"/>
                </a:cxn>
                <a:cxn ang="0">
                  <a:pos x="7" y="526"/>
                </a:cxn>
                <a:cxn ang="0">
                  <a:pos x="1" y="523"/>
                </a:cxn>
                <a:cxn ang="0">
                  <a:pos x="1" y="515"/>
                </a:cxn>
                <a:cxn ang="0">
                  <a:pos x="14" y="481"/>
                </a:cxn>
                <a:cxn ang="0">
                  <a:pos x="32" y="422"/>
                </a:cxn>
                <a:cxn ang="0">
                  <a:pos x="45" y="360"/>
                </a:cxn>
                <a:cxn ang="0">
                  <a:pos x="51" y="296"/>
                </a:cxn>
                <a:cxn ang="0">
                  <a:pos x="51" y="232"/>
                </a:cxn>
                <a:cxn ang="0">
                  <a:pos x="45" y="167"/>
                </a:cxn>
                <a:cxn ang="0">
                  <a:pos x="33" y="106"/>
                </a:cxn>
                <a:cxn ang="0">
                  <a:pos x="14" y="45"/>
                </a:cxn>
                <a:cxn ang="0">
                  <a:pos x="1" y="13"/>
                </a:cxn>
                <a:cxn ang="0">
                  <a:pos x="2" y="7"/>
                </a:cxn>
                <a:cxn ang="0">
                  <a:pos x="10" y="2"/>
                </a:cxn>
                <a:cxn ang="0">
                  <a:pos x="23" y="0"/>
                </a:cxn>
                <a:cxn ang="0">
                  <a:pos x="41" y="0"/>
                </a:cxn>
                <a:cxn ang="0">
                  <a:pos x="54" y="0"/>
                </a:cxn>
                <a:cxn ang="0">
                  <a:pos x="62" y="3"/>
                </a:cxn>
                <a:cxn ang="0">
                  <a:pos x="66" y="5"/>
                </a:cxn>
                <a:cxn ang="0">
                  <a:pos x="81" y="38"/>
                </a:cxn>
                <a:cxn ang="0">
                  <a:pos x="104" y="101"/>
                </a:cxn>
                <a:cxn ang="0">
                  <a:pos x="120" y="166"/>
                </a:cxn>
                <a:cxn ang="0">
                  <a:pos x="129" y="230"/>
                </a:cxn>
              </a:cxnLst>
              <a:rect l="0" t="0" r="r" b="b"/>
              <a:pathLst>
                <a:path w="129" h="529">
                  <a:moveTo>
                    <a:pt x="129" y="264"/>
                  </a:moveTo>
                  <a:lnTo>
                    <a:pt x="129" y="281"/>
                  </a:lnTo>
                  <a:lnTo>
                    <a:pt x="129" y="298"/>
                  </a:lnTo>
                  <a:lnTo>
                    <a:pt x="128" y="314"/>
                  </a:lnTo>
                  <a:lnTo>
                    <a:pt x="125" y="330"/>
                  </a:lnTo>
                  <a:lnTo>
                    <a:pt x="124" y="347"/>
                  </a:lnTo>
                  <a:lnTo>
                    <a:pt x="121" y="362"/>
                  </a:lnTo>
                  <a:lnTo>
                    <a:pt x="117" y="379"/>
                  </a:lnTo>
                  <a:lnTo>
                    <a:pt x="113" y="395"/>
                  </a:lnTo>
                  <a:lnTo>
                    <a:pt x="110" y="411"/>
                  </a:lnTo>
                  <a:lnTo>
                    <a:pt x="104" y="427"/>
                  </a:lnTo>
                  <a:lnTo>
                    <a:pt x="99" y="442"/>
                  </a:lnTo>
                  <a:lnTo>
                    <a:pt x="94" y="458"/>
                  </a:lnTo>
                  <a:lnTo>
                    <a:pt x="88" y="475"/>
                  </a:lnTo>
                  <a:lnTo>
                    <a:pt x="81" y="490"/>
                  </a:lnTo>
                  <a:lnTo>
                    <a:pt x="73" y="506"/>
                  </a:lnTo>
                  <a:lnTo>
                    <a:pt x="66" y="521"/>
                  </a:lnTo>
                  <a:lnTo>
                    <a:pt x="66" y="523"/>
                  </a:lnTo>
                  <a:lnTo>
                    <a:pt x="63" y="525"/>
                  </a:lnTo>
                  <a:lnTo>
                    <a:pt x="60" y="526"/>
                  </a:lnTo>
                  <a:lnTo>
                    <a:pt x="57" y="528"/>
                  </a:lnTo>
                  <a:lnTo>
                    <a:pt x="53" y="528"/>
                  </a:lnTo>
                  <a:lnTo>
                    <a:pt x="46" y="529"/>
                  </a:lnTo>
                  <a:lnTo>
                    <a:pt x="40" y="529"/>
                  </a:lnTo>
                  <a:lnTo>
                    <a:pt x="32" y="529"/>
                  </a:lnTo>
                  <a:lnTo>
                    <a:pt x="22" y="529"/>
                  </a:lnTo>
                  <a:lnTo>
                    <a:pt x="14" y="529"/>
                  </a:lnTo>
                  <a:lnTo>
                    <a:pt x="7" y="526"/>
                  </a:lnTo>
                  <a:lnTo>
                    <a:pt x="4" y="525"/>
                  </a:lnTo>
                  <a:lnTo>
                    <a:pt x="1" y="523"/>
                  </a:lnTo>
                  <a:lnTo>
                    <a:pt x="0" y="519"/>
                  </a:lnTo>
                  <a:lnTo>
                    <a:pt x="1" y="515"/>
                  </a:lnTo>
                  <a:lnTo>
                    <a:pt x="2" y="511"/>
                  </a:lnTo>
                  <a:lnTo>
                    <a:pt x="14" y="481"/>
                  </a:lnTo>
                  <a:lnTo>
                    <a:pt x="24" y="451"/>
                  </a:lnTo>
                  <a:lnTo>
                    <a:pt x="32" y="422"/>
                  </a:lnTo>
                  <a:lnTo>
                    <a:pt x="40" y="391"/>
                  </a:lnTo>
                  <a:lnTo>
                    <a:pt x="45" y="360"/>
                  </a:lnTo>
                  <a:lnTo>
                    <a:pt x="50" y="327"/>
                  </a:lnTo>
                  <a:lnTo>
                    <a:pt x="51" y="296"/>
                  </a:lnTo>
                  <a:lnTo>
                    <a:pt x="53" y="264"/>
                  </a:lnTo>
                  <a:lnTo>
                    <a:pt x="51" y="232"/>
                  </a:lnTo>
                  <a:lnTo>
                    <a:pt x="50" y="199"/>
                  </a:lnTo>
                  <a:lnTo>
                    <a:pt x="45" y="167"/>
                  </a:lnTo>
                  <a:lnTo>
                    <a:pt x="40" y="136"/>
                  </a:lnTo>
                  <a:lnTo>
                    <a:pt x="33" y="106"/>
                  </a:lnTo>
                  <a:lnTo>
                    <a:pt x="24" y="75"/>
                  </a:lnTo>
                  <a:lnTo>
                    <a:pt x="14" y="45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8" y="2"/>
                  </a:lnTo>
                  <a:lnTo>
                    <a:pt x="62" y="3"/>
                  </a:lnTo>
                  <a:lnTo>
                    <a:pt x="64" y="4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81" y="38"/>
                  </a:lnTo>
                  <a:lnTo>
                    <a:pt x="94" y="70"/>
                  </a:lnTo>
                  <a:lnTo>
                    <a:pt x="104" y="101"/>
                  </a:lnTo>
                  <a:lnTo>
                    <a:pt x="113" y="133"/>
                  </a:lnTo>
                  <a:lnTo>
                    <a:pt x="120" y="166"/>
                  </a:lnTo>
                  <a:lnTo>
                    <a:pt x="125" y="198"/>
                  </a:lnTo>
                  <a:lnTo>
                    <a:pt x="129" y="230"/>
                  </a:lnTo>
                  <a:lnTo>
                    <a:pt x="129" y="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7" name="Freeform 103"/>
            <p:cNvSpPr>
              <a:spLocks noEditPoints="1"/>
            </p:cNvSpPr>
            <p:nvPr/>
          </p:nvSpPr>
          <p:spPr bwMode="auto">
            <a:xfrm>
              <a:off x="7185025" y="3146426"/>
              <a:ext cx="114300" cy="152400"/>
            </a:xfrm>
            <a:custGeom>
              <a:avLst/>
              <a:gdLst/>
              <a:ahLst/>
              <a:cxnLst>
                <a:cxn ang="0">
                  <a:pos x="286" y="379"/>
                </a:cxn>
                <a:cxn ang="0">
                  <a:pos x="283" y="383"/>
                </a:cxn>
                <a:cxn ang="0">
                  <a:pos x="274" y="386"/>
                </a:cxn>
                <a:cxn ang="0">
                  <a:pos x="256" y="387"/>
                </a:cxn>
                <a:cxn ang="0">
                  <a:pos x="231" y="387"/>
                </a:cxn>
                <a:cxn ang="0">
                  <a:pos x="216" y="386"/>
                </a:cxn>
                <a:cxn ang="0">
                  <a:pos x="208" y="383"/>
                </a:cxn>
                <a:cxn ang="0">
                  <a:pos x="203" y="378"/>
                </a:cxn>
                <a:cxn ang="0">
                  <a:pos x="168" y="289"/>
                </a:cxn>
                <a:cxn ang="0">
                  <a:pos x="155" y="263"/>
                </a:cxn>
                <a:cxn ang="0">
                  <a:pos x="142" y="244"/>
                </a:cxn>
                <a:cxn ang="0">
                  <a:pos x="125" y="232"/>
                </a:cxn>
                <a:cxn ang="0">
                  <a:pos x="103" y="228"/>
                </a:cxn>
                <a:cxn ang="0">
                  <a:pos x="79" y="375"/>
                </a:cxn>
                <a:cxn ang="0">
                  <a:pos x="76" y="381"/>
                </a:cxn>
                <a:cxn ang="0">
                  <a:pos x="71" y="384"/>
                </a:cxn>
                <a:cxn ang="0">
                  <a:pos x="58" y="387"/>
                </a:cxn>
                <a:cxn ang="0">
                  <a:pos x="40" y="387"/>
                </a:cxn>
                <a:cxn ang="0">
                  <a:pos x="21" y="387"/>
                </a:cxn>
                <a:cxn ang="0">
                  <a:pos x="9" y="384"/>
                </a:cxn>
                <a:cxn ang="0">
                  <a:pos x="2" y="381"/>
                </a:cxn>
                <a:cxn ang="0">
                  <a:pos x="0" y="375"/>
                </a:cxn>
                <a:cxn ang="0">
                  <a:pos x="1" y="19"/>
                </a:cxn>
                <a:cxn ang="0">
                  <a:pos x="4" y="10"/>
                </a:cxn>
                <a:cxn ang="0">
                  <a:pos x="10" y="3"/>
                </a:cxn>
                <a:cxn ang="0">
                  <a:pos x="19" y="0"/>
                </a:cxn>
                <a:cxn ang="0">
                  <a:pos x="124" y="0"/>
                </a:cxn>
                <a:cxn ang="0">
                  <a:pos x="149" y="0"/>
                </a:cxn>
                <a:cxn ang="0">
                  <a:pos x="167" y="2"/>
                </a:cxn>
                <a:cxn ang="0">
                  <a:pos x="189" y="7"/>
                </a:cxn>
                <a:cxn ang="0">
                  <a:pos x="208" y="13"/>
                </a:cxn>
                <a:cxn ang="0">
                  <a:pos x="225" y="22"/>
                </a:cxn>
                <a:cxn ang="0">
                  <a:pos x="240" y="34"/>
                </a:cxn>
                <a:cxn ang="0">
                  <a:pos x="251" y="48"/>
                </a:cxn>
                <a:cxn ang="0">
                  <a:pos x="260" y="65"/>
                </a:cxn>
                <a:cxn ang="0">
                  <a:pos x="265" y="84"/>
                </a:cxn>
                <a:cxn ang="0">
                  <a:pos x="266" y="106"/>
                </a:cxn>
                <a:cxn ang="0">
                  <a:pos x="265" y="125"/>
                </a:cxn>
                <a:cxn ang="0">
                  <a:pos x="261" y="141"/>
                </a:cxn>
                <a:cxn ang="0">
                  <a:pos x="256" y="157"/>
                </a:cxn>
                <a:cxn ang="0">
                  <a:pos x="247" y="170"/>
                </a:cxn>
                <a:cxn ang="0">
                  <a:pos x="237" y="181"/>
                </a:cxn>
                <a:cxn ang="0">
                  <a:pos x="224" y="192"/>
                </a:cxn>
                <a:cxn ang="0">
                  <a:pos x="191" y="206"/>
                </a:cxn>
                <a:cxn ang="0">
                  <a:pos x="208" y="216"/>
                </a:cxn>
                <a:cxn ang="0">
                  <a:pos x="222" y="231"/>
                </a:cxn>
                <a:cxn ang="0">
                  <a:pos x="235" y="250"/>
                </a:cxn>
                <a:cxn ang="0">
                  <a:pos x="247" y="275"/>
                </a:cxn>
                <a:cxn ang="0">
                  <a:pos x="283" y="361"/>
                </a:cxn>
                <a:cxn ang="0">
                  <a:pos x="286" y="373"/>
                </a:cxn>
                <a:cxn ang="0">
                  <a:pos x="185" y="114"/>
                </a:cxn>
                <a:cxn ang="0">
                  <a:pos x="184" y="96"/>
                </a:cxn>
                <a:cxn ang="0">
                  <a:pos x="177" y="82"/>
                </a:cxn>
                <a:cxn ang="0">
                  <a:pos x="165" y="70"/>
                </a:cxn>
                <a:cxn ang="0">
                  <a:pos x="149" y="64"/>
                </a:cxn>
                <a:cxn ang="0">
                  <a:pos x="134" y="61"/>
                </a:cxn>
                <a:cxn ang="0">
                  <a:pos x="114" y="60"/>
                </a:cxn>
                <a:cxn ang="0">
                  <a:pos x="79" y="170"/>
                </a:cxn>
                <a:cxn ang="0">
                  <a:pos x="134" y="169"/>
                </a:cxn>
                <a:cxn ang="0">
                  <a:pos x="159" y="161"/>
                </a:cxn>
                <a:cxn ang="0">
                  <a:pos x="176" y="147"/>
                </a:cxn>
                <a:cxn ang="0">
                  <a:pos x="185" y="126"/>
                </a:cxn>
              </a:cxnLst>
              <a:rect l="0" t="0" r="r" b="b"/>
              <a:pathLst>
                <a:path w="287" h="387">
                  <a:moveTo>
                    <a:pt x="287" y="375"/>
                  </a:moveTo>
                  <a:lnTo>
                    <a:pt x="286" y="379"/>
                  </a:lnTo>
                  <a:lnTo>
                    <a:pt x="286" y="382"/>
                  </a:lnTo>
                  <a:lnTo>
                    <a:pt x="283" y="383"/>
                  </a:lnTo>
                  <a:lnTo>
                    <a:pt x="279" y="384"/>
                  </a:lnTo>
                  <a:lnTo>
                    <a:pt x="274" y="386"/>
                  </a:lnTo>
                  <a:lnTo>
                    <a:pt x="266" y="387"/>
                  </a:lnTo>
                  <a:lnTo>
                    <a:pt x="256" y="387"/>
                  </a:lnTo>
                  <a:lnTo>
                    <a:pt x="243" y="387"/>
                  </a:lnTo>
                  <a:lnTo>
                    <a:pt x="231" y="387"/>
                  </a:lnTo>
                  <a:lnTo>
                    <a:pt x="224" y="387"/>
                  </a:lnTo>
                  <a:lnTo>
                    <a:pt x="216" y="386"/>
                  </a:lnTo>
                  <a:lnTo>
                    <a:pt x="211" y="384"/>
                  </a:lnTo>
                  <a:lnTo>
                    <a:pt x="208" y="383"/>
                  </a:lnTo>
                  <a:lnTo>
                    <a:pt x="206" y="381"/>
                  </a:lnTo>
                  <a:lnTo>
                    <a:pt x="203" y="378"/>
                  </a:lnTo>
                  <a:lnTo>
                    <a:pt x="202" y="374"/>
                  </a:lnTo>
                  <a:lnTo>
                    <a:pt x="168" y="289"/>
                  </a:lnTo>
                  <a:lnTo>
                    <a:pt x="162" y="275"/>
                  </a:lnTo>
                  <a:lnTo>
                    <a:pt x="155" y="263"/>
                  </a:lnTo>
                  <a:lnTo>
                    <a:pt x="149" y="253"/>
                  </a:lnTo>
                  <a:lnTo>
                    <a:pt x="142" y="244"/>
                  </a:lnTo>
                  <a:lnTo>
                    <a:pt x="134" y="237"/>
                  </a:lnTo>
                  <a:lnTo>
                    <a:pt x="125" y="232"/>
                  </a:lnTo>
                  <a:lnTo>
                    <a:pt x="115" y="229"/>
                  </a:lnTo>
                  <a:lnTo>
                    <a:pt x="103" y="228"/>
                  </a:lnTo>
                  <a:lnTo>
                    <a:pt x="79" y="228"/>
                  </a:lnTo>
                  <a:lnTo>
                    <a:pt x="79" y="375"/>
                  </a:lnTo>
                  <a:lnTo>
                    <a:pt x="79" y="378"/>
                  </a:lnTo>
                  <a:lnTo>
                    <a:pt x="76" y="381"/>
                  </a:lnTo>
                  <a:lnTo>
                    <a:pt x="74" y="383"/>
                  </a:lnTo>
                  <a:lnTo>
                    <a:pt x="71" y="384"/>
                  </a:lnTo>
                  <a:lnTo>
                    <a:pt x="65" y="386"/>
                  </a:lnTo>
                  <a:lnTo>
                    <a:pt x="58" y="387"/>
                  </a:lnTo>
                  <a:lnTo>
                    <a:pt x="50" y="387"/>
                  </a:lnTo>
                  <a:lnTo>
                    <a:pt x="40" y="387"/>
                  </a:lnTo>
                  <a:lnTo>
                    <a:pt x="28" y="387"/>
                  </a:lnTo>
                  <a:lnTo>
                    <a:pt x="21" y="387"/>
                  </a:lnTo>
                  <a:lnTo>
                    <a:pt x="14" y="386"/>
                  </a:lnTo>
                  <a:lnTo>
                    <a:pt x="9" y="384"/>
                  </a:lnTo>
                  <a:lnTo>
                    <a:pt x="5" y="383"/>
                  </a:lnTo>
                  <a:lnTo>
                    <a:pt x="2" y="381"/>
                  </a:lnTo>
                  <a:lnTo>
                    <a:pt x="1" y="378"/>
                  </a:lnTo>
                  <a:lnTo>
                    <a:pt x="0" y="375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49" y="0"/>
                  </a:lnTo>
                  <a:lnTo>
                    <a:pt x="158" y="2"/>
                  </a:lnTo>
                  <a:lnTo>
                    <a:pt x="167" y="2"/>
                  </a:lnTo>
                  <a:lnTo>
                    <a:pt x="178" y="4"/>
                  </a:lnTo>
                  <a:lnTo>
                    <a:pt x="189" y="7"/>
                  </a:lnTo>
                  <a:lnTo>
                    <a:pt x="199" y="10"/>
                  </a:lnTo>
                  <a:lnTo>
                    <a:pt x="208" y="13"/>
                  </a:lnTo>
                  <a:lnTo>
                    <a:pt x="217" y="17"/>
                  </a:lnTo>
                  <a:lnTo>
                    <a:pt x="225" y="22"/>
                  </a:lnTo>
                  <a:lnTo>
                    <a:pt x="233" y="28"/>
                  </a:lnTo>
                  <a:lnTo>
                    <a:pt x="240" y="34"/>
                  </a:lnTo>
                  <a:lnTo>
                    <a:pt x="246" y="42"/>
                  </a:lnTo>
                  <a:lnTo>
                    <a:pt x="251" y="48"/>
                  </a:lnTo>
                  <a:lnTo>
                    <a:pt x="256" y="56"/>
                  </a:lnTo>
                  <a:lnTo>
                    <a:pt x="260" y="65"/>
                  </a:lnTo>
                  <a:lnTo>
                    <a:pt x="262" y="74"/>
                  </a:lnTo>
                  <a:lnTo>
                    <a:pt x="265" y="84"/>
                  </a:lnTo>
                  <a:lnTo>
                    <a:pt x="266" y="95"/>
                  </a:lnTo>
                  <a:lnTo>
                    <a:pt x="266" y="106"/>
                  </a:lnTo>
                  <a:lnTo>
                    <a:pt x="266" y="116"/>
                  </a:lnTo>
                  <a:lnTo>
                    <a:pt x="265" y="125"/>
                  </a:lnTo>
                  <a:lnTo>
                    <a:pt x="264" y="134"/>
                  </a:lnTo>
                  <a:lnTo>
                    <a:pt x="261" y="141"/>
                  </a:lnTo>
                  <a:lnTo>
                    <a:pt x="259" y="149"/>
                  </a:lnTo>
                  <a:lnTo>
                    <a:pt x="256" y="157"/>
                  </a:lnTo>
                  <a:lnTo>
                    <a:pt x="252" y="163"/>
                  </a:lnTo>
                  <a:lnTo>
                    <a:pt x="247" y="170"/>
                  </a:lnTo>
                  <a:lnTo>
                    <a:pt x="242" y="176"/>
                  </a:lnTo>
                  <a:lnTo>
                    <a:pt x="237" y="181"/>
                  </a:lnTo>
                  <a:lnTo>
                    <a:pt x="230" y="187"/>
                  </a:lnTo>
                  <a:lnTo>
                    <a:pt x="224" y="192"/>
                  </a:lnTo>
                  <a:lnTo>
                    <a:pt x="208" y="200"/>
                  </a:lnTo>
                  <a:lnTo>
                    <a:pt x="191" y="206"/>
                  </a:lnTo>
                  <a:lnTo>
                    <a:pt x="200" y="211"/>
                  </a:lnTo>
                  <a:lnTo>
                    <a:pt x="208" y="216"/>
                  </a:lnTo>
                  <a:lnTo>
                    <a:pt x="216" y="223"/>
                  </a:lnTo>
                  <a:lnTo>
                    <a:pt x="222" y="231"/>
                  </a:lnTo>
                  <a:lnTo>
                    <a:pt x="229" y="240"/>
                  </a:lnTo>
                  <a:lnTo>
                    <a:pt x="235" y="250"/>
                  </a:lnTo>
                  <a:lnTo>
                    <a:pt x="240" y="262"/>
                  </a:lnTo>
                  <a:lnTo>
                    <a:pt x="247" y="275"/>
                  </a:lnTo>
                  <a:lnTo>
                    <a:pt x="279" y="351"/>
                  </a:lnTo>
                  <a:lnTo>
                    <a:pt x="283" y="361"/>
                  </a:lnTo>
                  <a:lnTo>
                    <a:pt x="286" y="368"/>
                  </a:lnTo>
                  <a:lnTo>
                    <a:pt x="286" y="373"/>
                  </a:lnTo>
                  <a:lnTo>
                    <a:pt x="287" y="375"/>
                  </a:lnTo>
                  <a:close/>
                  <a:moveTo>
                    <a:pt x="185" y="114"/>
                  </a:moveTo>
                  <a:lnTo>
                    <a:pt x="185" y="105"/>
                  </a:lnTo>
                  <a:lnTo>
                    <a:pt x="184" y="96"/>
                  </a:lnTo>
                  <a:lnTo>
                    <a:pt x="181" y="88"/>
                  </a:lnTo>
                  <a:lnTo>
                    <a:pt x="177" y="82"/>
                  </a:lnTo>
                  <a:lnTo>
                    <a:pt x="172" y="75"/>
                  </a:lnTo>
                  <a:lnTo>
                    <a:pt x="165" y="70"/>
                  </a:lnTo>
                  <a:lnTo>
                    <a:pt x="158" y="66"/>
                  </a:lnTo>
                  <a:lnTo>
                    <a:pt x="149" y="64"/>
                  </a:lnTo>
                  <a:lnTo>
                    <a:pt x="142" y="61"/>
                  </a:lnTo>
                  <a:lnTo>
                    <a:pt x="134" y="61"/>
                  </a:lnTo>
                  <a:lnTo>
                    <a:pt x="125" y="60"/>
                  </a:lnTo>
                  <a:lnTo>
                    <a:pt x="114" y="60"/>
                  </a:lnTo>
                  <a:lnTo>
                    <a:pt x="79" y="60"/>
                  </a:lnTo>
                  <a:lnTo>
                    <a:pt x="79" y="170"/>
                  </a:lnTo>
                  <a:lnTo>
                    <a:pt x="119" y="170"/>
                  </a:lnTo>
                  <a:lnTo>
                    <a:pt x="134" y="169"/>
                  </a:lnTo>
                  <a:lnTo>
                    <a:pt x="147" y="165"/>
                  </a:lnTo>
                  <a:lnTo>
                    <a:pt x="159" y="161"/>
                  </a:lnTo>
                  <a:lnTo>
                    <a:pt x="169" y="154"/>
                  </a:lnTo>
                  <a:lnTo>
                    <a:pt x="176" y="147"/>
                  </a:lnTo>
                  <a:lnTo>
                    <a:pt x="181" y="136"/>
                  </a:lnTo>
                  <a:lnTo>
                    <a:pt x="185" y="126"/>
                  </a:lnTo>
                  <a:lnTo>
                    <a:pt x="185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7321550" y="3263901"/>
              <a:ext cx="34925" cy="36513"/>
            </a:xfrm>
            <a:custGeom>
              <a:avLst/>
              <a:gdLst/>
              <a:ahLst/>
              <a:cxnLst>
                <a:cxn ang="0">
                  <a:pos x="88" y="45"/>
                </a:cxn>
                <a:cxn ang="0">
                  <a:pos x="88" y="58"/>
                </a:cxn>
                <a:cxn ang="0">
                  <a:pos x="85" y="68"/>
                </a:cxn>
                <a:cxn ang="0">
                  <a:pos x="82" y="76"/>
                </a:cxn>
                <a:cxn ang="0">
                  <a:pos x="79" y="83"/>
                </a:cxn>
                <a:cxn ang="0">
                  <a:pos x="72" y="86"/>
                </a:cxn>
                <a:cxn ang="0">
                  <a:pos x="64" y="89"/>
                </a:cxn>
                <a:cxn ang="0">
                  <a:pos x="55" y="92"/>
                </a:cxn>
                <a:cxn ang="0">
                  <a:pos x="44" y="92"/>
                </a:cxn>
                <a:cxn ang="0">
                  <a:pos x="32" y="92"/>
                </a:cxn>
                <a:cxn ang="0">
                  <a:pos x="23" y="89"/>
                </a:cxn>
                <a:cxn ang="0">
                  <a:pos x="15" y="86"/>
                </a:cxn>
                <a:cxn ang="0">
                  <a:pos x="9" y="83"/>
                </a:cxn>
                <a:cxn ang="0">
                  <a:pos x="5" y="76"/>
                </a:cxn>
                <a:cxn ang="0">
                  <a:pos x="2" y="68"/>
                </a:cxn>
                <a:cxn ang="0">
                  <a:pos x="0" y="59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2" y="23"/>
                </a:cxn>
                <a:cxn ang="0">
                  <a:pos x="5" y="15"/>
                </a:cxn>
                <a:cxn ang="0">
                  <a:pos x="9" y="9"/>
                </a:cxn>
                <a:cxn ang="0">
                  <a:pos x="15" y="5"/>
                </a:cxn>
                <a:cxn ang="0">
                  <a:pos x="23" y="2"/>
                </a:cxn>
                <a:cxn ang="0">
                  <a:pos x="32" y="0"/>
                </a:cxn>
                <a:cxn ang="0">
                  <a:pos x="44" y="0"/>
                </a:cxn>
                <a:cxn ang="0">
                  <a:pos x="55" y="0"/>
                </a:cxn>
                <a:cxn ang="0">
                  <a:pos x="66" y="2"/>
                </a:cxn>
                <a:cxn ang="0">
                  <a:pos x="73" y="5"/>
                </a:cxn>
                <a:cxn ang="0">
                  <a:pos x="79" y="9"/>
                </a:cxn>
                <a:cxn ang="0">
                  <a:pos x="82" y="15"/>
                </a:cxn>
                <a:cxn ang="0">
                  <a:pos x="85" y="23"/>
                </a:cxn>
                <a:cxn ang="0">
                  <a:pos x="88" y="32"/>
                </a:cxn>
                <a:cxn ang="0">
                  <a:pos x="88" y="45"/>
                </a:cxn>
              </a:cxnLst>
              <a:rect l="0" t="0" r="r" b="b"/>
              <a:pathLst>
                <a:path w="88" h="92">
                  <a:moveTo>
                    <a:pt x="88" y="45"/>
                  </a:moveTo>
                  <a:lnTo>
                    <a:pt x="88" y="58"/>
                  </a:lnTo>
                  <a:lnTo>
                    <a:pt x="85" y="68"/>
                  </a:lnTo>
                  <a:lnTo>
                    <a:pt x="82" y="76"/>
                  </a:lnTo>
                  <a:lnTo>
                    <a:pt x="79" y="83"/>
                  </a:lnTo>
                  <a:lnTo>
                    <a:pt x="72" y="86"/>
                  </a:lnTo>
                  <a:lnTo>
                    <a:pt x="64" y="89"/>
                  </a:lnTo>
                  <a:lnTo>
                    <a:pt x="55" y="92"/>
                  </a:lnTo>
                  <a:lnTo>
                    <a:pt x="44" y="92"/>
                  </a:lnTo>
                  <a:lnTo>
                    <a:pt x="32" y="92"/>
                  </a:lnTo>
                  <a:lnTo>
                    <a:pt x="23" y="89"/>
                  </a:lnTo>
                  <a:lnTo>
                    <a:pt x="15" y="86"/>
                  </a:lnTo>
                  <a:lnTo>
                    <a:pt x="9" y="83"/>
                  </a:lnTo>
                  <a:lnTo>
                    <a:pt x="5" y="76"/>
                  </a:lnTo>
                  <a:lnTo>
                    <a:pt x="2" y="68"/>
                  </a:lnTo>
                  <a:lnTo>
                    <a:pt x="0" y="59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6" y="2"/>
                  </a:lnTo>
                  <a:lnTo>
                    <a:pt x="73" y="5"/>
                  </a:lnTo>
                  <a:lnTo>
                    <a:pt x="79" y="9"/>
                  </a:lnTo>
                  <a:lnTo>
                    <a:pt x="82" y="15"/>
                  </a:lnTo>
                  <a:lnTo>
                    <a:pt x="85" y="23"/>
                  </a:lnTo>
                  <a:lnTo>
                    <a:pt x="88" y="32"/>
                  </a:lnTo>
                  <a:lnTo>
                    <a:pt x="88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9" name="Freeform 105"/>
            <p:cNvSpPr>
              <a:spLocks noEditPoints="1"/>
            </p:cNvSpPr>
            <p:nvPr/>
          </p:nvSpPr>
          <p:spPr bwMode="auto">
            <a:xfrm>
              <a:off x="7434263" y="3182938"/>
              <a:ext cx="96838" cy="119063"/>
            </a:xfrm>
            <a:custGeom>
              <a:avLst/>
              <a:gdLst/>
              <a:ahLst/>
              <a:cxnLst>
                <a:cxn ang="0">
                  <a:pos x="241" y="291"/>
                </a:cxn>
                <a:cxn ang="0">
                  <a:pos x="224" y="295"/>
                </a:cxn>
                <a:cxn ang="0">
                  <a:pos x="193" y="295"/>
                </a:cxn>
                <a:cxn ang="0">
                  <a:pos x="183" y="289"/>
                </a:cxn>
                <a:cxn ang="0">
                  <a:pos x="174" y="272"/>
                </a:cxn>
                <a:cxn ang="0">
                  <a:pos x="144" y="291"/>
                </a:cxn>
                <a:cxn ang="0">
                  <a:pos x="110" y="300"/>
                </a:cxn>
                <a:cxn ang="0">
                  <a:pos x="78" y="299"/>
                </a:cxn>
                <a:cxn ang="0">
                  <a:pos x="51" y="292"/>
                </a:cxn>
                <a:cxn ang="0">
                  <a:pos x="27" y="278"/>
                </a:cxn>
                <a:cxn ang="0">
                  <a:pos x="12" y="260"/>
                </a:cxn>
                <a:cxn ang="0">
                  <a:pos x="3" y="234"/>
                </a:cxn>
                <a:cxn ang="0">
                  <a:pos x="1" y="203"/>
                </a:cxn>
                <a:cxn ang="0">
                  <a:pos x="9" y="174"/>
                </a:cxn>
                <a:cxn ang="0">
                  <a:pos x="29" y="152"/>
                </a:cxn>
                <a:cxn ang="0">
                  <a:pos x="57" y="136"/>
                </a:cxn>
                <a:cxn ang="0">
                  <a:pos x="96" y="127"/>
                </a:cxn>
                <a:cxn ang="0">
                  <a:pos x="144" y="123"/>
                </a:cxn>
                <a:cxn ang="0">
                  <a:pos x="170" y="96"/>
                </a:cxn>
                <a:cxn ang="0">
                  <a:pos x="159" y="70"/>
                </a:cxn>
                <a:cxn ang="0">
                  <a:pos x="132" y="58"/>
                </a:cxn>
                <a:cxn ang="0">
                  <a:pos x="86" y="62"/>
                </a:cxn>
                <a:cxn ang="0">
                  <a:pos x="49" y="77"/>
                </a:cxn>
                <a:cxn ang="0">
                  <a:pos x="29" y="84"/>
                </a:cxn>
                <a:cxn ang="0">
                  <a:pos x="21" y="80"/>
                </a:cxn>
                <a:cxn ang="0">
                  <a:pos x="16" y="67"/>
                </a:cxn>
                <a:cxn ang="0">
                  <a:pos x="16" y="46"/>
                </a:cxn>
                <a:cxn ang="0">
                  <a:pos x="22" y="30"/>
                </a:cxn>
                <a:cxn ang="0">
                  <a:pos x="48" y="16"/>
                </a:cxn>
                <a:cxn ang="0">
                  <a:pos x="92" y="4"/>
                </a:cxn>
                <a:cxn ang="0">
                  <a:pos x="141" y="2"/>
                </a:cxn>
                <a:cxn ang="0">
                  <a:pos x="180" y="7"/>
                </a:cxn>
                <a:cxn ang="0">
                  <a:pos x="208" y="20"/>
                </a:cxn>
                <a:cxn ang="0">
                  <a:pos x="229" y="40"/>
                </a:cxn>
                <a:cxn ang="0">
                  <a:pos x="239" y="69"/>
                </a:cxn>
                <a:cxn ang="0">
                  <a:pos x="243" y="106"/>
                </a:cxn>
                <a:cxn ang="0">
                  <a:pos x="141" y="171"/>
                </a:cxn>
                <a:cxn ang="0">
                  <a:pos x="99" y="176"/>
                </a:cxn>
                <a:cxn ang="0">
                  <a:pos x="78" y="194"/>
                </a:cxn>
                <a:cxn ang="0">
                  <a:pos x="75" y="220"/>
                </a:cxn>
                <a:cxn ang="0">
                  <a:pos x="84" y="238"/>
                </a:cxn>
                <a:cxn ang="0">
                  <a:pos x="105" y="247"/>
                </a:cxn>
                <a:cxn ang="0">
                  <a:pos x="130" y="246"/>
                </a:cxn>
                <a:cxn ang="0">
                  <a:pos x="150" y="236"/>
                </a:cxn>
                <a:cxn ang="0">
                  <a:pos x="170" y="216"/>
                </a:cxn>
              </a:cxnLst>
              <a:rect l="0" t="0" r="r" b="b"/>
              <a:pathLst>
                <a:path w="243" h="300">
                  <a:moveTo>
                    <a:pt x="243" y="285"/>
                  </a:moveTo>
                  <a:lnTo>
                    <a:pt x="243" y="289"/>
                  </a:lnTo>
                  <a:lnTo>
                    <a:pt x="241" y="291"/>
                  </a:lnTo>
                  <a:lnTo>
                    <a:pt x="237" y="294"/>
                  </a:lnTo>
                  <a:lnTo>
                    <a:pt x="232" y="295"/>
                  </a:lnTo>
                  <a:lnTo>
                    <a:pt x="224" y="295"/>
                  </a:lnTo>
                  <a:lnTo>
                    <a:pt x="212" y="295"/>
                  </a:lnTo>
                  <a:lnTo>
                    <a:pt x="201" y="295"/>
                  </a:lnTo>
                  <a:lnTo>
                    <a:pt x="193" y="295"/>
                  </a:lnTo>
                  <a:lnTo>
                    <a:pt x="188" y="294"/>
                  </a:lnTo>
                  <a:lnTo>
                    <a:pt x="184" y="291"/>
                  </a:lnTo>
                  <a:lnTo>
                    <a:pt x="183" y="289"/>
                  </a:lnTo>
                  <a:lnTo>
                    <a:pt x="181" y="285"/>
                  </a:lnTo>
                  <a:lnTo>
                    <a:pt x="181" y="264"/>
                  </a:lnTo>
                  <a:lnTo>
                    <a:pt x="174" y="272"/>
                  </a:lnTo>
                  <a:lnTo>
                    <a:pt x="164" y="280"/>
                  </a:lnTo>
                  <a:lnTo>
                    <a:pt x="154" y="286"/>
                  </a:lnTo>
                  <a:lnTo>
                    <a:pt x="144" y="291"/>
                  </a:lnTo>
                  <a:lnTo>
                    <a:pt x="133" y="295"/>
                  </a:lnTo>
                  <a:lnTo>
                    <a:pt x="122" y="298"/>
                  </a:lnTo>
                  <a:lnTo>
                    <a:pt x="110" y="300"/>
                  </a:lnTo>
                  <a:lnTo>
                    <a:pt x="97" y="300"/>
                  </a:lnTo>
                  <a:lnTo>
                    <a:pt x="87" y="300"/>
                  </a:lnTo>
                  <a:lnTo>
                    <a:pt x="78" y="299"/>
                  </a:lnTo>
                  <a:lnTo>
                    <a:pt x="67" y="298"/>
                  </a:lnTo>
                  <a:lnTo>
                    <a:pt x="58" y="295"/>
                  </a:lnTo>
                  <a:lnTo>
                    <a:pt x="51" y="292"/>
                  </a:lnTo>
                  <a:lnTo>
                    <a:pt x="42" y="289"/>
                  </a:lnTo>
                  <a:lnTo>
                    <a:pt x="35" y="283"/>
                  </a:lnTo>
                  <a:lnTo>
                    <a:pt x="27" y="278"/>
                  </a:lnTo>
                  <a:lnTo>
                    <a:pt x="22" y="273"/>
                  </a:lnTo>
                  <a:lnTo>
                    <a:pt x="16" y="267"/>
                  </a:lnTo>
                  <a:lnTo>
                    <a:pt x="12" y="260"/>
                  </a:lnTo>
                  <a:lnTo>
                    <a:pt x="8" y="252"/>
                  </a:lnTo>
                  <a:lnTo>
                    <a:pt x="4" y="243"/>
                  </a:lnTo>
                  <a:lnTo>
                    <a:pt x="3" y="234"/>
                  </a:lnTo>
                  <a:lnTo>
                    <a:pt x="1" y="225"/>
                  </a:lnTo>
                  <a:lnTo>
                    <a:pt x="0" y="215"/>
                  </a:lnTo>
                  <a:lnTo>
                    <a:pt x="1" y="203"/>
                  </a:lnTo>
                  <a:lnTo>
                    <a:pt x="3" y="193"/>
                  </a:lnTo>
                  <a:lnTo>
                    <a:pt x="5" y="183"/>
                  </a:lnTo>
                  <a:lnTo>
                    <a:pt x="9" y="174"/>
                  </a:lnTo>
                  <a:lnTo>
                    <a:pt x="14" y="166"/>
                  </a:lnTo>
                  <a:lnTo>
                    <a:pt x="21" y="158"/>
                  </a:lnTo>
                  <a:lnTo>
                    <a:pt x="29" y="152"/>
                  </a:lnTo>
                  <a:lnTo>
                    <a:pt x="36" y="145"/>
                  </a:lnTo>
                  <a:lnTo>
                    <a:pt x="47" y="140"/>
                  </a:lnTo>
                  <a:lnTo>
                    <a:pt x="57" y="136"/>
                  </a:lnTo>
                  <a:lnTo>
                    <a:pt x="69" y="132"/>
                  </a:lnTo>
                  <a:lnTo>
                    <a:pt x="82" y="130"/>
                  </a:lnTo>
                  <a:lnTo>
                    <a:pt x="96" y="127"/>
                  </a:lnTo>
                  <a:lnTo>
                    <a:pt x="110" y="124"/>
                  </a:lnTo>
                  <a:lnTo>
                    <a:pt x="127" y="124"/>
                  </a:lnTo>
                  <a:lnTo>
                    <a:pt x="144" y="123"/>
                  </a:lnTo>
                  <a:lnTo>
                    <a:pt x="170" y="123"/>
                  </a:lnTo>
                  <a:lnTo>
                    <a:pt x="170" y="108"/>
                  </a:lnTo>
                  <a:lnTo>
                    <a:pt x="170" y="96"/>
                  </a:lnTo>
                  <a:lnTo>
                    <a:pt x="167" y="86"/>
                  </a:lnTo>
                  <a:lnTo>
                    <a:pt x="164" y="77"/>
                  </a:lnTo>
                  <a:lnTo>
                    <a:pt x="159" y="70"/>
                  </a:lnTo>
                  <a:lnTo>
                    <a:pt x="153" y="65"/>
                  </a:lnTo>
                  <a:lnTo>
                    <a:pt x="144" y="61"/>
                  </a:lnTo>
                  <a:lnTo>
                    <a:pt x="132" y="58"/>
                  </a:lnTo>
                  <a:lnTo>
                    <a:pt x="119" y="57"/>
                  </a:lnTo>
                  <a:lnTo>
                    <a:pt x="102" y="58"/>
                  </a:lnTo>
                  <a:lnTo>
                    <a:pt x="86" y="62"/>
                  </a:lnTo>
                  <a:lnTo>
                    <a:pt x="73" y="66"/>
                  </a:lnTo>
                  <a:lnTo>
                    <a:pt x="60" y="71"/>
                  </a:lnTo>
                  <a:lnTo>
                    <a:pt x="49" y="77"/>
                  </a:lnTo>
                  <a:lnTo>
                    <a:pt x="42" y="80"/>
                  </a:lnTo>
                  <a:lnTo>
                    <a:pt x="34" y="83"/>
                  </a:lnTo>
                  <a:lnTo>
                    <a:pt x="29" y="84"/>
                  </a:lnTo>
                  <a:lnTo>
                    <a:pt x="26" y="84"/>
                  </a:lnTo>
                  <a:lnTo>
                    <a:pt x="22" y="83"/>
                  </a:lnTo>
                  <a:lnTo>
                    <a:pt x="21" y="80"/>
                  </a:lnTo>
                  <a:lnTo>
                    <a:pt x="18" y="77"/>
                  </a:lnTo>
                  <a:lnTo>
                    <a:pt x="17" y="73"/>
                  </a:lnTo>
                  <a:lnTo>
                    <a:pt x="16" y="67"/>
                  </a:lnTo>
                  <a:lnTo>
                    <a:pt x="16" y="61"/>
                  </a:lnTo>
                  <a:lnTo>
                    <a:pt x="16" y="55"/>
                  </a:lnTo>
                  <a:lnTo>
                    <a:pt x="16" y="46"/>
                  </a:lnTo>
                  <a:lnTo>
                    <a:pt x="17" y="40"/>
                  </a:lnTo>
                  <a:lnTo>
                    <a:pt x="18" y="35"/>
                  </a:lnTo>
                  <a:lnTo>
                    <a:pt x="22" y="30"/>
                  </a:lnTo>
                  <a:lnTo>
                    <a:pt x="29" y="26"/>
                  </a:lnTo>
                  <a:lnTo>
                    <a:pt x="36" y="21"/>
                  </a:lnTo>
                  <a:lnTo>
                    <a:pt x="48" y="16"/>
                  </a:lnTo>
                  <a:lnTo>
                    <a:pt x="61" y="11"/>
                  </a:lnTo>
                  <a:lnTo>
                    <a:pt x="77" y="7"/>
                  </a:lnTo>
                  <a:lnTo>
                    <a:pt x="92" y="4"/>
                  </a:lnTo>
                  <a:lnTo>
                    <a:pt x="109" y="2"/>
                  </a:lnTo>
                  <a:lnTo>
                    <a:pt x="126" y="0"/>
                  </a:lnTo>
                  <a:lnTo>
                    <a:pt x="141" y="2"/>
                  </a:lnTo>
                  <a:lnTo>
                    <a:pt x="155" y="3"/>
                  </a:lnTo>
                  <a:lnTo>
                    <a:pt x="168" y="4"/>
                  </a:lnTo>
                  <a:lnTo>
                    <a:pt x="180" y="7"/>
                  </a:lnTo>
                  <a:lnTo>
                    <a:pt x="190" y="11"/>
                  </a:lnTo>
                  <a:lnTo>
                    <a:pt x="199" y="14"/>
                  </a:lnTo>
                  <a:lnTo>
                    <a:pt x="208" y="20"/>
                  </a:lnTo>
                  <a:lnTo>
                    <a:pt x="216" y="26"/>
                  </a:lnTo>
                  <a:lnTo>
                    <a:pt x="223" y="33"/>
                  </a:lnTo>
                  <a:lnTo>
                    <a:pt x="229" y="40"/>
                  </a:lnTo>
                  <a:lnTo>
                    <a:pt x="233" y="49"/>
                  </a:lnTo>
                  <a:lnTo>
                    <a:pt x="237" y="58"/>
                  </a:lnTo>
                  <a:lnTo>
                    <a:pt x="239" y="69"/>
                  </a:lnTo>
                  <a:lnTo>
                    <a:pt x="242" y="80"/>
                  </a:lnTo>
                  <a:lnTo>
                    <a:pt x="243" y="92"/>
                  </a:lnTo>
                  <a:lnTo>
                    <a:pt x="243" y="106"/>
                  </a:lnTo>
                  <a:lnTo>
                    <a:pt x="243" y="285"/>
                  </a:lnTo>
                  <a:close/>
                  <a:moveTo>
                    <a:pt x="170" y="171"/>
                  </a:moveTo>
                  <a:lnTo>
                    <a:pt x="141" y="171"/>
                  </a:lnTo>
                  <a:lnTo>
                    <a:pt x="124" y="171"/>
                  </a:lnTo>
                  <a:lnTo>
                    <a:pt x="110" y="174"/>
                  </a:lnTo>
                  <a:lnTo>
                    <a:pt x="99" y="176"/>
                  </a:lnTo>
                  <a:lnTo>
                    <a:pt x="89" y="181"/>
                  </a:lnTo>
                  <a:lnTo>
                    <a:pt x="83" y="188"/>
                  </a:lnTo>
                  <a:lnTo>
                    <a:pt x="78" y="194"/>
                  </a:lnTo>
                  <a:lnTo>
                    <a:pt x="75" y="202"/>
                  </a:lnTo>
                  <a:lnTo>
                    <a:pt x="74" y="212"/>
                  </a:lnTo>
                  <a:lnTo>
                    <a:pt x="75" y="220"/>
                  </a:lnTo>
                  <a:lnTo>
                    <a:pt x="77" y="227"/>
                  </a:lnTo>
                  <a:lnTo>
                    <a:pt x="80" y="233"/>
                  </a:lnTo>
                  <a:lnTo>
                    <a:pt x="84" y="238"/>
                  </a:lnTo>
                  <a:lnTo>
                    <a:pt x="91" y="242"/>
                  </a:lnTo>
                  <a:lnTo>
                    <a:pt x="97" y="246"/>
                  </a:lnTo>
                  <a:lnTo>
                    <a:pt x="105" y="247"/>
                  </a:lnTo>
                  <a:lnTo>
                    <a:pt x="114" y="247"/>
                  </a:lnTo>
                  <a:lnTo>
                    <a:pt x="122" y="247"/>
                  </a:lnTo>
                  <a:lnTo>
                    <a:pt x="130" y="246"/>
                  </a:lnTo>
                  <a:lnTo>
                    <a:pt x="136" y="243"/>
                  </a:lnTo>
                  <a:lnTo>
                    <a:pt x="142" y="239"/>
                  </a:lnTo>
                  <a:lnTo>
                    <a:pt x="150" y="236"/>
                  </a:lnTo>
                  <a:lnTo>
                    <a:pt x="157" y="229"/>
                  </a:lnTo>
                  <a:lnTo>
                    <a:pt x="163" y="224"/>
                  </a:lnTo>
                  <a:lnTo>
                    <a:pt x="170" y="216"/>
                  </a:lnTo>
                  <a:lnTo>
                    <a:pt x="170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0" name="Freeform 106"/>
            <p:cNvSpPr>
              <a:spLocks noEditPoints="1"/>
            </p:cNvSpPr>
            <p:nvPr/>
          </p:nvSpPr>
          <p:spPr bwMode="auto">
            <a:xfrm>
              <a:off x="7616825" y="3146426"/>
              <a:ext cx="111125" cy="152400"/>
            </a:xfrm>
            <a:custGeom>
              <a:avLst/>
              <a:gdLst/>
              <a:ahLst/>
              <a:cxnLst>
                <a:cxn ang="0">
                  <a:pos x="279" y="280"/>
                </a:cxn>
                <a:cxn ang="0">
                  <a:pos x="276" y="299"/>
                </a:cxn>
                <a:cxn ang="0">
                  <a:pos x="271" y="316"/>
                </a:cxn>
                <a:cxn ang="0">
                  <a:pos x="264" y="330"/>
                </a:cxn>
                <a:cxn ang="0">
                  <a:pos x="253" y="343"/>
                </a:cxn>
                <a:cxn ang="0">
                  <a:pos x="242" y="355"/>
                </a:cxn>
                <a:cxn ang="0">
                  <a:pos x="220" y="368"/>
                </a:cxn>
                <a:cxn ang="0">
                  <a:pos x="187" y="379"/>
                </a:cxn>
                <a:cxn ang="0">
                  <a:pos x="159" y="384"/>
                </a:cxn>
                <a:cxn ang="0">
                  <a:pos x="137" y="386"/>
                </a:cxn>
                <a:cxn ang="0">
                  <a:pos x="23" y="386"/>
                </a:cxn>
                <a:cxn ang="0">
                  <a:pos x="14" y="384"/>
                </a:cxn>
                <a:cxn ang="0">
                  <a:pos x="7" y="381"/>
                </a:cxn>
                <a:cxn ang="0">
                  <a:pos x="2" y="373"/>
                </a:cxn>
                <a:cxn ang="0">
                  <a:pos x="0" y="361"/>
                </a:cxn>
                <a:cxn ang="0">
                  <a:pos x="1" y="19"/>
                </a:cxn>
                <a:cxn ang="0">
                  <a:pos x="4" y="10"/>
                </a:cxn>
                <a:cxn ang="0">
                  <a:pos x="10" y="3"/>
                </a:cxn>
                <a:cxn ang="0">
                  <a:pos x="19" y="0"/>
                </a:cxn>
                <a:cxn ang="0">
                  <a:pos x="120" y="0"/>
                </a:cxn>
                <a:cxn ang="0">
                  <a:pos x="154" y="2"/>
                </a:cxn>
                <a:cxn ang="0">
                  <a:pos x="181" y="6"/>
                </a:cxn>
                <a:cxn ang="0">
                  <a:pos x="203" y="13"/>
                </a:cxn>
                <a:cxn ang="0">
                  <a:pos x="222" y="24"/>
                </a:cxn>
                <a:cxn ang="0">
                  <a:pos x="236" y="38"/>
                </a:cxn>
                <a:cxn ang="0">
                  <a:pos x="248" y="55"/>
                </a:cxn>
                <a:cxn ang="0">
                  <a:pos x="255" y="74"/>
                </a:cxn>
                <a:cxn ang="0">
                  <a:pos x="257" y="99"/>
                </a:cxn>
                <a:cxn ang="0">
                  <a:pos x="253" y="125"/>
                </a:cxn>
                <a:cxn ang="0">
                  <a:pos x="243" y="147"/>
                </a:cxn>
                <a:cxn ang="0">
                  <a:pos x="226" y="165"/>
                </a:cxn>
                <a:cxn ang="0">
                  <a:pos x="203" y="178"/>
                </a:cxn>
                <a:cxn ang="0">
                  <a:pos x="234" y="188"/>
                </a:cxn>
                <a:cxn ang="0">
                  <a:pos x="247" y="197"/>
                </a:cxn>
                <a:cxn ang="0">
                  <a:pos x="257" y="207"/>
                </a:cxn>
                <a:cxn ang="0">
                  <a:pos x="266" y="220"/>
                </a:cxn>
                <a:cxn ang="0">
                  <a:pos x="274" y="234"/>
                </a:cxn>
                <a:cxn ang="0">
                  <a:pos x="278" y="251"/>
                </a:cxn>
                <a:cxn ang="0">
                  <a:pos x="279" y="271"/>
                </a:cxn>
                <a:cxn ang="0">
                  <a:pos x="177" y="96"/>
                </a:cxn>
                <a:cxn ang="0">
                  <a:pos x="170" y="78"/>
                </a:cxn>
                <a:cxn ang="0">
                  <a:pos x="156" y="66"/>
                </a:cxn>
                <a:cxn ang="0">
                  <a:pos x="133" y="60"/>
                </a:cxn>
                <a:cxn ang="0">
                  <a:pos x="77" y="59"/>
                </a:cxn>
                <a:cxn ang="0">
                  <a:pos x="121" y="159"/>
                </a:cxn>
                <a:cxn ang="0">
                  <a:pos x="148" y="154"/>
                </a:cxn>
                <a:cxn ang="0">
                  <a:pos x="165" y="144"/>
                </a:cxn>
                <a:cxn ang="0">
                  <a:pos x="176" y="127"/>
                </a:cxn>
                <a:cxn ang="0">
                  <a:pos x="178" y="108"/>
                </a:cxn>
                <a:cxn ang="0">
                  <a:pos x="198" y="260"/>
                </a:cxn>
                <a:cxn ang="0">
                  <a:pos x="191" y="244"/>
                </a:cxn>
                <a:cxn ang="0">
                  <a:pos x="185" y="234"/>
                </a:cxn>
                <a:cxn ang="0">
                  <a:pos x="170" y="224"/>
                </a:cxn>
                <a:cxn ang="0">
                  <a:pos x="143" y="218"/>
                </a:cxn>
                <a:cxn ang="0">
                  <a:pos x="77" y="216"/>
                </a:cxn>
                <a:cxn ang="0">
                  <a:pos x="134" y="326"/>
                </a:cxn>
                <a:cxn ang="0">
                  <a:pos x="161" y="322"/>
                </a:cxn>
                <a:cxn ang="0">
                  <a:pos x="181" y="312"/>
                </a:cxn>
                <a:cxn ang="0">
                  <a:pos x="194" y="295"/>
                </a:cxn>
                <a:cxn ang="0">
                  <a:pos x="198" y="273"/>
                </a:cxn>
              </a:cxnLst>
              <a:rect l="0" t="0" r="r" b="b"/>
              <a:pathLst>
                <a:path w="279" h="386">
                  <a:moveTo>
                    <a:pt x="279" y="271"/>
                  </a:moveTo>
                  <a:lnTo>
                    <a:pt x="279" y="280"/>
                  </a:lnTo>
                  <a:lnTo>
                    <a:pt x="278" y="290"/>
                  </a:lnTo>
                  <a:lnTo>
                    <a:pt x="276" y="299"/>
                  </a:lnTo>
                  <a:lnTo>
                    <a:pt x="274" y="307"/>
                  </a:lnTo>
                  <a:lnTo>
                    <a:pt x="271" y="316"/>
                  </a:lnTo>
                  <a:lnTo>
                    <a:pt x="267" y="324"/>
                  </a:lnTo>
                  <a:lnTo>
                    <a:pt x="264" y="330"/>
                  </a:lnTo>
                  <a:lnTo>
                    <a:pt x="258" y="337"/>
                  </a:lnTo>
                  <a:lnTo>
                    <a:pt x="253" y="343"/>
                  </a:lnTo>
                  <a:lnTo>
                    <a:pt x="247" y="350"/>
                  </a:lnTo>
                  <a:lnTo>
                    <a:pt x="242" y="355"/>
                  </a:lnTo>
                  <a:lnTo>
                    <a:pt x="234" y="359"/>
                  </a:lnTo>
                  <a:lnTo>
                    <a:pt x="220" y="368"/>
                  </a:lnTo>
                  <a:lnTo>
                    <a:pt x="204" y="374"/>
                  </a:lnTo>
                  <a:lnTo>
                    <a:pt x="187" y="379"/>
                  </a:lnTo>
                  <a:lnTo>
                    <a:pt x="168" y="383"/>
                  </a:lnTo>
                  <a:lnTo>
                    <a:pt x="159" y="384"/>
                  </a:lnTo>
                  <a:lnTo>
                    <a:pt x="148" y="386"/>
                  </a:lnTo>
                  <a:lnTo>
                    <a:pt x="137" y="386"/>
                  </a:lnTo>
                  <a:lnTo>
                    <a:pt x="126" y="386"/>
                  </a:lnTo>
                  <a:lnTo>
                    <a:pt x="23" y="386"/>
                  </a:lnTo>
                  <a:lnTo>
                    <a:pt x="19" y="386"/>
                  </a:lnTo>
                  <a:lnTo>
                    <a:pt x="14" y="384"/>
                  </a:lnTo>
                  <a:lnTo>
                    <a:pt x="10" y="383"/>
                  </a:lnTo>
                  <a:lnTo>
                    <a:pt x="7" y="381"/>
                  </a:lnTo>
                  <a:lnTo>
                    <a:pt x="4" y="377"/>
                  </a:lnTo>
                  <a:lnTo>
                    <a:pt x="2" y="373"/>
                  </a:lnTo>
                  <a:lnTo>
                    <a:pt x="1" y="368"/>
                  </a:lnTo>
                  <a:lnTo>
                    <a:pt x="0" y="36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120" y="0"/>
                  </a:lnTo>
                  <a:lnTo>
                    <a:pt x="137" y="0"/>
                  </a:lnTo>
                  <a:lnTo>
                    <a:pt x="154" y="2"/>
                  </a:lnTo>
                  <a:lnTo>
                    <a:pt x="168" y="3"/>
                  </a:lnTo>
                  <a:lnTo>
                    <a:pt x="181" y="6"/>
                  </a:lnTo>
                  <a:lnTo>
                    <a:pt x="192" y="10"/>
                  </a:lnTo>
                  <a:lnTo>
                    <a:pt x="203" y="13"/>
                  </a:lnTo>
                  <a:lnTo>
                    <a:pt x="213" y="19"/>
                  </a:lnTo>
                  <a:lnTo>
                    <a:pt x="222" y="24"/>
                  </a:lnTo>
                  <a:lnTo>
                    <a:pt x="230" y="30"/>
                  </a:lnTo>
                  <a:lnTo>
                    <a:pt x="236" y="38"/>
                  </a:lnTo>
                  <a:lnTo>
                    <a:pt x="243" y="46"/>
                  </a:lnTo>
                  <a:lnTo>
                    <a:pt x="248" y="55"/>
                  </a:lnTo>
                  <a:lnTo>
                    <a:pt x="252" y="64"/>
                  </a:lnTo>
                  <a:lnTo>
                    <a:pt x="255" y="74"/>
                  </a:lnTo>
                  <a:lnTo>
                    <a:pt x="256" y="86"/>
                  </a:lnTo>
                  <a:lnTo>
                    <a:pt x="257" y="99"/>
                  </a:lnTo>
                  <a:lnTo>
                    <a:pt x="256" y="112"/>
                  </a:lnTo>
                  <a:lnTo>
                    <a:pt x="253" y="125"/>
                  </a:lnTo>
                  <a:lnTo>
                    <a:pt x="249" y="136"/>
                  </a:lnTo>
                  <a:lnTo>
                    <a:pt x="243" y="147"/>
                  </a:lnTo>
                  <a:lnTo>
                    <a:pt x="235" y="157"/>
                  </a:lnTo>
                  <a:lnTo>
                    <a:pt x="226" y="165"/>
                  </a:lnTo>
                  <a:lnTo>
                    <a:pt x="216" y="172"/>
                  </a:lnTo>
                  <a:lnTo>
                    <a:pt x="203" y="178"/>
                  </a:lnTo>
                  <a:lnTo>
                    <a:pt x="218" y="181"/>
                  </a:lnTo>
                  <a:lnTo>
                    <a:pt x="234" y="188"/>
                  </a:lnTo>
                  <a:lnTo>
                    <a:pt x="240" y="192"/>
                  </a:lnTo>
                  <a:lnTo>
                    <a:pt x="247" y="197"/>
                  </a:lnTo>
                  <a:lnTo>
                    <a:pt x="252" y="201"/>
                  </a:lnTo>
                  <a:lnTo>
                    <a:pt x="257" y="207"/>
                  </a:lnTo>
                  <a:lnTo>
                    <a:pt x="262" y="214"/>
                  </a:lnTo>
                  <a:lnTo>
                    <a:pt x="266" y="220"/>
                  </a:lnTo>
                  <a:lnTo>
                    <a:pt x="270" y="227"/>
                  </a:lnTo>
                  <a:lnTo>
                    <a:pt x="274" y="234"/>
                  </a:lnTo>
                  <a:lnTo>
                    <a:pt x="276" y="242"/>
                  </a:lnTo>
                  <a:lnTo>
                    <a:pt x="278" y="251"/>
                  </a:lnTo>
                  <a:lnTo>
                    <a:pt x="279" y="260"/>
                  </a:lnTo>
                  <a:lnTo>
                    <a:pt x="279" y="271"/>
                  </a:lnTo>
                  <a:close/>
                  <a:moveTo>
                    <a:pt x="178" y="108"/>
                  </a:moveTo>
                  <a:lnTo>
                    <a:pt x="177" y="96"/>
                  </a:lnTo>
                  <a:lnTo>
                    <a:pt x="174" y="87"/>
                  </a:lnTo>
                  <a:lnTo>
                    <a:pt x="170" y="78"/>
                  </a:lnTo>
                  <a:lnTo>
                    <a:pt x="164" y="72"/>
                  </a:lnTo>
                  <a:lnTo>
                    <a:pt x="156" y="66"/>
                  </a:lnTo>
                  <a:lnTo>
                    <a:pt x="146" y="63"/>
                  </a:lnTo>
                  <a:lnTo>
                    <a:pt x="133" y="60"/>
                  </a:lnTo>
                  <a:lnTo>
                    <a:pt x="117" y="59"/>
                  </a:lnTo>
                  <a:lnTo>
                    <a:pt x="77" y="59"/>
                  </a:lnTo>
                  <a:lnTo>
                    <a:pt x="77" y="159"/>
                  </a:lnTo>
                  <a:lnTo>
                    <a:pt x="121" y="159"/>
                  </a:lnTo>
                  <a:lnTo>
                    <a:pt x="137" y="158"/>
                  </a:lnTo>
                  <a:lnTo>
                    <a:pt x="148" y="154"/>
                  </a:lnTo>
                  <a:lnTo>
                    <a:pt x="157" y="150"/>
                  </a:lnTo>
                  <a:lnTo>
                    <a:pt x="165" y="144"/>
                  </a:lnTo>
                  <a:lnTo>
                    <a:pt x="170" y="136"/>
                  </a:lnTo>
                  <a:lnTo>
                    <a:pt x="176" y="127"/>
                  </a:lnTo>
                  <a:lnTo>
                    <a:pt x="177" y="118"/>
                  </a:lnTo>
                  <a:lnTo>
                    <a:pt x="178" y="108"/>
                  </a:lnTo>
                  <a:close/>
                  <a:moveTo>
                    <a:pt x="198" y="273"/>
                  </a:moveTo>
                  <a:lnTo>
                    <a:pt x="198" y="260"/>
                  </a:lnTo>
                  <a:lnTo>
                    <a:pt x="194" y="249"/>
                  </a:lnTo>
                  <a:lnTo>
                    <a:pt x="191" y="244"/>
                  </a:lnTo>
                  <a:lnTo>
                    <a:pt x="189" y="240"/>
                  </a:lnTo>
                  <a:lnTo>
                    <a:pt x="185" y="234"/>
                  </a:lnTo>
                  <a:lnTo>
                    <a:pt x="181" y="231"/>
                  </a:lnTo>
                  <a:lnTo>
                    <a:pt x="170" y="224"/>
                  </a:lnTo>
                  <a:lnTo>
                    <a:pt x="159" y="220"/>
                  </a:lnTo>
                  <a:lnTo>
                    <a:pt x="143" y="218"/>
                  </a:lnTo>
                  <a:lnTo>
                    <a:pt x="124" y="216"/>
                  </a:lnTo>
                  <a:lnTo>
                    <a:pt x="77" y="216"/>
                  </a:lnTo>
                  <a:lnTo>
                    <a:pt x="77" y="326"/>
                  </a:lnTo>
                  <a:lnTo>
                    <a:pt x="134" y="326"/>
                  </a:lnTo>
                  <a:lnTo>
                    <a:pt x="148" y="325"/>
                  </a:lnTo>
                  <a:lnTo>
                    <a:pt x="161" y="322"/>
                  </a:lnTo>
                  <a:lnTo>
                    <a:pt x="172" y="319"/>
                  </a:lnTo>
                  <a:lnTo>
                    <a:pt x="181" y="312"/>
                  </a:lnTo>
                  <a:lnTo>
                    <a:pt x="189" y="304"/>
                  </a:lnTo>
                  <a:lnTo>
                    <a:pt x="194" y="295"/>
                  </a:lnTo>
                  <a:lnTo>
                    <a:pt x="198" y="285"/>
                  </a:lnTo>
                  <a:lnTo>
                    <a:pt x="198" y="2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7751763" y="3263901"/>
              <a:ext cx="34925" cy="36513"/>
            </a:xfrm>
            <a:custGeom>
              <a:avLst/>
              <a:gdLst/>
              <a:ahLst/>
              <a:cxnLst>
                <a:cxn ang="0">
                  <a:pos x="90" y="45"/>
                </a:cxn>
                <a:cxn ang="0">
                  <a:pos x="88" y="58"/>
                </a:cxn>
                <a:cxn ang="0">
                  <a:pos x="87" y="68"/>
                </a:cxn>
                <a:cxn ang="0">
                  <a:pos x="84" y="76"/>
                </a:cxn>
                <a:cxn ang="0">
                  <a:pos x="79" y="83"/>
                </a:cxn>
                <a:cxn ang="0">
                  <a:pos x="74" y="86"/>
                </a:cxn>
                <a:cxn ang="0">
                  <a:pos x="66" y="89"/>
                </a:cxn>
                <a:cxn ang="0">
                  <a:pos x="56" y="92"/>
                </a:cxn>
                <a:cxn ang="0">
                  <a:pos x="46" y="92"/>
                </a:cxn>
                <a:cxn ang="0">
                  <a:pos x="34" y="92"/>
                </a:cxn>
                <a:cxn ang="0">
                  <a:pos x="24" y="89"/>
                </a:cxn>
                <a:cxn ang="0">
                  <a:pos x="16" y="86"/>
                </a:cxn>
                <a:cxn ang="0">
                  <a:pos x="11" y="83"/>
                </a:cxn>
                <a:cxn ang="0">
                  <a:pos x="7" y="76"/>
                </a:cxn>
                <a:cxn ang="0">
                  <a:pos x="3" y="68"/>
                </a:cxn>
                <a:cxn ang="0">
                  <a:pos x="2" y="59"/>
                </a:cxn>
                <a:cxn ang="0">
                  <a:pos x="0" y="46"/>
                </a:cxn>
                <a:cxn ang="0">
                  <a:pos x="2" y="33"/>
                </a:cxn>
                <a:cxn ang="0">
                  <a:pos x="3" y="23"/>
                </a:cxn>
                <a:cxn ang="0">
                  <a:pos x="7" y="15"/>
                </a:cxn>
                <a:cxn ang="0">
                  <a:pos x="11" y="9"/>
                </a:cxn>
                <a:cxn ang="0">
                  <a:pos x="16" y="5"/>
                </a:cxn>
                <a:cxn ang="0">
                  <a:pos x="24" y="2"/>
                </a:cxn>
                <a:cxn ang="0">
                  <a:pos x="34" y="0"/>
                </a:cxn>
                <a:cxn ang="0">
                  <a:pos x="46" y="0"/>
                </a:cxn>
                <a:cxn ang="0">
                  <a:pos x="57" y="0"/>
                </a:cxn>
                <a:cxn ang="0">
                  <a:pos x="66" y="2"/>
                </a:cxn>
                <a:cxn ang="0">
                  <a:pos x="74" y="5"/>
                </a:cxn>
                <a:cxn ang="0">
                  <a:pos x="80" y="9"/>
                </a:cxn>
                <a:cxn ang="0">
                  <a:pos x="84" y="15"/>
                </a:cxn>
                <a:cxn ang="0">
                  <a:pos x="87" y="23"/>
                </a:cxn>
                <a:cxn ang="0">
                  <a:pos x="88" y="32"/>
                </a:cxn>
                <a:cxn ang="0">
                  <a:pos x="90" y="45"/>
                </a:cxn>
              </a:cxnLst>
              <a:rect l="0" t="0" r="r" b="b"/>
              <a:pathLst>
                <a:path w="90" h="92">
                  <a:moveTo>
                    <a:pt x="90" y="45"/>
                  </a:moveTo>
                  <a:lnTo>
                    <a:pt x="88" y="58"/>
                  </a:lnTo>
                  <a:lnTo>
                    <a:pt x="87" y="68"/>
                  </a:lnTo>
                  <a:lnTo>
                    <a:pt x="84" y="76"/>
                  </a:lnTo>
                  <a:lnTo>
                    <a:pt x="79" y="83"/>
                  </a:lnTo>
                  <a:lnTo>
                    <a:pt x="74" y="86"/>
                  </a:lnTo>
                  <a:lnTo>
                    <a:pt x="66" y="89"/>
                  </a:lnTo>
                  <a:lnTo>
                    <a:pt x="56" y="92"/>
                  </a:lnTo>
                  <a:lnTo>
                    <a:pt x="46" y="92"/>
                  </a:lnTo>
                  <a:lnTo>
                    <a:pt x="34" y="92"/>
                  </a:lnTo>
                  <a:lnTo>
                    <a:pt x="24" y="89"/>
                  </a:lnTo>
                  <a:lnTo>
                    <a:pt x="16" y="86"/>
                  </a:lnTo>
                  <a:lnTo>
                    <a:pt x="11" y="83"/>
                  </a:lnTo>
                  <a:lnTo>
                    <a:pt x="7" y="76"/>
                  </a:lnTo>
                  <a:lnTo>
                    <a:pt x="3" y="68"/>
                  </a:lnTo>
                  <a:lnTo>
                    <a:pt x="2" y="59"/>
                  </a:lnTo>
                  <a:lnTo>
                    <a:pt x="0" y="46"/>
                  </a:lnTo>
                  <a:lnTo>
                    <a:pt x="2" y="33"/>
                  </a:lnTo>
                  <a:lnTo>
                    <a:pt x="3" y="23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6" y="2"/>
                  </a:lnTo>
                  <a:lnTo>
                    <a:pt x="74" y="5"/>
                  </a:lnTo>
                  <a:lnTo>
                    <a:pt x="80" y="9"/>
                  </a:lnTo>
                  <a:lnTo>
                    <a:pt x="84" y="15"/>
                  </a:lnTo>
                  <a:lnTo>
                    <a:pt x="87" y="23"/>
                  </a:lnTo>
                  <a:lnTo>
                    <a:pt x="88" y="32"/>
                  </a:lnTo>
                  <a:lnTo>
                    <a:pt x="9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7869238" y="3130551"/>
              <a:ext cx="50800" cy="209550"/>
            </a:xfrm>
            <a:custGeom>
              <a:avLst/>
              <a:gdLst/>
              <a:ahLst/>
              <a:cxnLst>
                <a:cxn ang="0">
                  <a:pos x="117" y="45"/>
                </a:cxn>
                <a:cxn ang="0">
                  <a:pos x="98" y="106"/>
                </a:cxn>
                <a:cxn ang="0">
                  <a:pos x="85" y="166"/>
                </a:cxn>
                <a:cxn ang="0">
                  <a:pos x="78" y="231"/>
                </a:cxn>
                <a:cxn ang="0">
                  <a:pos x="78" y="296"/>
                </a:cxn>
                <a:cxn ang="0">
                  <a:pos x="85" y="359"/>
                </a:cxn>
                <a:cxn ang="0">
                  <a:pos x="98" y="420"/>
                </a:cxn>
                <a:cxn ang="0">
                  <a:pos x="117" y="481"/>
                </a:cxn>
                <a:cxn ang="0">
                  <a:pos x="130" y="514"/>
                </a:cxn>
                <a:cxn ang="0">
                  <a:pos x="129" y="522"/>
                </a:cxn>
                <a:cxn ang="0">
                  <a:pos x="122" y="526"/>
                </a:cxn>
                <a:cxn ang="0">
                  <a:pos x="109" y="528"/>
                </a:cxn>
                <a:cxn ang="0">
                  <a:pos x="90" y="528"/>
                </a:cxn>
                <a:cxn ang="0">
                  <a:pos x="78" y="527"/>
                </a:cxn>
                <a:cxn ang="0">
                  <a:pos x="70" y="526"/>
                </a:cxn>
                <a:cxn ang="0">
                  <a:pos x="65" y="522"/>
                </a:cxn>
                <a:cxn ang="0">
                  <a:pos x="56" y="505"/>
                </a:cxn>
                <a:cxn ang="0">
                  <a:pos x="42" y="474"/>
                </a:cxn>
                <a:cxn ang="0">
                  <a:pos x="30" y="442"/>
                </a:cxn>
                <a:cxn ang="0">
                  <a:pos x="21" y="411"/>
                </a:cxn>
                <a:cxn ang="0">
                  <a:pos x="12" y="378"/>
                </a:cxn>
                <a:cxn ang="0">
                  <a:pos x="7" y="346"/>
                </a:cxn>
                <a:cxn ang="0">
                  <a:pos x="3" y="314"/>
                </a:cxn>
                <a:cxn ang="0">
                  <a:pos x="0" y="280"/>
                </a:cxn>
                <a:cxn ang="0">
                  <a:pos x="0" y="247"/>
                </a:cxn>
                <a:cxn ang="0">
                  <a:pos x="3" y="214"/>
                </a:cxn>
                <a:cxn ang="0">
                  <a:pos x="7" y="181"/>
                </a:cxn>
                <a:cxn ang="0">
                  <a:pos x="13" y="148"/>
                </a:cxn>
                <a:cxn ang="0">
                  <a:pos x="21" y="116"/>
                </a:cxn>
                <a:cxn ang="0">
                  <a:pos x="32" y="85"/>
                </a:cxn>
                <a:cxn ang="0">
                  <a:pos x="43" y="53"/>
                </a:cxn>
                <a:cxn ang="0">
                  <a:pos x="56" y="22"/>
                </a:cxn>
                <a:cxn ang="0">
                  <a:pos x="65" y="5"/>
                </a:cxn>
                <a:cxn ang="0">
                  <a:pos x="69" y="2"/>
                </a:cxn>
                <a:cxn ang="0">
                  <a:pos x="77" y="0"/>
                </a:cxn>
                <a:cxn ang="0">
                  <a:pos x="88" y="0"/>
                </a:cxn>
                <a:cxn ang="0">
                  <a:pos x="107" y="0"/>
                </a:cxn>
                <a:cxn ang="0">
                  <a:pos x="121" y="1"/>
                </a:cxn>
                <a:cxn ang="0">
                  <a:pos x="129" y="6"/>
                </a:cxn>
                <a:cxn ang="0">
                  <a:pos x="130" y="13"/>
                </a:cxn>
              </a:cxnLst>
              <a:rect l="0" t="0" r="r" b="b"/>
              <a:pathLst>
                <a:path w="130" h="528">
                  <a:moveTo>
                    <a:pt x="129" y="16"/>
                  </a:moveTo>
                  <a:lnTo>
                    <a:pt x="117" y="45"/>
                  </a:lnTo>
                  <a:lnTo>
                    <a:pt x="107" y="75"/>
                  </a:lnTo>
                  <a:lnTo>
                    <a:pt x="98" y="106"/>
                  </a:lnTo>
                  <a:lnTo>
                    <a:pt x="91" y="135"/>
                  </a:lnTo>
                  <a:lnTo>
                    <a:pt x="85" y="166"/>
                  </a:lnTo>
                  <a:lnTo>
                    <a:pt x="81" y="199"/>
                  </a:lnTo>
                  <a:lnTo>
                    <a:pt x="78" y="231"/>
                  </a:lnTo>
                  <a:lnTo>
                    <a:pt x="78" y="263"/>
                  </a:lnTo>
                  <a:lnTo>
                    <a:pt x="78" y="296"/>
                  </a:lnTo>
                  <a:lnTo>
                    <a:pt x="81" y="327"/>
                  </a:lnTo>
                  <a:lnTo>
                    <a:pt x="85" y="359"/>
                  </a:lnTo>
                  <a:lnTo>
                    <a:pt x="91" y="390"/>
                  </a:lnTo>
                  <a:lnTo>
                    <a:pt x="98" y="420"/>
                  </a:lnTo>
                  <a:lnTo>
                    <a:pt x="107" y="451"/>
                  </a:lnTo>
                  <a:lnTo>
                    <a:pt x="117" y="481"/>
                  </a:lnTo>
                  <a:lnTo>
                    <a:pt x="129" y="510"/>
                  </a:lnTo>
                  <a:lnTo>
                    <a:pt x="130" y="514"/>
                  </a:lnTo>
                  <a:lnTo>
                    <a:pt x="130" y="518"/>
                  </a:lnTo>
                  <a:lnTo>
                    <a:pt x="129" y="522"/>
                  </a:lnTo>
                  <a:lnTo>
                    <a:pt x="127" y="525"/>
                  </a:lnTo>
                  <a:lnTo>
                    <a:pt x="122" y="526"/>
                  </a:lnTo>
                  <a:lnTo>
                    <a:pt x="117" y="528"/>
                  </a:lnTo>
                  <a:lnTo>
                    <a:pt x="109" y="528"/>
                  </a:lnTo>
                  <a:lnTo>
                    <a:pt x="98" y="528"/>
                  </a:lnTo>
                  <a:lnTo>
                    <a:pt x="90" y="528"/>
                  </a:lnTo>
                  <a:lnTo>
                    <a:pt x="83" y="528"/>
                  </a:lnTo>
                  <a:lnTo>
                    <a:pt x="78" y="527"/>
                  </a:lnTo>
                  <a:lnTo>
                    <a:pt x="74" y="527"/>
                  </a:lnTo>
                  <a:lnTo>
                    <a:pt x="70" y="526"/>
                  </a:lnTo>
                  <a:lnTo>
                    <a:pt x="68" y="525"/>
                  </a:lnTo>
                  <a:lnTo>
                    <a:pt x="65" y="522"/>
                  </a:lnTo>
                  <a:lnTo>
                    <a:pt x="64" y="521"/>
                  </a:lnTo>
                  <a:lnTo>
                    <a:pt x="56" y="505"/>
                  </a:lnTo>
                  <a:lnTo>
                    <a:pt x="50" y="490"/>
                  </a:lnTo>
                  <a:lnTo>
                    <a:pt x="42" y="474"/>
                  </a:lnTo>
                  <a:lnTo>
                    <a:pt x="37" y="457"/>
                  </a:lnTo>
                  <a:lnTo>
                    <a:pt x="30" y="442"/>
                  </a:lnTo>
                  <a:lnTo>
                    <a:pt x="25" y="426"/>
                  </a:lnTo>
                  <a:lnTo>
                    <a:pt x="21" y="411"/>
                  </a:lnTo>
                  <a:lnTo>
                    <a:pt x="16" y="394"/>
                  </a:lnTo>
                  <a:lnTo>
                    <a:pt x="12" y="378"/>
                  </a:lnTo>
                  <a:lnTo>
                    <a:pt x="10" y="362"/>
                  </a:lnTo>
                  <a:lnTo>
                    <a:pt x="7" y="346"/>
                  </a:lnTo>
                  <a:lnTo>
                    <a:pt x="4" y="329"/>
                  </a:lnTo>
                  <a:lnTo>
                    <a:pt x="3" y="314"/>
                  </a:lnTo>
                  <a:lnTo>
                    <a:pt x="2" y="297"/>
                  </a:lnTo>
                  <a:lnTo>
                    <a:pt x="0" y="280"/>
                  </a:lnTo>
                  <a:lnTo>
                    <a:pt x="0" y="263"/>
                  </a:lnTo>
                  <a:lnTo>
                    <a:pt x="0" y="247"/>
                  </a:lnTo>
                  <a:lnTo>
                    <a:pt x="2" y="230"/>
                  </a:lnTo>
                  <a:lnTo>
                    <a:pt x="3" y="214"/>
                  </a:lnTo>
                  <a:lnTo>
                    <a:pt x="4" y="197"/>
                  </a:lnTo>
                  <a:lnTo>
                    <a:pt x="7" y="181"/>
                  </a:lnTo>
                  <a:lnTo>
                    <a:pt x="10" y="165"/>
                  </a:lnTo>
                  <a:lnTo>
                    <a:pt x="13" y="148"/>
                  </a:lnTo>
                  <a:lnTo>
                    <a:pt x="17" y="133"/>
                  </a:lnTo>
                  <a:lnTo>
                    <a:pt x="21" y="116"/>
                  </a:lnTo>
                  <a:lnTo>
                    <a:pt x="26" y="101"/>
                  </a:lnTo>
                  <a:lnTo>
                    <a:pt x="32" y="85"/>
                  </a:lnTo>
                  <a:lnTo>
                    <a:pt x="37" y="69"/>
                  </a:lnTo>
                  <a:lnTo>
                    <a:pt x="43" y="53"/>
                  </a:lnTo>
                  <a:lnTo>
                    <a:pt x="50" y="37"/>
                  </a:lnTo>
                  <a:lnTo>
                    <a:pt x="56" y="22"/>
                  </a:lnTo>
                  <a:lnTo>
                    <a:pt x="64" y="6"/>
                  </a:lnTo>
                  <a:lnTo>
                    <a:pt x="65" y="5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2" y="1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1" y="1"/>
                  </a:lnTo>
                  <a:lnTo>
                    <a:pt x="126" y="4"/>
                  </a:lnTo>
                  <a:lnTo>
                    <a:pt x="129" y="6"/>
                  </a:lnTo>
                  <a:lnTo>
                    <a:pt x="130" y="9"/>
                  </a:lnTo>
                  <a:lnTo>
                    <a:pt x="130" y="13"/>
                  </a:lnTo>
                  <a:lnTo>
                    <a:pt x="12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7948613" y="3144838"/>
              <a:ext cx="95250" cy="153988"/>
            </a:xfrm>
            <a:custGeom>
              <a:avLst/>
              <a:gdLst/>
              <a:ahLst/>
              <a:cxnLst>
                <a:cxn ang="0">
                  <a:pos x="236" y="366"/>
                </a:cxn>
                <a:cxn ang="0">
                  <a:pos x="235" y="377"/>
                </a:cxn>
                <a:cxn ang="0">
                  <a:pos x="231" y="384"/>
                </a:cxn>
                <a:cxn ang="0">
                  <a:pos x="227" y="388"/>
                </a:cxn>
                <a:cxn ang="0">
                  <a:pos x="11" y="388"/>
                </a:cxn>
                <a:cxn ang="0">
                  <a:pos x="7" y="386"/>
                </a:cxn>
                <a:cxn ang="0">
                  <a:pos x="3" y="381"/>
                </a:cxn>
                <a:cxn ang="0">
                  <a:pos x="1" y="372"/>
                </a:cxn>
                <a:cxn ang="0">
                  <a:pos x="0" y="358"/>
                </a:cxn>
                <a:cxn ang="0">
                  <a:pos x="1" y="344"/>
                </a:cxn>
                <a:cxn ang="0">
                  <a:pos x="3" y="335"/>
                </a:cxn>
                <a:cxn ang="0">
                  <a:pos x="7" y="328"/>
                </a:cxn>
                <a:cxn ang="0">
                  <a:pos x="11" y="327"/>
                </a:cxn>
                <a:cxn ang="0">
                  <a:pos x="84" y="76"/>
                </a:cxn>
                <a:cxn ang="0">
                  <a:pos x="15" y="114"/>
                </a:cxn>
                <a:cxn ang="0">
                  <a:pos x="6" y="115"/>
                </a:cxn>
                <a:cxn ang="0">
                  <a:pos x="1" y="110"/>
                </a:cxn>
                <a:cxn ang="0">
                  <a:pos x="0" y="97"/>
                </a:cxn>
                <a:cxn ang="0">
                  <a:pos x="0" y="80"/>
                </a:cxn>
                <a:cxn ang="0">
                  <a:pos x="0" y="70"/>
                </a:cxn>
                <a:cxn ang="0">
                  <a:pos x="2" y="63"/>
                </a:cxn>
                <a:cxn ang="0">
                  <a:pos x="7" y="59"/>
                </a:cxn>
                <a:cxn ang="0">
                  <a:pos x="93" y="4"/>
                </a:cxn>
                <a:cxn ang="0">
                  <a:pos x="97" y="1"/>
                </a:cxn>
                <a:cxn ang="0">
                  <a:pos x="103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46" y="0"/>
                </a:cxn>
                <a:cxn ang="0">
                  <a:pos x="156" y="1"/>
                </a:cxn>
                <a:cxn ang="0">
                  <a:pos x="161" y="4"/>
                </a:cxn>
                <a:cxn ang="0">
                  <a:pos x="161" y="9"/>
                </a:cxn>
                <a:cxn ang="0">
                  <a:pos x="225" y="327"/>
                </a:cxn>
                <a:cxn ang="0">
                  <a:pos x="230" y="328"/>
                </a:cxn>
                <a:cxn ang="0">
                  <a:pos x="234" y="335"/>
                </a:cxn>
                <a:cxn ang="0">
                  <a:pos x="236" y="344"/>
                </a:cxn>
                <a:cxn ang="0">
                  <a:pos x="236" y="358"/>
                </a:cxn>
              </a:cxnLst>
              <a:rect l="0" t="0" r="r" b="b"/>
              <a:pathLst>
                <a:path w="236" h="388">
                  <a:moveTo>
                    <a:pt x="236" y="358"/>
                  </a:moveTo>
                  <a:lnTo>
                    <a:pt x="236" y="366"/>
                  </a:lnTo>
                  <a:lnTo>
                    <a:pt x="236" y="372"/>
                  </a:lnTo>
                  <a:lnTo>
                    <a:pt x="235" y="377"/>
                  </a:lnTo>
                  <a:lnTo>
                    <a:pt x="234" y="381"/>
                  </a:lnTo>
                  <a:lnTo>
                    <a:pt x="231" y="384"/>
                  </a:lnTo>
                  <a:lnTo>
                    <a:pt x="230" y="386"/>
                  </a:lnTo>
                  <a:lnTo>
                    <a:pt x="227" y="388"/>
                  </a:lnTo>
                  <a:lnTo>
                    <a:pt x="225" y="388"/>
                  </a:lnTo>
                  <a:lnTo>
                    <a:pt x="11" y="388"/>
                  </a:lnTo>
                  <a:lnTo>
                    <a:pt x="10" y="388"/>
                  </a:lnTo>
                  <a:lnTo>
                    <a:pt x="7" y="386"/>
                  </a:lnTo>
                  <a:lnTo>
                    <a:pt x="5" y="384"/>
                  </a:lnTo>
                  <a:lnTo>
                    <a:pt x="3" y="381"/>
                  </a:lnTo>
                  <a:lnTo>
                    <a:pt x="2" y="377"/>
                  </a:lnTo>
                  <a:lnTo>
                    <a:pt x="1" y="372"/>
                  </a:lnTo>
                  <a:lnTo>
                    <a:pt x="1" y="366"/>
                  </a:lnTo>
                  <a:lnTo>
                    <a:pt x="0" y="358"/>
                  </a:lnTo>
                  <a:lnTo>
                    <a:pt x="1" y="350"/>
                  </a:lnTo>
                  <a:lnTo>
                    <a:pt x="1" y="344"/>
                  </a:lnTo>
                  <a:lnTo>
                    <a:pt x="2" y="339"/>
                  </a:lnTo>
                  <a:lnTo>
                    <a:pt x="3" y="335"/>
                  </a:lnTo>
                  <a:lnTo>
                    <a:pt x="5" y="331"/>
                  </a:lnTo>
                  <a:lnTo>
                    <a:pt x="7" y="328"/>
                  </a:lnTo>
                  <a:lnTo>
                    <a:pt x="9" y="328"/>
                  </a:lnTo>
                  <a:lnTo>
                    <a:pt x="11" y="327"/>
                  </a:lnTo>
                  <a:lnTo>
                    <a:pt x="84" y="327"/>
                  </a:lnTo>
                  <a:lnTo>
                    <a:pt x="84" y="76"/>
                  </a:lnTo>
                  <a:lnTo>
                    <a:pt x="22" y="111"/>
                  </a:lnTo>
                  <a:lnTo>
                    <a:pt x="15" y="114"/>
                  </a:lnTo>
                  <a:lnTo>
                    <a:pt x="10" y="115"/>
                  </a:lnTo>
                  <a:lnTo>
                    <a:pt x="6" y="115"/>
                  </a:lnTo>
                  <a:lnTo>
                    <a:pt x="3" y="112"/>
                  </a:lnTo>
                  <a:lnTo>
                    <a:pt x="1" y="110"/>
                  </a:lnTo>
                  <a:lnTo>
                    <a:pt x="0" y="105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1" y="67"/>
                  </a:lnTo>
                  <a:lnTo>
                    <a:pt x="2" y="63"/>
                  </a:lnTo>
                  <a:lnTo>
                    <a:pt x="5" y="62"/>
                  </a:lnTo>
                  <a:lnTo>
                    <a:pt x="7" y="59"/>
                  </a:lnTo>
                  <a:lnTo>
                    <a:pt x="10" y="57"/>
                  </a:lnTo>
                  <a:lnTo>
                    <a:pt x="93" y="4"/>
                  </a:lnTo>
                  <a:lnTo>
                    <a:pt x="94" y="2"/>
                  </a:lnTo>
                  <a:lnTo>
                    <a:pt x="97" y="1"/>
                  </a:lnTo>
                  <a:lnTo>
                    <a:pt x="99" y="1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1"/>
                  </a:lnTo>
                  <a:lnTo>
                    <a:pt x="159" y="2"/>
                  </a:lnTo>
                  <a:lnTo>
                    <a:pt x="161" y="4"/>
                  </a:lnTo>
                  <a:lnTo>
                    <a:pt x="161" y="6"/>
                  </a:lnTo>
                  <a:lnTo>
                    <a:pt x="161" y="9"/>
                  </a:lnTo>
                  <a:lnTo>
                    <a:pt x="161" y="327"/>
                  </a:lnTo>
                  <a:lnTo>
                    <a:pt x="225" y="327"/>
                  </a:lnTo>
                  <a:lnTo>
                    <a:pt x="227" y="328"/>
                  </a:lnTo>
                  <a:lnTo>
                    <a:pt x="230" y="328"/>
                  </a:lnTo>
                  <a:lnTo>
                    <a:pt x="232" y="331"/>
                  </a:lnTo>
                  <a:lnTo>
                    <a:pt x="234" y="335"/>
                  </a:lnTo>
                  <a:lnTo>
                    <a:pt x="235" y="339"/>
                  </a:lnTo>
                  <a:lnTo>
                    <a:pt x="236" y="344"/>
                  </a:lnTo>
                  <a:lnTo>
                    <a:pt x="236" y="350"/>
                  </a:lnTo>
                  <a:lnTo>
                    <a:pt x="236" y="3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8066088" y="3146426"/>
              <a:ext cx="100013" cy="155575"/>
            </a:xfrm>
            <a:custGeom>
              <a:avLst/>
              <a:gdLst/>
              <a:ahLst/>
              <a:cxnLst>
                <a:cxn ang="0">
                  <a:pos x="251" y="290"/>
                </a:cxn>
                <a:cxn ang="0">
                  <a:pos x="237" y="329"/>
                </a:cxn>
                <a:cxn ang="0">
                  <a:pos x="212" y="359"/>
                </a:cxn>
                <a:cxn ang="0">
                  <a:pos x="177" y="379"/>
                </a:cxn>
                <a:cxn ang="0">
                  <a:pos x="135" y="391"/>
                </a:cxn>
                <a:cxn ang="0">
                  <a:pos x="84" y="392"/>
                </a:cxn>
                <a:cxn ang="0">
                  <a:pos x="39" y="384"/>
                </a:cxn>
                <a:cxn ang="0">
                  <a:pos x="12" y="375"/>
                </a:cxn>
                <a:cxn ang="0">
                  <a:pos x="4" y="368"/>
                </a:cxn>
                <a:cxn ang="0">
                  <a:pos x="1" y="357"/>
                </a:cxn>
                <a:cxn ang="0">
                  <a:pos x="0" y="338"/>
                </a:cxn>
                <a:cxn ang="0">
                  <a:pos x="1" y="319"/>
                </a:cxn>
                <a:cxn ang="0">
                  <a:pos x="7" y="309"/>
                </a:cxn>
                <a:cxn ang="0">
                  <a:pos x="14" y="309"/>
                </a:cxn>
                <a:cxn ang="0">
                  <a:pos x="35" y="319"/>
                </a:cxn>
                <a:cxn ang="0">
                  <a:pos x="75" y="329"/>
                </a:cxn>
                <a:cxn ang="0">
                  <a:pos x="126" y="326"/>
                </a:cxn>
                <a:cxn ang="0">
                  <a:pos x="144" y="319"/>
                </a:cxn>
                <a:cxn ang="0">
                  <a:pos x="158" y="306"/>
                </a:cxn>
                <a:cxn ang="0">
                  <a:pos x="167" y="289"/>
                </a:cxn>
                <a:cxn ang="0">
                  <a:pos x="170" y="267"/>
                </a:cxn>
                <a:cxn ang="0">
                  <a:pos x="163" y="236"/>
                </a:cxn>
                <a:cxn ang="0">
                  <a:pos x="152" y="222"/>
                </a:cxn>
                <a:cxn ang="0">
                  <a:pos x="135" y="212"/>
                </a:cxn>
                <a:cxn ang="0">
                  <a:pos x="89" y="206"/>
                </a:cxn>
                <a:cxn ang="0">
                  <a:pos x="44" y="210"/>
                </a:cxn>
                <a:cxn ang="0">
                  <a:pos x="25" y="209"/>
                </a:cxn>
                <a:cxn ang="0">
                  <a:pos x="18" y="203"/>
                </a:cxn>
                <a:cxn ang="0">
                  <a:pos x="16" y="191"/>
                </a:cxn>
                <a:cxn ang="0">
                  <a:pos x="17" y="12"/>
                </a:cxn>
                <a:cxn ang="0">
                  <a:pos x="23" y="3"/>
                </a:cxn>
                <a:cxn ang="0">
                  <a:pos x="35" y="0"/>
                </a:cxn>
                <a:cxn ang="0">
                  <a:pos x="223" y="2"/>
                </a:cxn>
                <a:cxn ang="0">
                  <a:pos x="228" y="12"/>
                </a:cxn>
                <a:cxn ang="0">
                  <a:pos x="230" y="33"/>
                </a:cxn>
                <a:cxn ang="0">
                  <a:pos x="225" y="63"/>
                </a:cxn>
                <a:cxn ang="0">
                  <a:pos x="218" y="68"/>
                </a:cxn>
                <a:cxn ang="0">
                  <a:pos x="91" y="149"/>
                </a:cxn>
                <a:cxn ang="0">
                  <a:pos x="123" y="148"/>
                </a:cxn>
                <a:cxn ang="0">
                  <a:pos x="166" y="152"/>
                </a:cxn>
                <a:cxn ang="0">
                  <a:pos x="201" y="165"/>
                </a:cxn>
                <a:cxn ang="0">
                  <a:pos x="228" y="184"/>
                </a:cxn>
                <a:cxn ang="0">
                  <a:pos x="245" y="212"/>
                </a:cxn>
                <a:cxn ang="0">
                  <a:pos x="252" y="247"/>
                </a:cxn>
              </a:cxnLst>
              <a:rect l="0" t="0" r="r" b="b"/>
              <a:pathLst>
                <a:path w="254" h="392">
                  <a:moveTo>
                    <a:pt x="254" y="260"/>
                  </a:moveTo>
                  <a:lnTo>
                    <a:pt x="252" y="276"/>
                  </a:lnTo>
                  <a:lnTo>
                    <a:pt x="251" y="290"/>
                  </a:lnTo>
                  <a:lnTo>
                    <a:pt x="247" y="304"/>
                  </a:lnTo>
                  <a:lnTo>
                    <a:pt x="242" y="316"/>
                  </a:lnTo>
                  <a:lnTo>
                    <a:pt x="237" y="329"/>
                  </a:lnTo>
                  <a:lnTo>
                    <a:pt x="229" y="339"/>
                  </a:lnTo>
                  <a:lnTo>
                    <a:pt x="221" y="350"/>
                  </a:lnTo>
                  <a:lnTo>
                    <a:pt x="212" y="359"/>
                  </a:lnTo>
                  <a:lnTo>
                    <a:pt x="202" y="366"/>
                  </a:lnTo>
                  <a:lnTo>
                    <a:pt x="190" y="373"/>
                  </a:lnTo>
                  <a:lnTo>
                    <a:pt x="177" y="379"/>
                  </a:lnTo>
                  <a:lnTo>
                    <a:pt x="164" y="383"/>
                  </a:lnTo>
                  <a:lnTo>
                    <a:pt x="150" y="387"/>
                  </a:lnTo>
                  <a:lnTo>
                    <a:pt x="135" y="391"/>
                  </a:lnTo>
                  <a:lnTo>
                    <a:pt x="119" y="392"/>
                  </a:lnTo>
                  <a:lnTo>
                    <a:pt x="102" y="392"/>
                  </a:lnTo>
                  <a:lnTo>
                    <a:pt x="84" y="392"/>
                  </a:lnTo>
                  <a:lnTo>
                    <a:pt x="69" y="391"/>
                  </a:lnTo>
                  <a:lnTo>
                    <a:pt x="53" y="388"/>
                  </a:lnTo>
                  <a:lnTo>
                    <a:pt x="39" y="384"/>
                  </a:lnTo>
                  <a:lnTo>
                    <a:pt x="27" y="382"/>
                  </a:lnTo>
                  <a:lnTo>
                    <a:pt x="18" y="378"/>
                  </a:lnTo>
                  <a:lnTo>
                    <a:pt x="12" y="375"/>
                  </a:lnTo>
                  <a:lnTo>
                    <a:pt x="8" y="373"/>
                  </a:lnTo>
                  <a:lnTo>
                    <a:pt x="5" y="370"/>
                  </a:lnTo>
                  <a:lnTo>
                    <a:pt x="4" y="368"/>
                  </a:lnTo>
                  <a:lnTo>
                    <a:pt x="3" y="365"/>
                  </a:lnTo>
                  <a:lnTo>
                    <a:pt x="1" y="361"/>
                  </a:lnTo>
                  <a:lnTo>
                    <a:pt x="1" y="357"/>
                  </a:lnTo>
                  <a:lnTo>
                    <a:pt x="0" y="352"/>
                  </a:lnTo>
                  <a:lnTo>
                    <a:pt x="0" y="346"/>
                  </a:lnTo>
                  <a:lnTo>
                    <a:pt x="0" y="338"/>
                  </a:lnTo>
                  <a:lnTo>
                    <a:pt x="0" y="330"/>
                  </a:lnTo>
                  <a:lnTo>
                    <a:pt x="1" y="324"/>
                  </a:lnTo>
                  <a:lnTo>
                    <a:pt x="1" y="319"/>
                  </a:lnTo>
                  <a:lnTo>
                    <a:pt x="3" y="315"/>
                  </a:lnTo>
                  <a:lnTo>
                    <a:pt x="4" y="312"/>
                  </a:lnTo>
                  <a:lnTo>
                    <a:pt x="7" y="309"/>
                  </a:lnTo>
                  <a:lnTo>
                    <a:pt x="8" y="308"/>
                  </a:lnTo>
                  <a:lnTo>
                    <a:pt x="11" y="308"/>
                  </a:lnTo>
                  <a:lnTo>
                    <a:pt x="14" y="309"/>
                  </a:lnTo>
                  <a:lnTo>
                    <a:pt x="20" y="312"/>
                  </a:lnTo>
                  <a:lnTo>
                    <a:pt x="26" y="315"/>
                  </a:lnTo>
                  <a:lnTo>
                    <a:pt x="35" y="319"/>
                  </a:lnTo>
                  <a:lnTo>
                    <a:pt x="47" y="324"/>
                  </a:lnTo>
                  <a:lnTo>
                    <a:pt x="60" y="326"/>
                  </a:lnTo>
                  <a:lnTo>
                    <a:pt x="75" y="329"/>
                  </a:lnTo>
                  <a:lnTo>
                    <a:pt x="95" y="330"/>
                  </a:lnTo>
                  <a:lnTo>
                    <a:pt x="110" y="329"/>
                  </a:lnTo>
                  <a:lnTo>
                    <a:pt x="126" y="326"/>
                  </a:lnTo>
                  <a:lnTo>
                    <a:pt x="132" y="325"/>
                  </a:lnTo>
                  <a:lnTo>
                    <a:pt x="139" y="322"/>
                  </a:lnTo>
                  <a:lnTo>
                    <a:pt x="144" y="319"/>
                  </a:lnTo>
                  <a:lnTo>
                    <a:pt x="149" y="315"/>
                  </a:lnTo>
                  <a:lnTo>
                    <a:pt x="154" y="311"/>
                  </a:lnTo>
                  <a:lnTo>
                    <a:pt x="158" y="306"/>
                  </a:lnTo>
                  <a:lnTo>
                    <a:pt x="162" y="300"/>
                  </a:lnTo>
                  <a:lnTo>
                    <a:pt x="164" y="295"/>
                  </a:lnTo>
                  <a:lnTo>
                    <a:pt x="167" y="289"/>
                  </a:lnTo>
                  <a:lnTo>
                    <a:pt x="168" y="282"/>
                  </a:lnTo>
                  <a:lnTo>
                    <a:pt x="170" y="275"/>
                  </a:lnTo>
                  <a:lnTo>
                    <a:pt x="170" y="267"/>
                  </a:lnTo>
                  <a:lnTo>
                    <a:pt x="170" y="253"/>
                  </a:lnTo>
                  <a:lnTo>
                    <a:pt x="166" y="241"/>
                  </a:lnTo>
                  <a:lnTo>
                    <a:pt x="163" y="236"/>
                  </a:lnTo>
                  <a:lnTo>
                    <a:pt x="159" y="231"/>
                  </a:lnTo>
                  <a:lnTo>
                    <a:pt x="157" y="227"/>
                  </a:lnTo>
                  <a:lnTo>
                    <a:pt x="152" y="222"/>
                  </a:lnTo>
                  <a:lnTo>
                    <a:pt x="146" y="219"/>
                  </a:lnTo>
                  <a:lnTo>
                    <a:pt x="141" y="215"/>
                  </a:lnTo>
                  <a:lnTo>
                    <a:pt x="135" y="212"/>
                  </a:lnTo>
                  <a:lnTo>
                    <a:pt x="127" y="210"/>
                  </a:lnTo>
                  <a:lnTo>
                    <a:pt x="110" y="207"/>
                  </a:lnTo>
                  <a:lnTo>
                    <a:pt x="89" y="206"/>
                  </a:lnTo>
                  <a:lnTo>
                    <a:pt x="74" y="207"/>
                  </a:lnTo>
                  <a:lnTo>
                    <a:pt x="58" y="209"/>
                  </a:lnTo>
                  <a:lnTo>
                    <a:pt x="44" y="210"/>
                  </a:lnTo>
                  <a:lnTo>
                    <a:pt x="31" y="210"/>
                  </a:lnTo>
                  <a:lnTo>
                    <a:pt x="27" y="210"/>
                  </a:lnTo>
                  <a:lnTo>
                    <a:pt x="25" y="209"/>
                  </a:lnTo>
                  <a:lnTo>
                    <a:pt x="21" y="207"/>
                  </a:lnTo>
                  <a:lnTo>
                    <a:pt x="20" y="206"/>
                  </a:lnTo>
                  <a:lnTo>
                    <a:pt x="18" y="203"/>
                  </a:lnTo>
                  <a:lnTo>
                    <a:pt x="17" y="200"/>
                  </a:lnTo>
                  <a:lnTo>
                    <a:pt x="16" y="196"/>
                  </a:lnTo>
                  <a:lnTo>
                    <a:pt x="16" y="191"/>
                  </a:lnTo>
                  <a:lnTo>
                    <a:pt x="16" y="22"/>
                  </a:lnTo>
                  <a:lnTo>
                    <a:pt x="16" y="17"/>
                  </a:lnTo>
                  <a:lnTo>
                    <a:pt x="17" y="12"/>
                  </a:lnTo>
                  <a:lnTo>
                    <a:pt x="18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3" y="2"/>
                  </a:lnTo>
                  <a:lnTo>
                    <a:pt x="225" y="4"/>
                  </a:lnTo>
                  <a:lnTo>
                    <a:pt x="227" y="7"/>
                  </a:lnTo>
                  <a:lnTo>
                    <a:pt x="228" y="12"/>
                  </a:lnTo>
                  <a:lnTo>
                    <a:pt x="229" y="17"/>
                  </a:lnTo>
                  <a:lnTo>
                    <a:pt x="230" y="25"/>
                  </a:lnTo>
                  <a:lnTo>
                    <a:pt x="230" y="33"/>
                  </a:lnTo>
                  <a:lnTo>
                    <a:pt x="229" y="48"/>
                  </a:lnTo>
                  <a:lnTo>
                    <a:pt x="227" y="59"/>
                  </a:lnTo>
                  <a:lnTo>
                    <a:pt x="225" y="63"/>
                  </a:lnTo>
                  <a:lnTo>
                    <a:pt x="223" y="65"/>
                  </a:lnTo>
                  <a:lnTo>
                    <a:pt x="220" y="66"/>
                  </a:lnTo>
                  <a:lnTo>
                    <a:pt x="218" y="68"/>
                  </a:lnTo>
                  <a:lnTo>
                    <a:pt x="80" y="68"/>
                  </a:lnTo>
                  <a:lnTo>
                    <a:pt x="80" y="149"/>
                  </a:lnTo>
                  <a:lnTo>
                    <a:pt x="91" y="149"/>
                  </a:lnTo>
                  <a:lnTo>
                    <a:pt x="101" y="148"/>
                  </a:lnTo>
                  <a:lnTo>
                    <a:pt x="111" y="148"/>
                  </a:lnTo>
                  <a:lnTo>
                    <a:pt x="123" y="148"/>
                  </a:lnTo>
                  <a:lnTo>
                    <a:pt x="139" y="148"/>
                  </a:lnTo>
                  <a:lnTo>
                    <a:pt x="153" y="149"/>
                  </a:lnTo>
                  <a:lnTo>
                    <a:pt x="166" y="152"/>
                  </a:lnTo>
                  <a:lnTo>
                    <a:pt x="179" y="156"/>
                  </a:lnTo>
                  <a:lnTo>
                    <a:pt x="190" y="159"/>
                  </a:lnTo>
                  <a:lnTo>
                    <a:pt x="201" y="165"/>
                  </a:lnTo>
                  <a:lnTo>
                    <a:pt x="211" y="170"/>
                  </a:lnTo>
                  <a:lnTo>
                    <a:pt x="220" y="176"/>
                  </a:lnTo>
                  <a:lnTo>
                    <a:pt x="228" y="184"/>
                  </a:lnTo>
                  <a:lnTo>
                    <a:pt x="234" y="193"/>
                  </a:lnTo>
                  <a:lnTo>
                    <a:pt x="240" y="202"/>
                  </a:lnTo>
                  <a:lnTo>
                    <a:pt x="245" y="212"/>
                  </a:lnTo>
                  <a:lnTo>
                    <a:pt x="249" y="223"/>
                  </a:lnTo>
                  <a:lnTo>
                    <a:pt x="251" y="234"/>
                  </a:lnTo>
                  <a:lnTo>
                    <a:pt x="252" y="247"/>
                  </a:lnTo>
                  <a:lnTo>
                    <a:pt x="254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5" name="Freeform 111"/>
            <p:cNvSpPr>
              <a:spLocks noEditPoints="1"/>
            </p:cNvSpPr>
            <p:nvPr/>
          </p:nvSpPr>
          <p:spPr bwMode="auto">
            <a:xfrm>
              <a:off x="8181975" y="3144838"/>
              <a:ext cx="112713" cy="153988"/>
            </a:xfrm>
            <a:custGeom>
              <a:avLst/>
              <a:gdLst/>
              <a:ahLst/>
              <a:cxnLst>
                <a:cxn ang="0">
                  <a:pos x="285" y="291"/>
                </a:cxn>
                <a:cxn ang="0">
                  <a:pos x="280" y="304"/>
                </a:cxn>
                <a:cxn ang="0">
                  <a:pos x="276" y="308"/>
                </a:cxn>
                <a:cxn ang="0">
                  <a:pos x="240" y="308"/>
                </a:cxn>
                <a:cxn ang="0">
                  <a:pos x="239" y="380"/>
                </a:cxn>
                <a:cxn ang="0">
                  <a:pos x="235" y="385"/>
                </a:cxn>
                <a:cxn ang="0">
                  <a:pos x="226" y="388"/>
                </a:cxn>
                <a:cxn ang="0">
                  <a:pos x="212" y="389"/>
                </a:cxn>
                <a:cxn ang="0">
                  <a:pos x="191" y="389"/>
                </a:cxn>
                <a:cxn ang="0">
                  <a:pos x="177" y="388"/>
                </a:cxn>
                <a:cxn ang="0">
                  <a:pos x="168" y="385"/>
                </a:cxn>
                <a:cxn ang="0">
                  <a:pos x="165" y="380"/>
                </a:cxn>
                <a:cxn ang="0">
                  <a:pos x="164" y="308"/>
                </a:cxn>
                <a:cxn ang="0">
                  <a:pos x="12" y="308"/>
                </a:cxn>
                <a:cxn ang="0">
                  <a:pos x="6" y="305"/>
                </a:cxn>
                <a:cxn ang="0">
                  <a:pos x="2" y="297"/>
                </a:cxn>
                <a:cxn ang="0">
                  <a:pos x="0" y="283"/>
                </a:cxn>
                <a:cxn ang="0">
                  <a:pos x="0" y="264"/>
                </a:cxn>
                <a:cxn ang="0">
                  <a:pos x="1" y="249"/>
                </a:cxn>
                <a:cxn ang="0">
                  <a:pos x="2" y="238"/>
                </a:cxn>
                <a:cxn ang="0">
                  <a:pos x="6" y="227"/>
                </a:cxn>
                <a:cxn ang="0">
                  <a:pos x="129" y="10"/>
                </a:cxn>
                <a:cxn ang="0">
                  <a:pos x="134" y="6"/>
                </a:cxn>
                <a:cxn ang="0">
                  <a:pos x="144" y="2"/>
                </a:cxn>
                <a:cxn ang="0">
                  <a:pos x="160" y="1"/>
                </a:cxn>
                <a:cxn ang="0">
                  <a:pos x="185" y="0"/>
                </a:cxn>
                <a:cxn ang="0">
                  <a:pos x="210" y="1"/>
                </a:cxn>
                <a:cxn ang="0">
                  <a:pos x="227" y="4"/>
                </a:cxn>
                <a:cxn ang="0">
                  <a:pos x="236" y="8"/>
                </a:cxn>
                <a:cxn ang="0">
                  <a:pos x="240" y="13"/>
                </a:cxn>
                <a:cxn ang="0">
                  <a:pos x="274" y="246"/>
                </a:cxn>
                <a:cxn ang="0">
                  <a:pos x="279" y="247"/>
                </a:cxn>
                <a:cxn ang="0">
                  <a:pos x="282" y="252"/>
                </a:cxn>
                <a:cxn ang="0">
                  <a:pos x="285" y="277"/>
                </a:cxn>
                <a:cxn ang="0">
                  <a:pos x="164" y="68"/>
                </a:cxn>
                <a:cxn ang="0">
                  <a:pos x="164" y="246"/>
                </a:cxn>
              </a:cxnLst>
              <a:rect l="0" t="0" r="r" b="b"/>
              <a:pathLst>
                <a:path w="285" h="389">
                  <a:moveTo>
                    <a:pt x="285" y="277"/>
                  </a:moveTo>
                  <a:lnTo>
                    <a:pt x="285" y="291"/>
                  </a:lnTo>
                  <a:lnTo>
                    <a:pt x="283" y="300"/>
                  </a:lnTo>
                  <a:lnTo>
                    <a:pt x="280" y="304"/>
                  </a:lnTo>
                  <a:lnTo>
                    <a:pt x="279" y="306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40" y="308"/>
                  </a:lnTo>
                  <a:lnTo>
                    <a:pt x="240" y="377"/>
                  </a:lnTo>
                  <a:lnTo>
                    <a:pt x="239" y="380"/>
                  </a:lnTo>
                  <a:lnTo>
                    <a:pt x="238" y="383"/>
                  </a:lnTo>
                  <a:lnTo>
                    <a:pt x="235" y="385"/>
                  </a:lnTo>
                  <a:lnTo>
                    <a:pt x="231" y="386"/>
                  </a:lnTo>
                  <a:lnTo>
                    <a:pt x="226" y="388"/>
                  </a:lnTo>
                  <a:lnTo>
                    <a:pt x="219" y="389"/>
                  </a:lnTo>
                  <a:lnTo>
                    <a:pt x="212" y="389"/>
                  </a:lnTo>
                  <a:lnTo>
                    <a:pt x="201" y="389"/>
                  </a:lnTo>
                  <a:lnTo>
                    <a:pt x="191" y="389"/>
                  </a:lnTo>
                  <a:lnTo>
                    <a:pt x="183" y="389"/>
                  </a:lnTo>
                  <a:lnTo>
                    <a:pt x="177" y="388"/>
                  </a:lnTo>
                  <a:lnTo>
                    <a:pt x="172" y="386"/>
                  </a:lnTo>
                  <a:lnTo>
                    <a:pt x="168" y="385"/>
                  </a:lnTo>
                  <a:lnTo>
                    <a:pt x="166" y="383"/>
                  </a:lnTo>
                  <a:lnTo>
                    <a:pt x="165" y="380"/>
                  </a:lnTo>
                  <a:lnTo>
                    <a:pt x="164" y="377"/>
                  </a:lnTo>
                  <a:lnTo>
                    <a:pt x="164" y="308"/>
                  </a:lnTo>
                  <a:lnTo>
                    <a:pt x="16" y="308"/>
                  </a:lnTo>
                  <a:lnTo>
                    <a:pt x="12" y="308"/>
                  </a:lnTo>
                  <a:lnTo>
                    <a:pt x="9" y="306"/>
                  </a:lnTo>
                  <a:lnTo>
                    <a:pt x="6" y="305"/>
                  </a:lnTo>
                  <a:lnTo>
                    <a:pt x="3" y="302"/>
                  </a:lnTo>
                  <a:lnTo>
                    <a:pt x="2" y="297"/>
                  </a:lnTo>
                  <a:lnTo>
                    <a:pt x="1" y="291"/>
                  </a:lnTo>
                  <a:lnTo>
                    <a:pt x="0" y="283"/>
                  </a:lnTo>
                  <a:lnTo>
                    <a:pt x="0" y="273"/>
                  </a:lnTo>
                  <a:lnTo>
                    <a:pt x="0" y="264"/>
                  </a:lnTo>
                  <a:lnTo>
                    <a:pt x="0" y="256"/>
                  </a:lnTo>
                  <a:lnTo>
                    <a:pt x="1" y="249"/>
                  </a:lnTo>
                  <a:lnTo>
                    <a:pt x="1" y="243"/>
                  </a:lnTo>
                  <a:lnTo>
                    <a:pt x="2" y="238"/>
                  </a:lnTo>
                  <a:lnTo>
                    <a:pt x="5" y="233"/>
                  </a:lnTo>
                  <a:lnTo>
                    <a:pt x="6" y="227"/>
                  </a:lnTo>
                  <a:lnTo>
                    <a:pt x="9" y="222"/>
                  </a:lnTo>
                  <a:lnTo>
                    <a:pt x="129" y="10"/>
                  </a:lnTo>
                  <a:lnTo>
                    <a:pt x="131" y="8"/>
                  </a:lnTo>
                  <a:lnTo>
                    <a:pt x="134" y="6"/>
                  </a:lnTo>
                  <a:lnTo>
                    <a:pt x="138" y="4"/>
                  </a:lnTo>
                  <a:lnTo>
                    <a:pt x="144" y="2"/>
                  </a:lnTo>
                  <a:lnTo>
                    <a:pt x="151" y="1"/>
                  </a:lnTo>
                  <a:lnTo>
                    <a:pt x="160" y="1"/>
                  </a:lnTo>
                  <a:lnTo>
                    <a:pt x="172" y="0"/>
                  </a:lnTo>
                  <a:lnTo>
                    <a:pt x="185" y="0"/>
                  </a:lnTo>
                  <a:lnTo>
                    <a:pt x="199" y="0"/>
                  </a:lnTo>
                  <a:lnTo>
                    <a:pt x="210" y="1"/>
                  </a:lnTo>
                  <a:lnTo>
                    <a:pt x="219" y="2"/>
                  </a:lnTo>
                  <a:lnTo>
                    <a:pt x="227" y="4"/>
                  </a:lnTo>
                  <a:lnTo>
                    <a:pt x="232" y="5"/>
                  </a:lnTo>
                  <a:lnTo>
                    <a:pt x="236" y="8"/>
                  </a:lnTo>
                  <a:lnTo>
                    <a:pt x="239" y="10"/>
                  </a:lnTo>
                  <a:lnTo>
                    <a:pt x="240" y="13"/>
                  </a:lnTo>
                  <a:lnTo>
                    <a:pt x="240" y="246"/>
                  </a:lnTo>
                  <a:lnTo>
                    <a:pt x="274" y="246"/>
                  </a:lnTo>
                  <a:lnTo>
                    <a:pt x="276" y="246"/>
                  </a:lnTo>
                  <a:lnTo>
                    <a:pt x="279" y="247"/>
                  </a:lnTo>
                  <a:lnTo>
                    <a:pt x="280" y="249"/>
                  </a:lnTo>
                  <a:lnTo>
                    <a:pt x="282" y="252"/>
                  </a:lnTo>
                  <a:lnTo>
                    <a:pt x="284" y="262"/>
                  </a:lnTo>
                  <a:lnTo>
                    <a:pt x="285" y="277"/>
                  </a:lnTo>
                  <a:close/>
                  <a:moveTo>
                    <a:pt x="164" y="68"/>
                  </a:moveTo>
                  <a:lnTo>
                    <a:pt x="164" y="68"/>
                  </a:lnTo>
                  <a:lnTo>
                    <a:pt x="62" y="246"/>
                  </a:lnTo>
                  <a:lnTo>
                    <a:pt x="164" y="246"/>
                  </a:lnTo>
                  <a:lnTo>
                    <a:pt x="16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8312150" y="3130551"/>
              <a:ext cx="50800" cy="209550"/>
            </a:xfrm>
            <a:custGeom>
              <a:avLst/>
              <a:gdLst/>
              <a:ahLst/>
              <a:cxnLst>
                <a:cxn ang="0">
                  <a:pos x="129" y="280"/>
                </a:cxn>
                <a:cxn ang="0">
                  <a:pos x="127" y="314"/>
                </a:cxn>
                <a:cxn ang="0">
                  <a:pos x="123" y="346"/>
                </a:cxn>
                <a:cxn ang="0">
                  <a:pos x="117" y="378"/>
                </a:cxn>
                <a:cxn ang="0">
                  <a:pos x="110" y="411"/>
                </a:cxn>
                <a:cxn ang="0">
                  <a:pos x="99" y="442"/>
                </a:cxn>
                <a:cxn ang="0">
                  <a:pos x="88" y="474"/>
                </a:cxn>
                <a:cxn ang="0">
                  <a:pos x="74" y="505"/>
                </a:cxn>
                <a:cxn ang="0">
                  <a:pos x="64" y="522"/>
                </a:cxn>
                <a:cxn ang="0">
                  <a:pos x="61" y="526"/>
                </a:cxn>
                <a:cxn ang="0">
                  <a:pos x="52" y="527"/>
                </a:cxn>
                <a:cxn ang="0">
                  <a:pos x="40" y="528"/>
                </a:cxn>
                <a:cxn ang="0">
                  <a:pos x="22" y="528"/>
                </a:cxn>
                <a:cxn ang="0">
                  <a:pos x="8" y="526"/>
                </a:cxn>
                <a:cxn ang="0">
                  <a:pos x="1" y="522"/>
                </a:cxn>
                <a:cxn ang="0">
                  <a:pos x="1" y="514"/>
                </a:cxn>
                <a:cxn ang="0">
                  <a:pos x="14" y="481"/>
                </a:cxn>
                <a:cxn ang="0">
                  <a:pos x="32" y="421"/>
                </a:cxn>
                <a:cxn ang="0">
                  <a:pos x="45" y="359"/>
                </a:cxn>
                <a:cxn ang="0">
                  <a:pos x="52" y="296"/>
                </a:cxn>
                <a:cxn ang="0">
                  <a:pos x="52" y="231"/>
                </a:cxn>
                <a:cxn ang="0">
                  <a:pos x="45" y="166"/>
                </a:cxn>
                <a:cxn ang="0">
                  <a:pos x="32" y="106"/>
                </a:cxn>
                <a:cxn ang="0">
                  <a:pos x="14" y="45"/>
                </a:cxn>
                <a:cxn ang="0">
                  <a:pos x="1" y="13"/>
                </a:cxn>
                <a:cxn ang="0">
                  <a:pos x="2" y="6"/>
                </a:cxn>
                <a:cxn ang="0">
                  <a:pos x="9" y="1"/>
                </a:cxn>
                <a:cxn ang="0">
                  <a:pos x="23" y="0"/>
                </a:cxn>
                <a:cxn ang="0">
                  <a:pos x="41" y="0"/>
                </a:cxn>
                <a:cxn ang="0">
                  <a:pos x="54" y="0"/>
                </a:cxn>
                <a:cxn ang="0">
                  <a:pos x="62" y="2"/>
                </a:cxn>
                <a:cxn ang="0">
                  <a:pos x="64" y="5"/>
                </a:cxn>
                <a:cxn ang="0">
                  <a:pos x="80" y="37"/>
                </a:cxn>
                <a:cxn ang="0">
                  <a:pos x="105" y="101"/>
                </a:cxn>
                <a:cxn ang="0">
                  <a:pos x="120" y="165"/>
                </a:cxn>
                <a:cxn ang="0">
                  <a:pos x="128" y="230"/>
                </a:cxn>
              </a:cxnLst>
              <a:rect l="0" t="0" r="r" b="b"/>
              <a:pathLst>
                <a:path w="129" h="528">
                  <a:moveTo>
                    <a:pt x="129" y="263"/>
                  </a:moveTo>
                  <a:lnTo>
                    <a:pt x="129" y="280"/>
                  </a:lnTo>
                  <a:lnTo>
                    <a:pt x="128" y="297"/>
                  </a:lnTo>
                  <a:lnTo>
                    <a:pt x="127" y="314"/>
                  </a:lnTo>
                  <a:lnTo>
                    <a:pt x="125" y="329"/>
                  </a:lnTo>
                  <a:lnTo>
                    <a:pt x="123" y="346"/>
                  </a:lnTo>
                  <a:lnTo>
                    <a:pt x="120" y="362"/>
                  </a:lnTo>
                  <a:lnTo>
                    <a:pt x="117" y="378"/>
                  </a:lnTo>
                  <a:lnTo>
                    <a:pt x="114" y="394"/>
                  </a:lnTo>
                  <a:lnTo>
                    <a:pt x="110" y="411"/>
                  </a:lnTo>
                  <a:lnTo>
                    <a:pt x="105" y="426"/>
                  </a:lnTo>
                  <a:lnTo>
                    <a:pt x="99" y="442"/>
                  </a:lnTo>
                  <a:lnTo>
                    <a:pt x="94" y="457"/>
                  </a:lnTo>
                  <a:lnTo>
                    <a:pt x="88" y="474"/>
                  </a:lnTo>
                  <a:lnTo>
                    <a:pt x="81" y="490"/>
                  </a:lnTo>
                  <a:lnTo>
                    <a:pt x="74" y="505"/>
                  </a:lnTo>
                  <a:lnTo>
                    <a:pt x="66" y="521"/>
                  </a:lnTo>
                  <a:lnTo>
                    <a:pt x="64" y="522"/>
                  </a:lnTo>
                  <a:lnTo>
                    <a:pt x="63" y="525"/>
                  </a:lnTo>
                  <a:lnTo>
                    <a:pt x="61" y="526"/>
                  </a:lnTo>
                  <a:lnTo>
                    <a:pt x="57" y="527"/>
                  </a:lnTo>
                  <a:lnTo>
                    <a:pt x="52" y="527"/>
                  </a:lnTo>
                  <a:lnTo>
                    <a:pt x="46" y="528"/>
                  </a:lnTo>
                  <a:lnTo>
                    <a:pt x="40" y="528"/>
                  </a:lnTo>
                  <a:lnTo>
                    <a:pt x="32" y="528"/>
                  </a:lnTo>
                  <a:lnTo>
                    <a:pt x="22" y="528"/>
                  </a:lnTo>
                  <a:lnTo>
                    <a:pt x="13" y="528"/>
                  </a:lnTo>
                  <a:lnTo>
                    <a:pt x="8" y="526"/>
                  </a:lnTo>
                  <a:lnTo>
                    <a:pt x="4" y="525"/>
                  </a:lnTo>
                  <a:lnTo>
                    <a:pt x="1" y="522"/>
                  </a:lnTo>
                  <a:lnTo>
                    <a:pt x="0" y="518"/>
                  </a:lnTo>
                  <a:lnTo>
                    <a:pt x="1" y="514"/>
                  </a:lnTo>
                  <a:lnTo>
                    <a:pt x="2" y="510"/>
                  </a:lnTo>
                  <a:lnTo>
                    <a:pt x="14" y="481"/>
                  </a:lnTo>
                  <a:lnTo>
                    <a:pt x="23" y="451"/>
                  </a:lnTo>
                  <a:lnTo>
                    <a:pt x="32" y="421"/>
                  </a:lnTo>
                  <a:lnTo>
                    <a:pt x="40" y="390"/>
                  </a:lnTo>
                  <a:lnTo>
                    <a:pt x="45" y="359"/>
                  </a:lnTo>
                  <a:lnTo>
                    <a:pt x="49" y="327"/>
                  </a:lnTo>
                  <a:lnTo>
                    <a:pt x="52" y="296"/>
                  </a:lnTo>
                  <a:lnTo>
                    <a:pt x="53" y="263"/>
                  </a:lnTo>
                  <a:lnTo>
                    <a:pt x="52" y="231"/>
                  </a:lnTo>
                  <a:lnTo>
                    <a:pt x="49" y="199"/>
                  </a:lnTo>
                  <a:lnTo>
                    <a:pt x="45" y="166"/>
                  </a:lnTo>
                  <a:lnTo>
                    <a:pt x="40" y="135"/>
                  </a:lnTo>
                  <a:lnTo>
                    <a:pt x="32" y="106"/>
                  </a:lnTo>
                  <a:lnTo>
                    <a:pt x="24" y="75"/>
                  </a:lnTo>
                  <a:lnTo>
                    <a:pt x="14" y="45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1"/>
                  </a:lnTo>
                  <a:lnTo>
                    <a:pt x="62" y="2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6" y="6"/>
                  </a:lnTo>
                  <a:lnTo>
                    <a:pt x="80" y="37"/>
                  </a:lnTo>
                  <a:lnTo>
                    <a:pt x="93" y="69"/>
                  </a:lnTo>
                  <a:lnTo>
                    <a:pt x="105" y="101"/>
                  </a:lnTo>
                  <a:lnTo>
                    <a:pt x="114" y="133"/>
                  </a:lnTo>
                  <a:lnTo>
                    <a:pt x="120" y="165"/>
                  </a:lnTo>
                  <a:lnTo>
                    <a:pt x="125" y="197"/>
                  </a:lnTo>
                  <a:lnTo>
                    <a:pt x="128" y="230"/>
                  </a:lnTo>
                  <a:lnTo>
                    <a:pt x="129" y="2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6464300" y="2025651"/>
              <a:ext cx="495300" cy="50800"/>
            </a:xfrm>
            <a:prstGeom prst="rect">
              <a:avLst/>
            </a:prstGeom>
            <a:solidFill>
              <a:srgbClr val="007CC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6464300" y="2322513"/>
              <a:ext cx="495300" cy="50800"/>
            </a:xfrm>
            <a:prstGeom prst="rect">
              <a:avLst/>
            </a:prstGeom>
            <a:solidFill>
              <a:srgbClr val="DA25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9" name="Rectangle 115"/>
            <p:cNvSpPr>
              <a:spLocks noChangeArrowheads="1"/>
            </p:cNvSpPr>
            <p:nvPr/>
          </p:nvSpPr>
          <p:spPr bwMode="auto">
            <a:xfrm>
              <a:off x="6464300" y="2592388"/>
              <a:ext cx="495300" cy="49213"/>
            </a:xfrm>
            <a:prstGeom prst="rect">
              <a:avLst/>
            </a:prstGeom>
            <a:solidFill>
              <a:srgbClr val="84C22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0" name="Rectangle 116"/>
            <p:cNvSpPr>
              <a:spLocks noChangeArrowheads="1"/>
            </p:cNvSpPr>
            <p:nvPr/>
          </p:nvSpPr>
          <p:spPr bwMode="auto">
            <a:xfrm>
              <a:off x="6464300" y="2903538"/>
              <a:ext cx="495300" cy="49213"/>
            </a:xfrm>
            <a:prstGeom prst="rect">
              <a:avLst/>
            </a:prstGeom>
            <a:solidFill>
              <a:srgbClr val="901E7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1" name="Rectangle 117"/>
            <p:cNvSpPr>
              <a:spLocks noChangeArrowheads="1"/>
            </p:cNvSpPr>
            <p:nvPr/>
          </p:nvSpPr>
          <p:spPr bwMode="auto">
            <a:xfrm>
              <a:off x="6464300" y="3214688"/>
              <a:ext cx="101600" cy="50800"/>
            </a:xfrm>
            <a:prstGeom prst="rect">
              <a:avLst/>
            </a:prstGeom>
            <a:solidFill>
              <a:srgbClr val="DA25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2" name="Rectangle 118"/>
            <p:cNvSpPr>
              <a:spLocks noChangeArrowheads="1"/>
            </p:cNvSpPr>
            <p:nvPr/>
          </p:nvSpPr>
          <p:spPr bwMode="auto">
            <a:xfrm>
              <a:off x="6615113" y="3214688"/>
              <a:ext cx="101600" cy="50800"/>
            </a:xfrm>
            <a:prstGeom prst="rect">
              <a:avLst/>
            </a:prstGeom>
            <a:solidFill>
              <a:srgbClr val="DA25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3" name="Rectangle 119"/>
            <p:cNvSpPr>
              <a:spLocks noChangeArrowheads="1"/>
            </p:cNvSpPr>
            <p:nvPr/>
          </p:nvSpPr>
          <p:spPr bwMode="auto">
            <a:xfrm>
              <a:off x="6765925" y="3214688"/>
              <a:ext cx="101600" cy="50800"/>
            </a:xfrm>
            <a:prstGeom prst="rect">
              <a:avLst/>
            </a:prstGeom>
            <a:solidFill>
              <a:srgbClr val="DA25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4" name="Rectangle 120"/>
            <p:cNvSpPr>
              <a:spLocks noChangeArrowheads="1"/>
            </p:cNvSpPr>
            <p:nvPr/>
          </p:nvSpPr>
          <p:spPr bwMode="auto">
            <a:xfrm>
              <a:off x="6918325" y="3214688"/>
              <a:ext cx="41275" cy="50800"/>
            </a:xfrm>
            <a:prstGeom prst="rect">
              <a:avLst/>
            </a:prstGeom>
            <a:solidFill>
              <a:srgbClr val="DA25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1319213" y="4899026"/>
              <a:ext cx="117475" cy="193675"/>
            </a:xfrm>
            <a:custGeom>
              <a:avLst/>
              <a:gdLst/>
              <a:ahLst/>
              <a:cxnLst>
                <a:cxn ang="0">
                  <a:pos x="298" y="460"/>
                </a:cxn>
                <a:cxn ang="0">
                  <a:pos x="295" y="474"/>
                </a:cxn>
                <a:cxn ang="0">
                  <a:pos x="291" y="483"/>
                </a:cxn>
                <a:cxn ang="0">
                  <a:pos x="286" y="487"/>
                </a:cxn>
                <a:cxn ang="0">
                  <a:pos x="16" y="487"/>
                </a:cxn>
                <a:cxn ang="0">
                  <a:pos x="9" y="486"/>
                </a:cxn>
                <a:cxn ang="0">
                  <a:pos x="5" y="479"/>
                </a:cxn>
                <a:cxn ang="0">
                  <a:pos x="1" y="468"/>
                </a:cxn>
                <a:cxn ang="0">
                  <a:pos x="0" y="450"/>
                </a:cxn>
                <a:cxn ang="0">
                  <a:pos x="1" y="432"/>
                </a:cxn>
                <a:cxn ang="0">
                  <a:pos x="5" y="420"/>
                </a:cxn>
                <a:cxn ang="0">
                  <a:pos x="9" y="413"/>
                </a:cxn>
                <a:cxn ang="0">
                  <a:pos x="16" y="412"/>
                </a:cxn>
                <a:cxn ang="0">
                  <a:pos x="106" y="95"/>
                </a:cxn>
                <a:cxn ang="0">
                  <a:pos x="19" y="142"/>
                </a:cxn>
                <a:cxn ang="0">
                  <a:pos x="9" y="145"/>
                </a:cxn>
                <a:cxn ang="0">
                  <a:pos x="3" y="138"/>
                </a:cxn>
                <a:cxn ang="0">
                  <a:pos x="0" y="121"/>
                </a:cxn>
                <a:cxn ang="0">
                  <a:pos x="0" y="101"/>
                </a:cxn>
                <a:cxn ang="0">
                  <a:pos x="0" y="89"/>
                </a:cxn>
                <a:cxn ang="0">
                  <a:pos x="4" y="80"/>
                </a:cxn>
                <a:cxn ang="0">
                  <a:pos x="9" y="75"/>
                </a:cxn>
                <a:cxn ang="0">
                  <a:pos x="118" y="5"/>
                </a:cxn>
                <a:cxn ang="0">
                  <a:pos x="122" y="2"/>
                </a:cxn>
                <a:cxn ang="0">
                  <a:pos x="129" y="0"/>
                </a:cxn>
                <a:cxn ang="0">
                  <a:pos x="141" y="0"/>
                </a:cxn>
                <a:cxn ang="0">
                  <a:pos x="160" y="0"/>
                </a:cxn>
                <a:cxn ang="0">
                  <a:pos x="184" y="0"/>
                </a:cxn>
                <a:cxn ang="0">
                  <a:pos x="197" y="2"/>
                </a:cxn>
                <a:cxn ang="0">
                  <a:pos x="202" y="5"/>
                </a:cxn>
                <a:cxn ang="0">
                  <a:pos x="204" y="11"/>
                </a:cxn>
                <a:cxn ang="0">
                  <a:pos x="283" y="412"/>
                </a:cxn>
                <a:cxn ang="0">
                  <a:pos x="290" y="413"/>
                </a:cxn>
                <a:cxn ang="0">
                  <a:pos x="294" y="420"/>
                </a:cxn>
                <a:cxn ang="0">
                  <a:pos x="298" y="432"/>
                </a:cxn>
                <a:cxn ang="0">
                  <a:pos x="298" y="450"/>
                </a:cxn>
              </a:cxnLst>
              <a:rect l="0" t="0" r="r" b="b"/>
              <a:pathLst>
                <a:path w="298" h="487">
                  <a:moveTo>
                    <a:pt x="298" y="450"/>
                  </a:moveTo>
                  <a:lnTo>
                    <a:pt x="298" y="460"/>
                  </a:lnTo>
                  <a:lnTo>
                    <a:pt x="296" y="468"/>
                  </a:lnTo>
                  <a:lnTo>
                    <a:pt x="295" y="474"/>
                  </a:lnTo>
                  <a:lnTo>
                    <a:pt x="294" y="479"/>
                  </a:lnTo>
                  <a:lnTo>
                    <a:pt x="291" y="483"/>
                  </a:lnTo>
                  <a:lnTo>
                    <a:pt x="288" y="486"/>
                  </a:lnTo>
                  <a:lnTo>
                    <a:pt x="286" y="487"/>
                  </a:lnTo>
                  <a:lnTo>
                    <a:pt x="283" y="487"/>
                  </a:lnTo>
                  <a:lnTo>
                    <a:pt x="16" y="487"/>
                  </a:lnTo>
                  <a:lnTo>
                    <a:pt x="13" y="487"/>
                  </a:lnTo>
                  <a:lnTo>
                    <a:pt x="9" y="486"/>
                  </a:lnTo>
                  <a:lnTo>
                    <a:pt x="8" y="483"/>
                  </a:lnTo>
                  <a:lnTo>
                    <a:pt x="5" y="479"/>
                  </a:lnTo>
                  <a:lnTo>
                    <a:pt x="3" y="474"/>
                  </a:lnTo>
                  <a:lnTo>
                    <a:pt x="1" y="468"/>
                  </a:lnTo>
                  <a:lnTo>
                    <a:pt x="1" y="460"/>
                  </a:lnTo>
                  <a:lnTo>
                    <a:pt x="0" y="450"/>
                  </a:lnTo>
                  <a:lnTo>
                    <a:pt x="1" y="441"/>
                  </a:lnTo>
                  <a:lnTo>
                    <a:pt x="1" y="432"/>
                  </a:lnTo>
                  <a:lnTo>
                    <a:pt x="3" y="425"/>
                  </a:lnTo>
                  <a:lnTo>
                    <a:pt x="5" y="420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2" y="412"/>
                  </a:lnTo>
                  <a:lnTo>
                    <a:pt x="16" y="412"/>
                  </a:lnTo>
                  <a:lnTo>
                    <a:pt x="106" y="412"/>
                  </a:lnTo>
                  <a:lnTo>
                    <a:pt x="106" y="95"/>
                  </a:lnTo>
                  <a:lnTo>
                    <a:pt x="27" y="139"/>
                  </a:lnTo>
                  <a:lnTo>
                    <a:pt x="19" y="142"/>
                  </a:lnTo>
                  <a:lnTo>
                    <a:pt x="13" y="145"/>
                  </a:lnTo>
                  <a:lnTo>
                    <a:pt x="9" y="145"/>
                  </a:lnTo>
                  <a:lnTo>
                    <a:pt x="5" y="142"/>
                  </a:lnTo>
                  <a:lnTo>
                    <a:pt x="3" y="138"/>
                  </a:lnTo>
                  <a:lnTo>
                    <a:pt x="0" y="130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1" y="84"/>
                  </a:lnTo>
                  <a:lnTo>
                    <a:pt x="4" y="80"/>
                  </a:lnTo>
                  <a:lnTo>
                    <a:pt x="6" y="77"/>
                  </a:lnTo>
                  <a:lnTo>
                    <a:pt x="9" y="75"/>
                  </a:lnTo>
                  <a:lnTo>
                    <a:pt x="13" y="72"/>
                  </a:lnTo>
                  <a:lnTo>
                    <a:pt x="118" y="5"/>
                  </a:lnTo>
                  <a:lnTo>
                    <a:pt x="119" y="2"/>
                  </a:lnTo>
                  <a:lnTo>
                    <a:pt x="122" y="2"/>
                  </a:lnTo>
                  <a:lnTo>
                    <a:pt x="125" y="1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60" y="0"/>
                  </a:lnTo>
                  <a:lnTo>
                    <a:pt x="173" y="0"/>
                  </a:lnTo>
                  <a:lnTo>
                    <a:pt x="184" y="0"/>
                  </a:lnTo>
                  <a:lnTo>
                    <a:pt x="190" y="1"/>
                  </a:lnTo>
                  <a:lnTo>
                    <a:pt x="197" y="2"/>
                  </a:lnTo>
                  <a:lnTo>
                    <a:pt x="201" y="4"/>
                  </a:lnTo>
                  <a:lnTo>
                    <a:pt x="202" y="5"/>
                  </a:lnTo>
                  <a:lnTo>
                    <a:pt x="203" y="7"/>
                  </a:lnTo>
                  <a:lnTo>
                    <a:pt x="204" y="11"/>
                  </a:lnTo>
                  <a:lnTo>
                    <a:pt x="204" y="412"/>
                  </a:lnTo>
                  <a:lnTo>
                    <a:pt x="283" y="412"/>
                  </a:lnTo>
                  <a:lnTo>
                    <a:pt x="286" y="412"/>
                  </a:lnTo>
                  <a:lnTo>
                    <a:pt x="290" y="413"/>
                  </a:lnTo>
                  <a:lnTo>
                    <a:pt x="292" y="416"/>
                  </a:lnTo>
                  <a:lnTo>
                    <a:pt x="294" y="420"/>
                  </a:lnTo>
                  <a:lnTo>
                    <a:pt x="296" y="425"/>
                  </a:lnTo>
                  <a:lnTo>
                    <a:pt x="298" y="432"/>
                  </a:lnTo>
                  <a:lnTo>
                    <a:pt x="298" y="441"/>
                  </a:lnTo>
                  <a:lnTo>
                    <a:pt x="298" y="4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2867025" y="5067301"/>
              <a:ext cx="128588" cy="195263"/>
            </a:xfrm>
            <a:custGeom>
              <a:avLst/>
              <a:gdLst/>
              <a:ahLst/>
              <a:cxnLst>
                <a:cxn ang="0">
                  <a:pos x="325" y="471"/>
                </a:cxn>
                <a:cxn ang="0">
                  <a:pos x="320" y="488"/>
                </a:cxn>
                <a:cxn ang="0">
                  <a:pos x="309" y="492"/>
                </a:cxn>
                <a:cxn ang="0">
                  <a:pos x="17" y="491"/>
                </a:cxn>
                <a:cxn ang="0">
                  <a:pos x="4" y="480"/>
                </a:cxn>
                <a:cxn ang="0">
                  <a:pos x="0" y="452"/>
                </a:cxn>
                <a:cxn ang="0">
                  <a:pos x="3" y="422"/>
                </a:cxn>
                <a:cxn ang="0">
                  <a:pos x="13" y="402"/>
                </a:cxn>
                <a:cxn ang="0">
                  <a:pos x="109" y="297"/>
                </a:cxn>
                <a:cxn ang="0">
                  <a:pos x="141" y="259"/>
                </a:cxn>
                <a:cxn ang="0">
                  <a:pos x="163" y="228"/>
                </a:cxn>
                <a:cxn ang="0">
                  <a:pos x="181" y="192"/>
                </a:cxn>
                <a:cxn ang="0">
                  <a:pos x="188" y="148"/>
                </a:cxn>
                <a:cxn ang="0">
                  <a:pos x="180" y="115"/>
                </a:cxn>
                <a:cxn ang="0">
                  <a:pos x="164" y="98"/>
                </a:cxn>
                <a:cxn ang="0">
                  <a:pos x="148" y="90"/>
                </a:cxn>
                <a:cxn ang="0">
                  <a:pos x="126" y="87"/>
                </a:cxn>
                <a:cxn ang="0">
                  <a:pos x="96" y="91"/>
                </a:cxn>
                <a:cxn ang="0">
                  <a:pos x="57" y="106"/>
                </a:cxn>
                <a:cxn ang="0">
                  <a:pos x="27" y="124"/>
                </a:cxn>
                <a:cxn ang="0">
                  <a:pos x="16" y="122"/>
                </a:cxn>
                <a:cxn ang="0">
                  <a:pos x="11" y="108"/>
                </a:cxn>
                <a:cxn ang="0">
                  <a:pos x="9" y="80"/>
                </a:cxn>
                <a:cxn ang="0">
                  <a:pos x="11" y="59"/>
                </a:cxn>
                <a:cxn ang="0">
                  <a:pos x="14" y="47"/>
                </a:cxn>
                <a:cxn ang="0">
                  <a:pos x="27" y="34"/>
                </a:cxn>
                <a:cxn ang="0">
                  <a:pos x="69" y="15"/>
                </a:cxn>
                <a:cxn ang="0">
                  <a:pos x="99" y="6"/>
                </a:cxn>
                <a:cxn ang="0">
                  <a:pos x="132" y="0"/>
                </a:cxn>
                <a:cxn ang="0">
                  <a:pos x="174" y="0"/>
                </a:cxn>
                <a:cxn ang="0">
                  <a:pos x="221" y="9"/>
                </a:cxn>
                <a:cxn ang="0">
                  <a:pos x="259" y="27"/>
                </a:cxn>
                <a:cxn ang="0">
                  <a:pos x="285" y="54"/>
                </a:cxn>
                <a:cxn ang="0">
                  <a:pos x="300" y="87"/>
                </a:cxn>
                <a:cxn ang="0">
                  <a:pos x="305" y="126"/>
                </a:cxn>
                <a:cxn ang="0">
                  <a:pos x="303" y="161"/>
                </a:cxn>
                <a:cxn ang="0">
                  <a:pos x="294" y="196"/>
                </a:cxn>
                <a:cxn ang="0">
                  <a:pos x="274" y="235"/>
                </a:cxn>
                <a:cxn ang="0">
                  <a:pos x="242" y="280"/>
                </a:cxn>
                <a:cxn ang="0">
                  <a:pos x="194" y="334"/>
                </a:cxn>
                <a:cxn ang="0">
                  <a:pos x="308" y="413"/>
                </a:cxn>
                <a:cxn ang="0">
                  <a:pos x="318" y="418"/>
                </a:cxn>
                <a:cxn ang="0">
                  <a:pos x="324" y="434"/>
                </a:cxn>
              </a:cxnLst>
              <a:rect l="0" t="0" r="r" b="b"/>
              <a:pathLst>
                <a:path w="325" h="492">
                  <a:moveTo>
                    <a:pt x="325" y="452"/>
                  </a:moveTo>
                  <a:lnTo>
                    <a:pt x="325" y="462"/>
                  </a:lnTo>
                  <a:lnTo>
                    <a:pt x="325" y="471"/>
                  </a:lnTo>
                  <a:lnTo>
                    <a:pt x="324" y="478"/>
                  </a:lnTo>
                  <a:lnTo>
                    <a:pt x="321" y="483"/>
                  </a:lnTo>
                  <a:lnTo>
                    <a:pt x="320" y="488"/>
                  </a:lnTo>
                  <a:lnTo>
                    <a:pt x="317" y="491"/>
                  </a:lnTo>
                  <a:lnTo>
                    <a:pt x="313" y="492"/>
                  </a:lnTo>
                  <a:lnTo>
                    <a:pt x="309" y="492"/>
                  </a:lnTo>
                  <a:lnTo>
                    <a:pt x="31" y="492"/>
                  </a:lnTo>
                  <a:lnTo>
                    <a:pt x="24" y="492"/>
                  </a:lnTo>
                  <a:lnTo>
                    <a:pt x="17" y="491"/>
                  </a:lnTo>
                  <a:lnTo>
                    <a:pt x="12" y="488"/>
                  </a:lnTo>
                  <a:lnTo>
                    <a:pt x="7" y="486"/>
                  </a:lnTo>
                  <a:lnTo>
                    <a:pt x="4" y="480"/>
                  </a:lnTo>
                  <a:lnTo>
                    <a:pt x="2" y="473"/>
                  </a:lnTo>
                  <a:lnTo>
                    <a:pt x="0" y="464"/>
                  </a:lnTo>
                  <a:lnTo>
                    <a:pt x="0" y="452"/>
                  </a:lnTo>
                  <a:lnTo>
                    <a:pt x="0" y="440"/>
                  </a:lnTo>
                  <a:lnTo>
                    <a:pt x="2" y="430"/>
                  </a:lnTo>
                  <a:lnTo>
                    <a:pt x="3" y="422"/>
                  </a:lnTo>
                  <a:lnTo>
                    <a:pt x="5" y="415"/>
                  </a:lnTo>
                  <a:lnTo>
                    <a:pt x="8" y="408"/>
                  </a:lnTo>
                  <a:lnTo>
                    <a:pt x="13" y="402"/>
                  </a:lnTo>
                  <a:lnTo>
                    <a:pt x="18" y="394"/>
                  </a:lnTo>
                  <a:lnTo>
                    <a:pt x="25" y="386"/>
                  </a:lnTo>
                  <a:lnTo>
                    <a:pt x="109" y="297"/>
                  </a:lnTo>
                  <a:lnTo>
                    <a:pt x="121" y="284"/>
                  </a:lnTo>
                  <a:lnTo>
                    <a:pt x="132" y="271"/>
                  </a:lnTo>
                  <a:lnTo>
                    <a:pt x="141" y="259"/>
                  </a:lnTo>
                  <a:lnTo>
                    <a:pt x="149" y="249"/>
                  </a:lnTo>
                  <a:lnTo>
                    <a:pt x="157" y="239"/>
                  </a:lnTo>
                  <a:lnTo>
                    <a:pt x="163" y="228"/>
                  </a:lnTo>
                  <a:lnTo>
                    <a:pt x="168" y="218"/>
                  </a:lnTo>
                  <a:lnTo>
                    <a:pt x="174" y="209"/>
                  </a:lnTo>
                  <a:lnTo>
                    <a:pt x="181" y="192"/>
                  </a:lnTo>
                  <a:lnTo>
                    <a:pt x="185" y="177"/>
                  </a:lnTo>
                  <a:lnTo>
                    <a:pt x="188" y="162"/>
                  </a:lnTo>
                  <a:lnTo>
                    <a:pt x="188" y="148"/>
                  </a:lnTo>
                  <a:lnTo>
                    <a:pt x="188" y="137"/>
                  </a:lnTo>
                  <a:lnTo>
                    <a:pt x="184" y="125"/>
                  </a:lnTo>
                  <a:lnTo>
                    <a:pt x="180" y="115"/>
                  </a:lnTo>
                  <a:lnTo>
                    <a:pt x="172" y="106"/>
                  </a:lnTo>
                  <a:lnTo>
                    <a:pt x="168" y="102"/>
                  </a:lnTo>
                  <a:lnTo>
                    <a:pt x="164" y="98"/>
                  </a:lnTo>
                  <a:lnTo>
                    <a:pt x="159" y="95"/>
                  </a:lnTo>
                  <a:lnTo>
                    <a:pt x="154" y="93"/>
                  </a:lnTo>
                  <a:lnTo>
                    <a:pt x="148" y="90"/>
                  </a:lnTo>
                  <a:lnTo>
                    <a:pt x="141" y="89"/>
                  </a:lnTo>
                  <a:lnTo>
                    <a:pt x="133" y="89"/>
                  </a:lnTo>
                  <a:lnTo>
                    <a:pt x="126" y="87"/>
                  </a:lnTo>
                  <a:lnTo>
                    <a:pt x="115" y="89"/>
                  </a:lnTo>
                  <a:lnTo>
                    <a:pt x="105" y="89"/>
                  </a:lnTo>
                  <a:lnTo>
                    <a:pt x="96" y="91"/>
                  </a:lnTo>
                  <a:lnTo>
                    <a:pt x="87" y="94"/>
                  </a:lnTo>
                  <a:lnTo>
                    <a:pt x="71" y="99"/>
                  </a:lnTo>
                  <a:lnTo>
                    <a:pt x="57" y="106"/>
                  </a:lnTo>
                  <a:lnTo>
                    <a:pt x="45" y="113"/>
                  </a:lnTo>
                  <a:lnTo>
                    <a:pt x="35" y="118"/>
                  </a:lnTo>
                  <a:lnTo>
                    <a:pt x="27" y="124"/>
                  </a:lnTo>
                  <a:lnTo>
                    <a:pt x="22" y="125"/>
                  </a:lnTo>
                  <a:lnTo>
                    <a:pt x="18" y="124"/>
                  </a:lnTo>
                  <a:lnTo>
                    <a:pt x="16" y="122"/>
                  </a:lnTo>
                  <a:lnTo>
                    <a:pt x="14" y="120"/>
                  </a:lnTo>
                  <a:lnTo>
                    <a:pt x="12" y="115"/>
                  </a:lnTo>
                  <a:lnTo>
                    <a:pt x="11" y="108"/>
                  </a:lnTo>
                  <a:lnTo>
                    <a:pt x="9" y="100"/>
                  </a:lnTo>
                  <a:lnTo>
                    <a:pt x="9" y="91"/>
                  </a:lnTo>
                  <a:lnTo>
                    <a:pt x="9" y="80"/>
                  </a:lnTo>
                  <a:lnTo>
                    <a:pt x="9" y="72"/>
                  </a:lnTo>
                  <a:lnTo>
                    <a:pt x="9" y="65"/>
                  </a:lnTo>
                  <a:lnTo>
                    <a:pt x="11" y="59"/>
                  </a:lnTo>
                  <a:lnTo>
                    <a:pt x="11" y="55"/>
                  </a:lnTo>
                  <a:lnTo>
                    <a:pt x="12" y="51"/>
                  </a:lnTo>
                  <a:lnTo>
                    <a:pt x="14" y="47"/>
                  </a:lnTo>
                  <a:lnTo>
                    <a:pt x="17" y="43"/>
                  </a:lnTo>
                  <a:lnTo>
                    <a:pt x="21" y="40"/>
                  </a:lnTo>
                  <a:lnTo>
                    <a:pt x="27" y="34"/>
                  </a:lnTo>
                  <a:lnTo>
                    <a:pt x="38" y="28"/>
                  </a:lnTo>
                  <a:lnTo>
                    <a:pt x="52" y="21"/>
                  </a:lnTo>
                  <a:lnTo>
                    <a:pt x="69" y="15"/>
                  </a:lnTo>
                  <a:lnTo>
                    <a:pt x="78" y="11"/>
                  </a:lnTo>
                  <a:lnTo>
                    <a:pt x="88" y="9"/>
                  </a:lnTo>
                  <a:lnTo>
                    <a:pt x="99" y="6"/>
                  </a:lnTo>
                  <a:lnTo>
                    <a:pt x="109" y="3"/>
                  </a:lnTo>
                  <a:lnTo>
                    <a:pt x="121" y="2"/>
                  </a:lnTo>
                  <a:lnTo>
                    <a:pt x="132" y="0"/>
                  </a:lnTo>
                  <a:lnTo>
                    <a:pt x="144" y="0"/>
                  </a:lnTo>
                  <a:lnTo>
                    <a:pt x="155" y="0"/>
                  </a:lnTo>
                  <a:lnTo>
                    <a:pt x="174" y="0"/>
                  </a:lnTo>
                  <a:lnTo>
                    <a:pt x="190" y="1"/>
                  </a:lnTo>
                  <a:lnTo>
                    <a:pt x="207" y="5"/>
                  </a:lnTo>
                  <a:lnTo>
                    <a:pt x="221" y="9"/>
                  </a:lnTo>
                  <a:lnTo>
                    <a:pt x="236" y="14"/>
                  </a:lnTo>
                  <a:lnTo>
                    <a:pt x="247" y="20"/>
                  </a:lnTo>
                  <a:lnTo>
                    <a:pt x="259" y="27"/>
                  </a:lnTo>
                  <a:lnTo>
                    <a:pt x="268" y="36"/>
                  </a:lnTo>
                  <a:lnTo>
                    <a:pt x="277" y="43"/>
                  </a:lnTo>
                  <a:lnTo>
                    <a:pt x="285" y="54"/>
                  </a:lnTo>
                  <a:lnTo>
                    <a:pt x="291" y="64"/>
                  </a:lnTo>
                  <a:lnTo>
                    <a:pt x="296" y="76"/>
                  </a:lnTo>
                  <a:lnTo>
                    <a:pt x="300" y="87"/>
                  </a:lnTo>
                  <a:lnTo>
                    <a:pt x="303" y="100"/>
                  </a:lnTo>
                  <a:lnTo>
                    <a:pt x="305" y="113"/>
                  </a:lnTo>
                  <a:lnTo>
                    <a:pt x="305" y="126"/>
                  </a:lnTo>
                  <a:lnTo>
                    <a:pt x="305" y="138"/>
                  </a:lnTo>
                  <a:lnTo>
                    <a:pt x="304" y="149"/>
                  </a:lnTo>
                  <a:lnTo>
                    <a:pt x="303" y="161"/>
                  </a:lnTo>
                  <a:lnTo>
                    <a:pt x="302" y="173"/>
                  </a:lnTo>
                  <a:lnTo>
                    <a:pt x="299" y="184"/>
                  </a:lnTo>
                  <a:lnTo>
                    <a:pt x="294" y="196"/>
                  </a:lnTo>
                  <a:lnTo>
                    <a:pt x="289" y="209"/>
                  </a:lnTo>
                  <a:lnTo>
                    <a:pt x="282" y="222"/>
                  </a:lnTo>
                  <a:lnTo>
                    <a:pt x="274" y="235"/>
                  </a:lnTo>
                  <a:lnTo>
                    <a:pt x="265" y="249"/>
                  </a:lnTo>
                  <a:lnTo>
                    <a:pt x="255" y="265"/>
                  </a:lnTo>
                  <a:lnTo>
                    <a:pt x="242" y="280"/>
                  </a:lnTo>
                  <a:lnTo>
                    <a:pt x="228" y="297"/>
                  </a:lnTo>
                  <a:lnTo>
                    <a:pt x="212" y="315"/>
                  </a:lnTo>
                  <a:lnTo>
                    <a:pt x="194" y="334"/>
                  </a:lnTo>
                  <a:lnTo>
                    <a:pt x="174" y="355"/>
                  </a:lnTo>
                  <a:lnTo>
                    <a:pt x="117" y="413"/>
                  </a:lnTo>
                  <a:lnTo>
                    <a:pt x="308" y="413"/>
                  </a:lnTo>
                  <a:lnTo>
                    <a:pt x="312" y="413"/>
                  </a:lnTo>
                  <a:lnTo>
                    <a:pt x="316" y="415"/>
                  </a:lnTo>
                  <a:lnTo>
                    <a:pt x="318" y="418"/>
                  </a:lnTo>
                  <a:lnTo>
                    <a:pt x="321" y="422"/>
                  </a:lnTo>
                  <a:lnTo>
                    <a:pt x="322" y="427"/>
                  </a:lnTo>
                  <a:lnTo>
                    <a:pt x="324" y="434"/>
                  </a:lnTo>
                  <a:lnTo>
                    <a:pt x="325" y="443"/>
                  </a:lnTo>
                  <a:lnTo>
                    <a:pt x="325" y="4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3673475" y="5064126"/>
              <a:ext cx="128588" cy="198438"/>
            </a:xfrm>
            <a:custGeom>
              <a:avLst/>
              <a:gdLst/>
              <a:ahLst/>
              <a:cxnLst>
                <a:cxn ang="0">
                  <a:pos x="316" y="403"/>
                </a:cxn>
                <a:cxn ang="0">
                  <a:pos x="284" y="453"/>
                </a:cxn>
                <a:cxn ang="0">
                  <a:pos x="229" y="487"/>
                </a:cxn>
                <a:cxn ang="0">
                  <a:pos x="157" y="502"/>
                </a:cxn>
                <a:cxn ang="0">
                  <a:pos x="101" y="501"/>
                </a:cxn>
                <a:cxn ang="0">
                  <a:pos x="37" y="485"/>
                </a:cxn>
                <a:cxn ang="0">
                  <a:pos x="8" y="467"/>
                </a:cxn>
                <a:cxn ang="0">
                  <a:pos x="2" y="449"/>
                </a:cxn>
                <a:cxn ang="0">
                  <a:pos x="0" y="409"/>
                </a:cxn>
                <a:cxn ang="0">
                  <a:pos x="9" y="392"/>
                </a:cxn>
                <a:cxn ang="0">
                  <a:pos x="35" y="403"/>
                </a:cxn>
                <a:cxn ang="0">
                  <a:pos x="92" y="421"/>
                </a:cxn>
                <a:cxn ang="0">
                  <a:pos x="135" y="423"/>
                </a:cxn>
                <a:cxn ang="0">
                  <a:pos x="170" y="417"/>
                </a:cxn>
                <a:cxn ang="0">
                  <a:pos x="193" y="401"/>
                </a:cxn>
                <a:cxn ang="0">
                  <a:pos x="207" y="378"/>
                </a:cxn>
                <a:cxn ang="0">
                  <a:pos x="210" y="348"/>
                </a:cxn>
                <a:cxn ang="0">
                  <a:pos x="200" y="320"/>
                </a:cxn>
                <a:cxn ang="0">
                  <a:pos x="178" y="298"/>
                </a:cxn>
                <a:cxn ang="0">
                  <a:pos x="141" y="286"/>
                </a:cxn>
                <a:cxn ang="0">
                  <a:pos x="64" y="282"/>
                </a:cxn>
                <a:cxn ang="0">
                  <a:pos x="49" y="276"/>
                </a:cxn>
                <a:cxn ang="0">
                  <a:pos x="46" y="246"/>
                </a:cxn>
                <a:cxn ang="0">
                  <a:pos x="49" y="218"/>
                </a:cxn>
                <a:cxn ang="0">
                  <a:pos x="62" y="210"/>
                </a:cxn>
                <a:cxn ang="0">
                  <a:pos x="135" y="207"/>
                </a:cxn>
                <a:cxn ang="0">
                  <a:pos x="166" y="196"/>
                </a:cxn>
                <a:cxn ang="0">
                  <a:pos x="185" y="175"/>
                </a:cxn>
                <a:cxn ang="0">
                  <a:pos x="194" y="147"/>
                </a:cxn>
                <a:cxn ang="0">
                  <a:pos x="185" y="105"/>
                </a:cxn>
                <a:cxn ang="0">
                  <a:pos x="163" y="86"/>
                </a:cxn>
                <a:cxn ang="0">
                  <a:pos x="136" y="79"/>
                </a:cxn>
                <a:cxn ang="0">
                  <a:pos x="100" y="82"/>
                </a:cxn>
                <a:cxn ang="0">
                  <a:pos x="47" y="104"/>
                </a:cxn>
                <a:cxn ang="0">
                  <a:pos x="20" y="116"/>
                </a:cxn>
                <a:cxn ang="0">
                  <a:pos x="12" y="105"/>
                </a:cxn>
                <a:cxn ang="0">
                  <a:pos x="11" y="72"/>
                </a:cxn>
                <a:cxn ang="0">
                  <a:pos x="15" y="51"/>
                </a:cxn>
                <a:cxn ang="0">
                  <a:pos x="26" y="37"/>
                </a:cxn>
                <a:cxn ang="0">
                  <a:pos x="75" y="13"/>
                </a:cxn>
                <a:cxn ang="0">
                  <a:pos x="118" y="3"/>
                </a:cxn>
                <a:cxn ang="0">
                  <a:pos x="174" y="0"/>
                </a:cxn>
                <a:cxn ang="0">
                  <a:pos x="232" y="13"/>
                </a:cxn>
                <a:cxn ang="0">
                  <a:pos x="273" y="41"/>
                </a:cxn>
                <a:cxn ang="0">
                  <a:pos x="297" y="82"/>
                </a:cxn>
                <a:cxn ang="0">
                  <a:pos x="302" y="132"/>
                </a:cxn>
                <a:cxn ang="0">
                  <a:pos x="294" y="172"/>
                </a:cxn>
                <a:cxn ang="0">
                  <a:pos x="275" y="205"/>
                </a:cxn>
                <a:cxn ang="0">
                  <a:pos x="245" y="228"/>
                </a:cxn>
                <a:cxn ang="0">
                  <a:pos x="215" y="240"/>
                </a:cxn>
                <a:cxn ang="0">
                  <a:pos x="260" y="253"/>
                </a:cxn>
                <a:cxn ang="0">
                  <a:pos x="295" y="277"/>
                </a:cxn>
                <a:cxn ang="0">
                  <a:pos x="317" y="311"/>
                </a:cxn>
                <a:cxn ang="0">
                  <a:pos x="324" y="352"/>
                </a:cxn>
              </a:cxnLst>
              <a:rect l="0" t="0" r="r" b="b"/>
              <a:pathLst>
                <a:path w="324" h="502">
                  <a:moveTo>
                    <a:pt x="324" y="352"/>
                  </a:moveTo>
                  <a:lnTo>
                    <a:pt x="324" y="370"/>
                  </a:lnTo>
                  <a:lnTo>
                    <a:pt x="321" y="386"/>
                  </a:lnTo>
                  <a:lnTo>
                    <a:pt x="316" y="403"/>
                  </a:lnTo>
                  <a:lnTo>
                    <a:pt x="311" y="417"/>
                  </a:lnTo>
                  <a:lnTo>
                    <a:pt x="303" y="430"/>
                  </a:lnTo>
                  <a:lnTo>
                    <a:pt x="294" y="443"/>
                  </a:lnTo>
                  <a:lnTo>
                    <a:pt x="284" y="453"/>
                  </a:lnTo>
                  <a:lnTo>
                    <a:pt x="272" y="463"/>
                  </a:lnTo>
                  <a:lnTo>
                    <a:pt x="259" y="472"/>
                  </a:lnTo>
                  <a:lnTo>
                    <a:pt x="245" y="480"/>
                  </a:lnTo>
                  <a:lnTo>
                    <a:pt x="229" y="487"/>
                  </a:lnTo>
                  <a:lnTo>
                    <a:pt x="212" y="493"/>
                  </a:lnTo>
                  <a:lnTo>
                    <a:pt x="194" y="497"/>
                  </a:lnTo>
                  <a:lnTo>
                    <a:pt x="176" y="501"/>
                  </a:lnTo>
                  <a:lnTo>
                    <a:pt x="157" y="502"/>
                  </a:lnTo>
                  <a:lnTo>
                    <a:pt x="137" y="502"/>
                  </a:lnTo>
                  <a:lnTo>
                    <a:pt x="124" y="502"/>
                  </a:lnTo>
                  <a:lnTo>
                    <a:pt x="113" y="502"/>
                  </a:lnTo>
                  <a:lnTo>
                    <a:pt x="101" y="501"/>
                  </a:lnTo>
                  <a:lnTo>
                    <a:pt x="91" y="500"/>
                  </a:lnTo>
                  <a:lnTo>
                    <a:pt x="70" y="496"/>
                  </a:lnTo>
                  <a:lnTo>
                    <a:pt x="52" y="490"/>
                  </a:lnTo>
                  <a:lnTo>
                    <a:pt x="37" y="485"/>
                  </a:lnTo>
                  <a:lnTo>
                    <a:pt x="25" y="479"/>
                  </a:lnTo>
                  <a:lnTo>
                    <a:pt x="16" y="475"/>
                  </a:lnTo>
                  <a:lnTo>
                    <a:pt x="11" y="471"/>
                  </a:lnTo>
                  <a:lnTo>
                    <a:pt x="8" y="467"/>
                  </a:lnTo>
                  <a:lnTo>
                    <a:pt x="5" y="465"/>
                  </a:lnTo>
                  <a:lnTo>
                    <a:pt x="4" y="459"/>
                  </a:lnTo>
                  <a:lnTo>
                    <a:pt x="3" y="456"/>
                  </a:lnTo>
                  <a:lnTo>
                    <a:pt x="2" y="449"/>
                  </a:lnTo>
                  <a:lnTo>
                    <a:pt x="0" y="443"/>
                  </a:lnTo>
                  <a:lnTo>
                    <a:pt x="0" y="434"/>
                  </a:lnTo>
                  <a:lnTo>
                    <a:pt x="0" y="425"/>
                  </a:lnTo>
                  <a:lnTo>
                    <a:pt x="0" y="409"/>
                  </a:lnTo>
                  <a:lnTo>
                    <a:pt x="3" y="399"/>
                  </a:lnTo>
                  <a:lnTo>
                    <a:pt x="4" y="396"/>
                  </a:lnTo>
                  <a:lnTo>
                    <a:pt x="7" y="394"/>
                  </a:lnTo>
                  <a:lnTo>
                    <a:pt x="9" y="392"/>
                  </a:lnTo>
                  <a:lnTo>
                    <a:pt x="12" y="392"/>
                  </a:lnTo>
                  <a:lnTo>
                    <a:pt x="17" y="394"/>
                  </a:lnTo>
                  <a:lnTo>
                    <a:pt x="25" y="397"/>
                  </a:lnTo>
                  <a:lnTo>
                    <a:pt x="35" y="403"/>
                  </a:lnTo>
                  <a:lnTo>
                    <a:pt x="48" y="408"/>
                  </a:lnTo>
                  <a:lnTo>
                    <a:pt x="64" y="414"/>
                  </a:lnTo>
                  <a:lnTo>
                    <a:pt x="82" y="419"/>
                  </a:lnTo>
                  <a:lnTo>
                    <a:pt x="92" y="421"/>
                  </a:lnTo>
                  <a:lnTo>
                    <a:pt x="102" y="423"/>
                  </a:lnTo>
                  <a:lnTo>
                    <a:pt x="113" y="423"/>
                  </a:lnTo>
                  <a:lnTo>
                    <a:pt x="126" y="425"/>
                  </a:lnTo>
                  <a:lnTo>
                    <a:pt x="135" y="423"/>
                  </a:lnTo>
                  <a:lnTo>
                    <a:pt x="145" y="423"/>
                  </a:lnTo>
                  <a:lnTo>
                    <a:pt x="153" y="421"/>
                  </a:lnTo>
                  <a:lnTo>
                    <a:pt x="162" y="419"/>
                  </a:lnTo>
                  <a:lnTo>
                    <a:pt x="170" y="417"/>
                  </a:lnTo>
                  <a:lnTo>
                    <a:pt x="176" y="413"/>
                  </a:lnTo>
                  <a:lnTo>
                    <a:pt x="183" y="409"/>
                  </a:lnTo>
                  <a:lnTo>
                    <a:pt x="188" y="405"/>
                  </a:lnTo>
                  <a:lnTo>
                    <a:pt x="193" y="401"/>
                  </a:lnTo>
                  <a:lnTo>
                    <a:pt x="198" y="396"/>
                  </a:lnTo>
                  <a:lnTo>
                    <a:pt x="202" y="390"/>
                  </a:lnTo>
                  <a:lnTo>
                    <a:pt x="205" y="384"/>
                  </a:lnTo>
                  <a:lnTo>
                    <a:pt x="207" y="378"/>
                  </a:lnTo>
                  <a:lnTo>
                    <a:pt x="209" y="370"/>
                  </a:lnTo>
                  <a:lnTo>
                    <a:pt x="210" y="364"/>
                  </a:lnTo>
                  <a:lnTo>
                    <a:pt x="210" y="356"/>
                  </a:lnTo>
                  <a:lnTo>
                    <a:pt x="210" y="348"/>
                  </a:lnTo>
                  <a:lnTo>
                    <a:pt x="209" y="341"/>
                  </a:lnTo>
                  <a:lnTo>
                    <a:pt x="206" y="333"/>
                  </a:lnTo>
                  <a:lnTo>
                    <a:pt x="203" y="326"/>
                  </a:lnTo>
                  <a:lnTo>
                    <a:pt x="200" y="320"/>
                  </a:lnTo>
                  <a:lnTo>
                    <a:pt x="196" y="313"/>
                  </a:lnTo>
                  <a:lnTo>
                    <a:pt x="190" y="308"/>
                  </a:lnTo>
                  <a:lnTo>
                    <a:pt x="184" y="303"/>
                  </a:lnTo>
                  <a:lnTo>
                    <a:pt x="178" y="298"/>
                  </a:lnTo>
                  <a:lnTo>
                    <a:pt x="170" y="294"/>
                  </a:lnTo>
                  <a:lnTo>
                    <a:pt x="161" y="291"/>
                  </a:lnTo>
                  <a:lnTo>
                    <a:pt x="152" y="287"/>
                  </a:lnTo>
                  <a:lnTo>
                    <a:pt x="141" y="286"/>
                  </a:lnTo>
                  <a:lnTo>
                    <a:pt x="130" y="284"/>
                  </a:lnTo>
                  <a:lnTo>
                    <a:pt x="118" y="284"/>
                  </a:lnTo>
                  <a:lnTo>
                    <a:pt x="105" y="282"/>
                  </a:lnTo>
                  <a:lnTo>
                    <a:pt x="64" y="282"/>
                  </a:lnTo>
                  <a:lnTo>
                    <a:pt x="59" y="282"/>
                  </a:lnTo>
                  <a:lnTo>
                    <a:pt x="55" y="281"/>
                  </a:lnTo>
                  <a:lnTo>
                    <a:pt x="52" y="280"/>
                  </a:lnTo>
                  <a:lnTo>
                    <a:pt x="49" y="276"/>
                  </a:lnTo>
                  <a:lnTo>
                    <a:pt x="47" y="271"/>
                  </a:lnTo>
                  <a:lnTo>
                    <a:pt x="47" y="264"/>
                  </a:lnTo>
                  <a:lnTo>
                    <a:pt x="46" y="256"/>
                  </a:lnTo>
                  <a:lnTo>
                    <a:pt x="46" y="246"/>
                  </a:lnTo>
                  <a:lnTo>
                    <a:pt x="46" y="236"/>
                  </a:lnTo>
                  <a:lnTo>
                    <a:pt x="47" y="228"/>
                  </a:lnTo>
                  <a:lnTo>
                    <a:pt x="47" y="222"/>
                  </a:lnTo>
                  <a:lnTo>
                    <a:pt x="49" y="218"/>
                  </a:lnTo>
                  <a:lnTo>
                    <a:pt x="52" y="214"/>
                  </a:lnTo>
                  <a:lnTo>
                    <a:pt x="55" y="211"/>
                  </a:lnTo>
                  <a:lnTo>
                    <a:pt x="59" y="211"/>
                  </a:lnTo>
                  <a:lnTo>
                    <a:pt x="62" y="210"/>
                  </a:lnTo>
                  <a:lnTo>
                    <a:pt x="105" y="210"/>
                  </a:lnTo>
                  <a:lnTo>
                    <a:pt x="115" y="210"/>
                  </a:lnTo>
                  <a:lnTo>
                    <a:pt x="124" y="209"/>
                  </a:lnTo>
                  <a:lnTo>
                    <a:pt x="135" y="207"/>
                  </a:lnTo>
                  <a:lnTo>
                    <a:pt x="143" y="205"/>
                  </a:lnTo>
                  <a:lnTo>
                    <a:pt x="152" y="202"/>
                  </a:lnTo>
                  <a:lnTo>
                    <a:pt x="158" y="200"/>
                  </a:lnTo>
                  <a:lnTo>
                    <a:pt x="166" y="196"/>
                  </a:lnTo>
                  <a:lnTo>
                    <a:pt x="171" y="191"/>
                  </a:lnTo>
                  <a:lnTo>
                    <a:pt x="176" y="185"/>
                  </a:lnTo>
                  <a:lnTo>
                    <a:pt x="181" y="180"/>
                  </a:lnTo>
                  <a:lnTo>
                    <a:pt x="185" y="175"/>
                  </a:lnTo>
                  <a:lnTo>
                    <a:pt x="189" y="169"/>
                  </a:lnTo>
                  <a:lnTo>
                    <a:pt x="192" y="161"/>
                  </a:lnTo>
                  <a:lnTo>
                    <a:pt x="193" y="154"/>
                  </a:lnTo>
                  <a:lnTo>
                    <a:pt x="194" y="147"/>
                  </a:lnTo>
                  <a:lnTo>
                    <a:pt x="194" y="139"/>
                  </a:lnTo>
                  <a:lnTo>
                    <a:pt x="194" y="127"/>
                  </a:lnTo>
                  <a:lnTo>
                    <a:pt x="190" y="116"/>
                  </a:lnTo>
                  <a:lnTo>
                    <a:pt x="185" y="105"/>
                  </a:lnTo>
                  <a:lnTo>
                    <a:pt x="179" y="96"/>
                  </a:lnTo>
                  <a:lnTo>
                    <a:pt x="174" y="92"/>
                  </a:lnTo>
                  <a:lnTo>
                    <a:pt x="170" y="88"/>
                  </a:lnTo>
                  <a:lnTo>
                    <a:pt x="163" y="86"/>
                  </a:lnTo>
                  <a:lnTo>
                    <a:pt x="158" y="83"/>
                  </a:lnTo>
                  <a:lnTo>
                    <a:pt x="152" y="82"/>
                  </a:lnTo>
                  <a:lnTo>
                    <a:pt x="144" y="79"/>
                  </a:lnTo>
                  <a:lnTo>
                    <a:pt x="136" y="79"/>
                  </a:lnTo>
                  <a:lnTo>
                    <a:pt x="128" y="79"/>
                  </a:lnTo>
                  <a:lnTo>
                    <a:pt x="118" y="79"/>
                  </a:lnTo>
                  <a:lnTo>
                    <a:pt x="109" y="81"/>
                  </a:lnTo>
                  <a:lnTo>
                    <a:pt x="100" y="82"/>
                  </a:lnTo>
                  <a:lnTo>
                    <a:pt x="91" y="85"/>
                  </a:lnTo>
                  <a:lnTo>
                    <a:pt x="75" y="91"/>
                  </a:lnTo>
                  <a:lnTo>
                    <a:pt x="60" y="97"/>
                  </a:lnTo>
                  <a:lnTo>
                    <a:pt x="47" y="104"/>
                  </a:lnTo>
                  <a:lnTo>
                    <a:pt x="37" y="110"/>
                  </a:lnTo>
                  <a:lnTo>
                    <a:pt x="29" y="114"/>
                  </a:lnTo>
                  <a:lnTo>
                    <a:pt x="22" y="117"/>
                  </a:lnTo>
                  <a:lnTo>
                    <a:pt x="20" y="116"/>
                  </a:lnTo>
                  <a:lnTo>
                    <a:pt x="17" y="116"/>
                  </a:lnTo>
                  <a:lnTo>
                    <a:pt x="16" y="113"/>
                  </a:lnTo>
                  <a:lnTo>
                    <a:pt x="13" y="110"/>
                  </a:lnTo>
                  <a:lnTo>
                    <a:pt x="12" y="105"/>
                  </a:lnTo>
                  <a:lnTo>
                    <a:pt x="12" y="99"/>
                  </a:lnTo>
                  <a:lnTo>
                    <a:pt x="11" y="91"/>
                  </a:lnTo>
                  <a:lnTo>
                    <a:pt x="11" y="81"/>
                  </a:lnTo>
                  <a:lnTo>
                    <a:pt x="11" y="72"/>
                  </a:lnTo>
                  <a:lnTo>
                    <a:pt x="11" y="65"/>
                  </a:lnTo>
                  <a:lnTo>
                    <a:pt x="12" y="60"/>
                  </a:lnTo>
                  <a:lnTo>
                    <a:pt x="13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7" y="44"/>
                  </a:lnTo>
                  <a:lnTo>
                    <a:pt x="21" y="41"/>
                  </a:lnTo>
                  <a:lnTo>
                    <a:pt x="26" y="37"/>
                  </a:lnTo>
                  <a:lnTo>
                    <a:pt x="37" y="30"/>
                  </a:lnTo>
                  <a:lnTo>
                    <a:pt x="49" y="24"/>
                  </a:lnTo>
                  <a:lnTo>
                    <a:pt x="65" y="16"/>
                  </a:lnTo>
                  <a:lnTo>
                    <a:pt x="75" y="13"/>
                  </a:lnTo>
                  <a:lnTo>
                    <a:pt x="84" y="11"/>
                  </a:lnTo>
                  <a:lnTo>
                    <a:pt x="95" y="8"/>
                  </a:lnTo>
                  <a:lnTo>
                    <a:pt x="106" y="6"/>
                  </a:lnTo>
                  <a:lnTo>
                    <a:pt x="118" y="3"/>
                  </a:lnTo>
                  <a:lnTo>
                    <a:pt x="130" y="2"/>
                  </a:lnTo>
                  <a:lnTo>
                    <a:pt x="143" y="0"/>
                  </a:lnTo>
                  <a:lnTo>
                    <a:pt x="157" y="0"/>
                  </a:lnTo>
                  <a:lnTo>
                    <a:pt x="174" y="0"/>
                  </a:lnTo>
                  <a:lnTo>
                    <a:pt x="189" y="3"/>
                  </a:lnTo>
                  <a:lnTo>
                    <a:pt x="205" y="6"/>
                  </a:lnTo>
                  <a:lnTo>
                    <a:pt x="219" y="8"/>
                  </a:lnTo>
                  <a:lnTo>
                    <a:pt x="232" y="13"/>
                  </a:lnTo>
                  <a:lnTo>
                    <a:pt x="243" y="19"/>
                  </a:lnTo>
                  <a:lnTo>
                    <a:pt x="255" y="25"/>
                  </a:lnTo>
                  <a:lnTo>
                    <a:pt x="264" y="33"/>
                  </a:lnTo>
                  <a:lnTo>
                    <a:pt x="273" y="41"/>
                  </a:lnTo>
                  <a:lnTo>
                    <a:pt x="281" y="50"/>
                  </a:lnTo>
                  <a:lnTo>
                    <a:pt x="287" y="60"/>
                  </a:lnTo>
                  <a:lnTo>
                    <a:pt x="293" y="70"/>
                  </a:lnTo>
                  <a:lnTo>
                    <a:pt x="297" y="82"/>
                  </a:lnTo>
                  <a:lnTo>
                    <a:pt x="299" y="95"/>
                  </a:lnTo>
                  <a:lnTo>
                    <a:pt x="302" y="108"/>
                  </a:lnTo>
                  <a:lnTo>
                    <a:pt x="302" y="122"/>
                  </a:lnTo>
                  <a:lnTo>
                    <a:pt x="302" y="132"/>
                  </a:lnTo>
                  <a:lnTo>
                    <a:pt x="300" y="143"/>
                  </a:lnTo>
                  <a:lnTo>
                    <a:pt x="299" y="153"/>
                  </a:lnTo>
                  <a:lnTo>
                    <a:pt x="297" y="163"/>
                  </a:lnTo>
                  <a:lnTo>
                    <a:pt x="294" y="172"/>
                  </a:lnTo>
                  <a:lnTo>
                    <a:pt x="290" y="181"/>
                  </a:lnTo>
                  <a:lnTo>
                    <a:pt x="285" y="189"/>
                  </a:lnTo>
                  <a:lnTo>
                    <a:pt x="280" y="197"/>
                  </a:lnTo>
                  <a:lnTo>
                    <a:pt x="275" y="205"/>
                  </a:lnTo>
                  <a:lnTo>
                    <a:pt x="268" y="211"/>
                  </a:lnTo>
                  <a:lnTo>
                    <a:pt x="260" y="218"/>
                  </a:lnTo>
                  <a:lnTo>
                    <a:pt x="253" y="223"/>
                  </a:lnTo>
                  <a:lnTo>
                    <a:pt x="245" y="228"/>
                  </a:lnTo>
                  <a:lnTo>
                    <a:pt x="236" y="232"/>
                  </a:lnTo>
                  <a:lnTo>
                    <a:pt x="225" y="236"/>
                  </a:lnTo>
                  <a:lnTo>
                    <a:pt x="215" y="238"/>
                  </a:lnTo>
                  <a:lnTo>
                    <a:pt x="215" y="240"/>
                  </a:lnTo>
                  <a:lnTo>
                    <a:pt x="228" y="241"/>
                  </a:lnTo>
                  <a:lnTo>
                    <a:pt x="240" y="245"/>
                  </a:lnTo>
                  <a:lnTo>
                    <a:pt x="250" y="247"/>
                  </a:lnTo>
                  <a:lnTo>
                    <a:pt x="260" y="253"/>
                  </a:lnTo>
                  <a:lnTo>
                    <a:pt x="271" y="258"/>
                  </a:lnTo>
                  <a:lnTo>
                    <a:pt x="280" y="264"/>
                  </a:lnTo>
                  <a:lnTo>
                    <a:pt x="287" y="271"/>
                  </a:lnTo>
                  <a:lnTo>
                    <a:pt x="295" y="277"/>
                  </a:lnTo>
                  <a:lnTo>
                    <a:pt x="302" y="285"/>
                  </a:lnTo>
                  <a:lnTo>
                    <a:pt x="308" y="294"/>
                  </a:lnTo>
                  <a:lnTo>
                    <a:pt x="312" y="302"/>
                  </a:lnTo>
                  <a:lnTo>
                    <a:pt x="317" y="311"/>
                  </a:lnTo>
                  <a:lnTo>
                    <a:pt x="320" y="321"/>
                  </a:lnTo>
                  <a:lnTo>
                    <a:pt x="322" y="331"/>
                  </a:lnTo>
                  <a:lnTo>
                    <a:pt x="324" y="342"/>
                  </a:lnTo>
                  <a:lnTo>
                    <a:pt x="324" y="3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8" name="Freeform 124"/>
            <p:cNvSpPr>
              <a:spLocks noEditPoints="1"/>
            </p:cNvSpPr>
            <p:nvPr/>
          </p:nvSpPr>
          <p:spPr bwMode="auto">
            <a:xfrm>
              <a:off x="4516438" y="5068888"/>
              <a:ext cx="142875" cy="193675"/>
            </a:xfrm>
            <a:custGeom>
              <a:avLst/>
              <a:gdLst/>
              <a:ahLst/>
              <a:cxnLst>
                <a:cxn ang="0">
                  <a:pos x="359" y="357"/>
                </a:cxn>
                <a:cxn ang="0">
                  <a:pos x="358" y="371"/>
                </a:cxn>
                <a:cxn ang="0">
                  <a:pos x="354" y="382"/>
                </a:cxn>
                <a:cxn ang="0">
                  <a:pos x="349" y="386"/>
                </a:cxn>
                <a:cxn ang="0">
                  <a:pos x="302" y="387"/>
                </a:cxn>
                <a:cxn ang="0">
                  <a:pos x="301" y="477"/>
                </a:cxn>
                <a:cxn ang="0">
                  <a:pos x="297" y="484"/>
                </a:cxn>
                <a:cxn ang="0">
                  <a:pos x="286" y="488"/>
                </a:cxn>
                <a:cxn ang="0">
                  <a:pos x="267" y="489"/>
                </a:cxn>
                <a:cxn ang="0">
                  <a:pos x="242" y="489"/>
                </a:cxn>
                <a:cxn ang="0">
                  <a:pos x="223" y="488"/>
                </a:cxn>
                <a:cxn ang="0">
                  <a:pos x="212" y="484"/>
                </a:cxn>
                <a:cxn ang="0">
                  <a:pos x="208" y="477"/>
                </a:cxn>
                <a:cxn ang="0">
                  <a:pos x="207" y="387"/>
                </a:cxn>
                <a:cxn ang="0">
                  <a:pos x="16" y="387"/>
                </a:cxn>
                <a:cxn ang="0">
                  <a:pos x="9" y="383"/>
                </a:cxn>
                <a:cxn ang="0">
                  <a:pos x="2" y="374"/>
                </a:cxn>
                <a:cxn ang="0">
                  <a:pos x="0" y="356"/>
                </a:cxn>
                <a:cxn ang="0">
                  <a:pos x="0" y="331"/>
                </a:cxn>
                <a:cxn ang="0">
                  <a:pos x="1" y="313"/>
                </a:cxn>
                <a:cxn ang="0">
                  <a:pos x="4" y="299"/>
                </a:cxn>
                <a:cxn ang="0">
                  <a:pos x="9" y="286"/>
                </a:cxn>
                <a:cxn ang="0">
                  <a:pos x="163" y="13"/>
                </a:cxn>
                <a:cxn ang="0">
                  <a:pos x="169" y="7"/>
                </a:cxn>
                <a:cxn ang="0">
                  <a:pos x="182" y="3"/>
                </a:cxn>
                <a:cxn ang="0">
                  <a:pos x="203" y="0"/>
                </a:cxn>
                <a:cxn ang="0">
                  <a:pos x="232" y="0"/>
                </a:cxn>
                <a:cxn ang="0">
                  <a:pos x="265" y="2"/>
                </a:cxn>
                <a:cxn ang="0">
                  <a:pos x="287" y="4"/>
                </a:cxn>
                <a:cxn ang="0">
                  <a:pos x="298" y="9"/>
                </a:cxn>
                <a:cxn ang="0">
                  <a:pos x="302" y="16"/>
                </a:cxn>
                <a:cxn ang="0">
                  <a:pos x="345" y="308"/>
                </a:cxn>
                <a:cxn ang="0">
                  <a:pos x="350" y="311"/>
                </a:cxn>
                <a:cxn ang="0">
                  <a:pos x="355" y="317"/>
                </a:cxn>
                <a:cxn ang="0">
                  <a:pos x="359" y="330"/>
                </a:cxn>
                <a:cxn ang="0">
                  <a:pos x="359" y="348"/>
                </a:cxn>
                <a:cxn ang="0">
                  <a:pos x="207" y="86"/>
                </a:cxn>
                <a:cxn ang="0">
                  <a:pos x="207" y="308"/>
                </a:cxn>
              </a:cxnLst>
              <a:rect l="0" t="0" r="r" b="b"/>
              <a:pathLst>
                <a:path w="359" h="489">
                  <a:moveTo>
                    <a:pt x="359" y="348"/>
                  </a:moveTo>
                  <a:lnTo>
                    <a:pt x="359" y="357"/>
                  </a:lnTo>
                  <a:lnTo>
                    <a:pt x="359" y="365"/>
                  </a:lnTo>
                  <a:lnTo>
                    <a:pt x="358" y="371"/>
                  </a:lnTo>
                  <a:lnTo>
                    <a:pt x="355" y="377"/>
                  </a:lnTo>
                  <a:lnTo>
                    <a:pt x="354" y="382"/>
                  </a:lnTo>
                  <a:lnTo>
                    <a:pt x="351" y="384"/>
                  </a:lnTo>
                  <a:lnTo>
                    <a:pt x="349" y="386"/>
                  </a:lnTo>
                  <a:lnTo>
                    <a:pt x="345" y="387"/>
                  </a:lnTo>
                  <a:lnTo>
                    <a:pt x="302" y="387"/>
                  </a:lnTo>
                  <a:lnTo>
                    <a:pt x="302" y="475"/>
                  </a:lnTo>
                  <a:lnTo>
                    <a:pt x="301" y="477"/>
                  </a:lnTo>
                  <a:lnTo>
                    <a:pt x="300" y="481"/>
                  </a:lnTo>
                  <a:lnTo>
                    <a:pt x="297" y="484"/>
                  </a:lnTo>
                  <a:lnTo>
                    <a:pt x="292" y="485"/>
                  </a:lnTo>
                  <a:lnTo>
                    <a:pt x="286" y="488"/>
                  </a:lnTo>
                  <a:lnTo>
                    <a:pt x="278" y="489"/>
                  </a:lnTo>
                  <a:lnTo>
                    <a:pt x="267" y="489"/>
                  </a:lnTo>
                  <a:lnTo>
                    <a:pt x="254" y="489"/>
                  </a:lnTo>
                  <a:lnTo>
                    <a:pt x="242" y="489"/>
                  </a:lnTo>
                  <a:lnTo>
                    <a:pt x="231" y="489"/>
                  </a:lnTo>
                  <a:lnTo>
                    <a:pt x="223" y="488"/>
                  </a:lnTo>
                  <a:lnTo>
                    <a:pt x="217" y="485"/>
                  </a:lnTo>
                  <a:lnTo>
                    <a:pt x="212" y="484"/>
                  </a:lnTo>
                  <a:lnTo>
                    <a:pt x="209" y="481"/>
                  </a:lnTo>
                  <a:lnTo>
                    <a:pt x="208" y="477"/>
                  </a:lnTo>
                  <a:lnTo>
                    <a:pt x="207" y="475"/>
                  </a:lnTo>
                  <a:lnTo>
                    <a:pt x="207" y="387"/>
                  </a:lnTo>
                  <a:lnTo>
                    <a:pt x="22" y="387"/>
                  </a:lnTo>
                  <a:lnTo>
                    <a:pt x="16" y="387"/>
                  </a:lnTo>
                  <a:lnTo>
                    <a:pt x="13" y="386"/>
                  </a:lnTo>
                  <a:lnTo>
                    <a:pt x="9" y="383"/>
                  </a:lnTo>
                  <a:lnTo>
                    <a:pt x="5" y="379"/>
                  </a:lnTo>
                  <a:lnTo>
                    <a:pt x="2" y="374"/>
                  </a:lnTo>
                  <a:lnTo>
                    <a:pt x="1" y="366"/>
                  </a:lnTo>
                  <a:lnTo>
                    <a:pt x="0" y="356"/>
                  </a:lnTo>
                  <a:lnTo>
                    <a:pt x="0" y="343"/>
                  </a:lnTo>
                  <a:lnTo>
                    <a:pt x="0" y="331"/>
                  </a:lnTo>
                  <a:lnTo>
                    <a:pt x="1" y="322"/>
                  </a:lnTo>
                  <a:lnTo>
                    <a:pt x="1" y="313"/>
                  </a:lnTo>
                  <a:lnTo>
                    <a:pt x="2" y="306"/>
                  </a:lnTo>
                  <a:lnTo>
                    <a:pt x="4" y="299"/>
                  </a:lnTo>
                  <a:lnTo>
                    <a:pt x="6" y="293"/>
                  </a:lnTo>
                  <a:lnTo>
                    <a:pt x="9" y="286"/>
                  </a:lnTo>
                  <a:lnTo>
                    <a:pt x="13" y="278"/>
                  </a:lnTo>
                  <a:lnTo>
                    <a:pt x="163" y="13"/>
                  </a:lnTo>
                  <a:lnTo>
                    <a:pt x="165" y="9"/>
                  </a:lnTo>
                  <a:lnTo>
                    <a:pt x="169" y="7"/>
                  </a:lnTo>
                  <a:lnTo>
                    <a:pt x="174" y="6"/>
                  </a:lnTo>
                  <a:lnTo>
                    <a:pt x="182" y="3"/>
                  </a:lnTo>
                  <a:lnTo>
                    <a:pt x="191" y="2"/>
                  </a:lnTo>
                  <a:lnTo>
                    <a:pt x="203" y="0"/>
                  </a:lnTo>
                  <a:lnTo>
                    <a:pt x="216" y="0"/>
                  </a:lnTo>
                  <a:lnTo>
                    <a:pt x="232" y="0"/>
                  </a:lnTo>
                  <a:lnTo>
                    <a:pt x="251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7" y="4"/>
                  </a:lnTo>
                  <a:lnTo>
                    <a:pt x="293" y="7"/>
                  </a:lnTo>
                  <a:lnTo>
                    <a:pt x="298" y="9"/>
                  </a:lnTo>
                  <a:lnTo>
                    <a:pt x="301" y="12"/>
                  </a:lnTo>
                  <a:lnTo>
                    <a:pt x="302" y="16"/>
                  </a:lnTo>
                  <a:lnTo>
                    <a:pt x="302" y="308"/>
                  </a:lnTo>
                  <a:lnTo>
                    <a:pt x="345" y="308"/>
                  </a:lnTo>
                  <a:lnTo>
                    <a:pt x="348" y="309"/>
                  </a:lnTo>
                  <a:lnTo>
                    <a:pt x="350" y="311"/>
                  </a:lnTo>
                  <a:lnTo>
                    <a:pt x="353" y="313"/>
                  </a:lnTo>
                  <a:lnTo>
                    <a:pt x="355" y="317"/>
                  </a:lnTo>
                  <a:lnTo>
                    <a:pt x="358" y="322"/>
                  </a:lnTo>
                  <a:lnTo>
                    <a:pt x="359" y="330"/>
                  </a:lnTo>
                  <a:lnTo>
                    <a:pt x="359" y="338"/>
                  </a:lnTo>
                  <a:lnTo>
                    <a:pt x="359" y="348"/>
                  </a:lnTo>
                  <a:close/>
                  <a:moveTo>
                    <a:pt x="207" y="86"/>
                  </a:moveTo>
                  <a:lnTo>
                    <a:pt x="207" y="86"/>
                  </a:lnTo>
                  <a:lnTo>
                    <a:pt x="79" y="308"/>
                  </a:lnTo>
                  <a:lnTo>
                    <a:pt x="207" y="308"/>
                  </a:lnTo>
                  <a:lnTo>
                    <a:pt x="207" y="8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5346700" y="5067301"/>
              <a:ext cx="125413" cy="195263"/>
            </a:xfrm>
            <a:custGeom>
              <a:avLst/>
              <a:gdLst/>
              <a:ahLst/>
              <a:cxnLst>
                <a:cxn ang="0">
                  <a:pos x="315" y="364"/>
                </a:cxn>
                <a:cxn ang="0">
                  <a:pos x="296" y="412"/>
                </a:cxn>
                <a:cxn ang="0">
                  <a:pos x="265" y="449"/>
                </a:cxn>
                <a:cxn ang="0">
                  <a:pos x="223" y="475"/>
                </a:cxn>
                <a:cxn ang="0">
                  <a:pos x="168" y="490"/>
                </a:cxn>
                <a:cxn ang="0">
                  <a:pos x="117" y="492"/>
                </a:cxn>
                <a:cxn ang="0">
                  <a:pos x="86" y="490"/>
                </a:cxn>
                <a:cxn ang="0">
                  <a:pos x="34" y="478"/>
                </a:cxn>
                <a:cxn ang="0">
                  <a:pos x="9" y="468"/>
                </a:cxn>
                <a:cxn ang="0">
                  <a:pos x="3" y="457"/>
                </a:cxn>
                <a:cxn ang="0">
                  <a:pos x="0" y="440"/>
                </a:cxn>
                <a:cxn ang="0">
                  <a:pos x="0" y="415"/>
                </a:cxn>
                <a:cxn ang="0">
                  <a:pos x="3" y="394"/>
                </a:cxn>
                <a:cxn ang="0">
                  <a:pos x="9" y="386"/>
                </a:cxn>
                <a:cxn ang="0">
                  <a:pos x="24" y="390"/>
                </a:cxn>
                <a:cxn ang="0">
                  <a:pos x="58" y="405"/>
                </a:cxn>
                <a:cxn ang="0">
                  <a:pos x="95" y="413"/>
                </a:cxn>
                <a:cxn ang="0">
                  <a:pos x="128" y="413"/>
                </a:cxn>
                <a:cxn ang="0">
                  <a:pos x="158" y="409"/>
                </a:cxn>
                <a:cxn ang="0">
                  <a:pos x="181" y="399"/>
                </a:cxn>
                <a:cxn ang="0">
                  <a:pos x="198" y="384"/>
                </a:cxn>
                <a:cxn ang="0">
                  <a:pos x="210" y="363"/>
                </a:cxn>
                <a:cxn ang="0">
                  <a:pos x="214" y="334"/>
                </a:cxn>
                <a:cxn ang="0">
                  <a:pos x="210" y="310"/>
                </a:cxn>
                <a:cxn ang="0">
                  <a:pos x="201" y="289"/>
                </a:cxn>
                <a:cxn ang="0">
                  <a:pos x="184" y="274"/>
                </a:cxn>
                <a:cxn ang="0">
                  <a:pos x="159" y="263"/>
                </a:cxn>
                <a:cxn ang="0">
                  <a:pos x="126" y="259"/>
                </a:cxn>
                <a:cxn ang="0">
                  <a:pos x="92" y="259"/>
                </a:cxn>
                <a:cxn ang="0">
                  <a:pos x="56" y="263"/>
                </a:cxn>
                <a:cxn ang="0">
                  <a:pos x="30" y="262"/>
                </a:cxn>
                <a:cxn ang="0">
                  <a:pos x="22" y="254"/>
                </a:cxn>
                <a:cxn ang="0">
                  <a:pos x="20" y="237"/>
                </a:cxn>
                <a:cxn ang="0">
                  <a:pos x="21" y="14"/>
                </a:cxn>
                <a:cxn ang="0">
                  <a:pos x="29" y="2"/>
                </a:cxn>
                <a:cxn ang="0">
                  <a:pos x="44" y="0"/>
                </a:cxn>
                <a:cxn ang="0">
                  <a:pos x="280" y="1"/>
                </a:cxn>
                <a:cxn ang="0">
                  <a:pos x="287" y="14"/>
                </a:cxn>
                <a:cxn ang="0">
                  <a:pos x="289" y="41"/>
                </a:cxn>
                <a:cxn ang="0">
                  <a:pos x="286" y="68"/>
                </a:cxn>
                <a:cxn ang="0">
                  <a:pos x="280" y="81"/>
                </a:cxn>
                <a:cxn ang="0">
                  <a:pos x="101" y="84"/>
                </a:cxn>
                <a:cxn ang="0">
                  <a:pos x="127" y="186"/>
                </a:cxn>
                <a:cxn ang="0">
                  <a:pos x="174" y="186"/>
                </a:cxn>
                <a:cxn ang="0">
                  <a:pos x="224" y="195"/>
                </a:cxn>
                <a:cxn ang="0">
                  <a:pos x="264" y="213"/>
                </a:cxn>
                <a:cxn ang="0">
                  <a:pos x="294" y="241"/>
                </a:cxn>
                <a:cxn ang="0">
                  <a:pos x="312" y="279"/>
                </a:cxn>
                <a:cxn ang="0">
                  <a:pos x="318" y="327"/>
                </a:cxn>
              </a:cxnLst>
              <a:rect l="0" t="0" r="r" b="b"/>
              <a:pathLst>
                <a:path w="318" h="492">
                  <a:moveTo>
                    <a:pt x="318" y="327"/>
                  </a:moveTo>
                  <a:lnTo>
                    <a:pt x="317" y="346"/>
                  </a:lnTo>
                  <a:lnTo>
                    <a:pt x="315" y="364"/>
                  </a:lnTo>
                  <a:lnTo>
                    <a:pt x="311" y="381"/>
                  </a:lnTo>
                  <a:lnTo>
                    <a:pt x="304" y="396"/>
                  </a:lnTo>
                  <a:lnTo>
                    <a:pt x="296" y="412"/>
                  </a:lnTo>
                  <a:lnTo>
                    <a:pt x="287" y="425"/>
                  </a:lnTo>
                  <a:lnTo>
                    <a:pt x="277" y="438"/>
                  </a:lnTo>
                  <a:lnTo>
                    <a:pt x="265" y="449"/>
                  </a:lnTo>
                  <a:lnTo>
                    <a:pt x="252" y="459"/>
                  </a:lnTo>
                  <a:lnTo>
                    <a:pt x="238" y="468"/>
                  </a:lnTo>
                  <a:lnTo>
                    <a:pt x="223" y="475"/>
                  </a:lnTo>
                  <a:lnTo>
                    <a:pt x="206" y="482"/>
                  </a:lnTo>
                  <a:lnTo>
                    <a:pt x="188" y="487"/>
                  </a:lnTo>
                  <a:lnTo>
                    <a:pt x="168" y="490"/>
                  </a:lnTo>
                  <a:lnTo>
                    <a:pt x="149" y="492"/>
                  </a:lnTo>
                  <a:lnTo>
                    <a:pt x="128" y="492"/>
                  </a:lnTo>
                  <a:lnTo>
                    <a:pt x="117" y="492"/>
                  </a:lnTo>
                  <a:lnTo>
                    <a:pt x="106" y="492"/>
                  </a:lnTo>
                  <a:lnTo>
                    <a:pt x="96" y="491"/>
                  </a:lnTo>
                  <a:lnTo>
                    <a:pt x="86" y="490"/>
                  </a:lnTo>
                  <a:lnTo>
                    <a:pt x="66" y="487"/>
                  </a:lnTo>
                  <a:lnTo>
                    <a:pt x="49" y="483"/>
                  </a:lnTo>
                  <a:lnTo>
                    <a:pt x="34" y="478"/>
                  </a:lnTo>
                  <a:lnTo>
                    <a:pt x="22" y="474"/>
                  </a:lnTo>
                  <a:lnTo>
                    <a:pt x="14" y="470"/>
                  </a:lnTo>
                  <a:lnTo>
                    <a:pt x="9" y="468"/>
                  </a:lnTo>
                  <a:lnTo>
                    <a:pt x="7" y="464"/>
                  </a:lnTo>
                  <a:lnTo>
                    <a:pt x="4" y="461"/>
                  </a:lnTo>
                  <a:lnTo>
                    <a:pt x="3" y="457"/>
                  </a:lnTo>
                  <a:lnTo>
                    <a:pt x="2" y="453"/>
                  </a:lnTo>
                  <a:lnTo>
                    <a:pt x="2" y="447"/>
                  </a:lnTo>
                  <a:lnTo>
                    <a:pt x="0" y="440"/>
                  </a:lnTo>
                  <a:lnTo>
                    <a:pt x="0" y="433"/>
                  </a:lnTo>
                  <a:lnTo>
                    <a:pt x="0" y="424"/>
                  </a:lnTo>
                  <a:lnTo>
                    <a:pt x="0" y="415"/>
                  </a:lnTo>
                  <a:lnTo>
                    <a:pt x="2" y="407"/>
                  </a:lnTo>
                  <a:lnTo>
                    <a:pt x="2" y="399"/>
                  </a:lnTo>
                  <a:lnTo>
                    <a:pt x="3" y="394"/>
                  </a:lnTo>
                  <a:lnTo>
                    <a:pt x="5" y="391"/>
                  </a:lnTo>
                  <a:lnTo>
                    <a:pt x="7" y="389"/>
                  </a:lnTo>
                  <a:lnTo>
                    <a:pt x="9" y="386"/>
                  </a:lnTo>
                  <a:lnTo>
                    <a:pt x="13" y="386"/>
                  </a:lnTo>
                  <a:lnTo>
                    <a:pt x="17" y="387"/>
                  </a:lnTo>
                  <a:lnTo>
                    <a:pt x="24" y="390"/>
                  </a:lnTo>
                  <a:lnTo>
                    <a:pt x="33" y="395"/>
                  </a:lnTo>
                  <a:lnTo>
                    <a:pt x="44" y="400"/>
                  </a:lnTo>
                  <a:lnTo>
                    <a:pt x="58" y="405"/>
                  </a:lnTo>
                  <a:lnTo>
                    <a:pt x="75" y="409"/>
                  </a:lnTo>
                  <a:lnTo>
                    <a:pt x="84" y="412"/>
                  </a:lnTo>
                  <a:lnTo>
                    <a:pt x="95" y="413"/>
                  </a:lnTo>
                  <a:lnTo>
                    <a:pt x="106" y="413"/>
                  </a:lnTo>
                  <a:lnTo>
                    <a:pt x="118" y="415"/>
                  </a:lnTo>
                  <a:lnTo>
                    <a:pt x="128" y="413"/>
                  </a:lnTo>
                  <a:lnTo>
                    <a:pt x="139" y="413"/>
                  </a:lnTo>
                  <a:lnTo>
                    <a:pt x="148" y="412"/>
                  </a:lnTo>
                  <a:lnTo>
                    <a:pt x="158" y="409"/>
                  </a:lnTo>
                  <a:lnTo>
                    <a:pt x="166" y="407"/>
                  </a:lnTo>
                  <a:lnTo>
                    <a:pt x="174" y="404"/>
                  </a:lnTo>
                  <a:lnTo>
                    <a:pt x="181" y="399"/>
                  </a:lnTo>
                  <a:lnTo>
                    <a:pt x="188" y="395"/>
                  </a:lnTo>
                  <a:lnTo>
                    <a:pt x="193" y="390"/>
                  </a:lnTo>
                  <a:lnTo>
                    <a:pt x="198" y="384"/>
                  </a:lnTo>
                  <a:lnTo>
                    <a:pt x="203" y="377"/>
                  </a:lnTo>
                  <a:lnTo>
                    <a:pt x="207" y="371"/>
                  </a:lnTo>
                  <a:lnTo>
                    <a:pt x="210" y="363"/>
                  </a:lnTo>
                  <a:lnTo>
                    <a:pt x="212" y="354"/>
                  </a:lnTo>
                  <a:lnTo>
                    <a:pt x="214" y="345"/>
                  </a:lnTo>
                  <a:lnTo>
                    <a:pt x="214" y="334"/>
                  </a:lnTo>
                  <a:lnTo>
                    <a:pt x="214" y="325"/>
                  </a:lnTo>
                  <a:lnTo>
                    <a:pt x="212" y="318"/>
                  </a:lnTo>
                  <a:lnTo>
                    <a:pt x="210" y="310"/>
                  </a:lnTo>
                  <a:lnTo>
                    <a:pt x="208" y="302"/>
                  </a:lnTo>
                  <a:lnTo>
                    <a:pt x="205" y="296"/>
                  </a:lnTo>
                  <a:lnTo>
                    <a:pt x="201" y="289"/>
                  </a:lnTo>
                  <a:lnTo>
                    <a:pt x="196" y="284"/>
                  </a:lnTo>
                  <a:lnTo>
                    <a:pt x="190" y="279"/>
                  </a:lnTo>
                  <a:lnTo>
                    <a:pt x="184" y="274"/>
                  </a:lnTo>
                  <a:lnTo>
                    <a:pt x="176" y="270"/>
                  </a:lnTo>
                  <a:lnTo>
                    <a:pt x="168" y="266"/>
                  </a:lnTo>
                  <a:lnTo>
                    <a:pt x="159" y="263"/>
                  </a:lnTo>
                  <a:lnTo>
                    <a:pt x="149" y="262"/>
                  </a:lnTo>
                  <a:lnTo>
                    <a:pt x="139" y="259"/>
                  </a:lnTo>
                  <a:lnTo>
                    <a:pt x="126" y="259"/>
                  </a:lnTo>
                  <a:lnTo>
                    <a:pt x="113" y="259"/>
                  </a:lnTo>
                  <a:lnTo>
                    <a:pt x="102" y="259"/>
                  </a:lnTo>
                  <a:lnTo>
                    <a:pt x="92" y="259"/>
                  </a:lnTo>
                  <a:lnTo>
                    <a:pt x="82" y="261"/>
                  </a:lnTo>
                  <a:lnTo>
                    <a:pt x="73" y="261"/>
                  </a:lnTo>
                  <a:lnTo>
                    <a:pt x="56" y="263"/>
                  </a:lnTo>
                  <a:lnTo>
                    <a:pt x="39" y="263"/>
                  </a:lnTo>
                  <a:lnTo>
                    <a:pt x="35" y="263"/>
                  </a:lnTo>
                  <a:lnTo>
                    <a:pt x="30" y="262"/>
                  </a:lnTo>
                  <a:lnTo>
                    <a:pt x="26" y="261"/>
                  </a:lnTo>
                  <a:lnTo>
                    <a:pt x="24" y="258"/>
                  </a:lnTo>
                  <a:lnTo>
                    <a:pt x="22" y="254"/>
                  </a:lnTo>
                  <a:lnTo>
                    <a:pt x="21" y="250"/>
                  </a:lnTo>
                  <a:lnTo>
                    <a:pt x="20" y="244"/>
                  </a:lnTo>
                  <a:lnTo>
                    <a:pt x="20" y="237"/>
                  </a:lnTo>
                  <a:lnTo>
                    <a:pt x="20" y="27"/>
                  </a:lnTo>
                  <a:lnTo>
                    <a:pt x="20" y="20"/>
                  </a:lnTo>
                  <a:lnTo>
                    <a:pt x="21" y="14"/>
                  </a:lnTo>
                  <a:lnTo>
                    <a:pt x="22" y="10"/>
                  </a:lnTo>
                  <a:lnTo>
                    <a:pt x="25" y="6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0" y="1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7" y="14"/>
                  </a:lnTo>
                  <a:lnTo>
                    <a:pt x="287" y="21"/>
                  </a:lnTo>
                  <a:lnTo>
                    <a:pt x="289" y="31"/>
                  </a:lnTo>
                  <a:lnTo>
                    <a:pt x="289" y="41"/>
                  </a:lnTo>
                  <a:lnTo>
                    <a:pt x="289" y="51"/>
                  </a:lnTo>
                  <a:lnTo>
                    <a:pt x="287" y="60"/>
                  </a:lnTo>
                  <a:lnTo>
                    <a:pt x="286" y="68"/>
                  </a:lnTo>
                  <a:lnTo>
                    <a:pt x="285" y="73"/>
                  </a:lnTo>
                  <a:lnTo>
                    <a:pt x="282" y="77"/>
                  </a:lnTo>
                  <a:lnTo>
                    <a:pt x="280" y="81"/>
                  </a:lnTo>
                  <a:lnTo>
                    <a:pt x="277" y="82"/>
                  </a:lnTo>
                  <a:lnTo>
                    <a:pt x="273" y="84"/>
                  </a:lnTo>
                  <a:lnTo>
                    <a:pt x="101" y="84"/>
                  </a:lnTo>
                  <a:lnTo>
                    <a:pt x="101" y="187"/>
                  </a:lnTo>
                  <a:lnTo>
                    <a:pt x="114" y="186"/>
                  </a:lnTo>
                  <a:lnTo>
                    <a:pt x="127" y="186"/>
                  </a:lnTo>
                  <a:lnTo>
                    <a:pt x="140" y="184"/>
                  </a:lnTo>
                  <a:lnTo>
                    <a:pt x="154" y="184"/>
                  </a:lnTo>
                  <a:lnTo>
                    <a:pt x="174" y="186"/>
                  </a:lnTo>
                  <a:lnTo>
                    <a:pt x="192" y="187"/>
                  </a:lnTo>
                  <a:lnTo>
                    <a:pt x="208" y="190"/>
                  </a:lnTo>
                  <a:lnTo>
                    <a:pt x="224" y="195"/>
                  </a:lnTo>
                  <a:lnTo>
                    <a:pt x="240" y="200"/>
                  </a:lnTo>
                  <a:lnTo>
                    <a:pt x="252" y="205"/>
                  </a:lnTo>
                  <a:lnTo>
                    <a:pt x="264" y="213"/>
                  </a:lnTo>
                  <a:lnTo>
                    <a:pt x="276" y="221"/>
                  </a:lnTo>
                  <a:lnTo>
                    <a:pt x="285" y="231"/>
                  </a:lnTo>
                  <a:lnTo>
                    <a:pt x="294" y="241"/>
                  </a:lnTo>
                  <a:lnTo>
                    <a:pt x="302" y="253"/>
                  </a:lnTo>
                  <a:lnTo>
                    <a:pt x="307" y="266"/>
                  </a:lnTo>
                  <a:lnTo>
                    <a:pt x="312" y="279"/>
                  </a:lnTo>
                  <a:lnTo>
                    <a:pt x="316" y="294"/>
                  </a:lnTo>
                  <a:lnTo>
                    <a:pt x="317" y="310"/>
                  </a:lnTo>
                  <a:lnTo>
                    <a:pt x="318" y="3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0" name="Freeform 126"/>
            <p:cNvSpPr>
              <a:spLocks noEditPoints="1"/>
            </p:cNvSpPr>
            <p:nvPr/>
          </p:nvSpPr>
          <p:spPr bwMode="auto">
            <a:xfrm>
              <a:off x="6192838" y="5064126"/>
              <a:ext cx="133350" cy="198438"/>
            </a:xfrm>
            <a:custGeom>
              <a:avLst/>
              <a:gdLst/>
              <a:ahLst/>
              <a:cxnLst>
                <a:cxn ang="0">
                  <a:pos x="331" y="368"/>
                </a:cxn>
                <a:cxn ang="0">
                  <a:pos x="317" y="415"/>
                </a:cxn>
                <a:cxn ang="0">
                  <a:pos x="291" y="454"/>
                </a:cxn>
                <a:cxn ang="0">
                  <a:pos x="252" y="483"/>
                </a:cxn>
                <a:cxn ang="0">
                  <a:pos x="203" y="500"/>
                </a:cxn>
                <a:cxn ang="0">
                  <a:pos x="147" y="502"/>
                </a:cxn>
                <a:cxn ang="0">
                  <a:pos x="105" y="494"/>
                </a:cxn>
                <a:cxn ang="0">
                  <a:pos x="71" y="480"/>
                </a:cxn>
                <a:cxn ang="0">
                  <a:pos x="44" y="457"/>
                </a:cxn>
                <a:cxn ang="0">
                  <a:pos x="26" y="427"/>
                </a:cxn>
                <a:cxn ang="0">
                  <a:pos x="13" y="391"/>
                </a:cxn>
                <a:cxn ang="0">
                  <a:pos x="4" y="350"/>
                </a:cxn>
                <a:cxn ang="0">
                  <a:pos x="1" y="304"/>
                </a:cxn>
                <a:cxn ang="0">
                  <a:pos x="0" y="256"/>
                </a:cxn>
                <a:cxn ang="0">
                  <a:pos x="2" y="211"/>
                </a:cxn>
                <a:cxn ang="0">
                  <a:pos x="10" y="165"/>
                </a:cxn>
                <a:cxn ang="0">
                  <a:pos x="23" y="121"/>
                </a:cxn>
                <a:cxn ang="0">
                  <a:pos x="44" y="79"/>
                </a:cxn>
                <a:cxn ang="0">
                  <a:pos x="74" y="46"/>
                </a:cxn>
                <a:cxn ang="0">
                  <a:pos x="114" y="20"/>
                </a:cxn>
                <a:cxn ang="0">
                  <a:pos x="165" y="4"/>
                </a:cxn>
                <a:cxn ang="0">
                  <a:pos x="222" y="2"/>
                </a:cxn>
                <a:cxn ang="0">
                  <a:pos x="264" y="7"/>
                </a:cxn>
                <a:cxn ang="0">
                  <a:pos x="291" y="16"/>
                </a:cxn>
                <a:cxn ang="0">
                  <a:pos x="300" y="24"/>
                </a:cxn>
                <a:cxn ang="0">
                  <a:pos x="304" y="34"/>
                </a:cxn>
                <a:cxn ang="0">
                  <a:pos x="304" y="52"/>
                </a:cxn>
                <a:cxn ang="0">
                  <a:pos x="302" y="78"/>
                </a:cxn>
                <a:cxn ang="0">
                  <a:pos x="297" y="90"/>
                </a:cxn>
                <a:cxn ang="0">
                  <a:pos x="286" y="91"/>
                </a:cxn>
                <a:cxn ang="0">
                  <a:pos x="262" y="83"/>
                </a:cxn>
                <a:cxn ang="0">
                  <a:pos x="224" y="77"/>
                </a:cxn>
                <a:cxn ang="0">
                  <a:pos x="178" y="79"/>
                </a:cxn>
                <a:cxn ang="0">
                  <a:pos x="145" y="94"/>
                </a:cxn>
                <a:cxn ang="0">
                  <a:pos x="121" y="118"/>
                </a:cxn>
                <a:cxn ang="0">
                  <a:pos x="106" y="150"/>
                </a:cxn>
                <a:cxn ang="0">
                  <a:pos x="97" y="189"/>
                </a:cxn>
                <a:cxn ang="0">
                  <a:pos x="105" y="211"/>
                </a:cxn>
                <a:cxn ang="0">
                  <a:pos x="138" y="197"/>
                </a:cxn>
                <a:cxn ang="0">
                  <a:pos x="180" y="189"/>
                </a:cxn>
                <a:cxn ang="0">
                  <a:pos x="230" y="191"/>
                </a:cxn>
                <a:cxn ang="0">
                  <a:pos x="271" y="205"/>
                </a:cxn>
                <a:cxn ang="0">
                  <a:pos x="302" y="228"/>
                </a:cxn>
                <a:cxn ang="0">
                  <a:pos x="322" y="260"/>
                </a:cxn>
                <a:cxn ang="0">
                  <a:pos x="332" y="300"/>
                </a:cxn>
                <a:cxn ang="0">
                  <a:pos x="238" y="342"/>
                </a:cxn>
                <a:cxn ang="0">
                  <a:pos x="233" y="300"/>
                </a:cxn>
                <a:cxn ang="0">
                  <a:pos x="224" y="284"/>
                </a:cxn>
                <a:cxn ang="0">
                  <a:pos x="209" y="272"/>
                </a:cxn>
                <a:cxn ang="0">
                  <a:pos x="190" y="264"/>
                </a:cxn>
                <a:cxn ang="0">
                  <a:pos x="163" y="264"/>
                </a:cxn>
                <a:cxn ang="0">
                  <a:pos x="133" y="271"/>
                </a:cxn>
                <a:cxn ang="0">
                  <a:pos x="106" y="284"/>
                </a:cxn>
                <a:cxn ang="0">
                  <a:pos x="98" y="325"/>
                </a:cxn>
                <a:cxn ang="0">
                  <a:pos x="105" y="368"/>
                </a:cxn>
                <a:cxn ang="0">
                  <a:pos x="115" y="399"/>
                </a:cxn>
                <a:cxn ang="0">
                  <a:pos x="130" y="417"/>
                </a:cxn>
                <a:cxn ang="0">
                  <a:pos x="151" y="426"/>
                </a:cxn>
                <a:cxn ang="0">
                  <a:pos x="177" y="427"/>
                </a:cxn>
                <a:cxn ang="0">
                  <a:pos x="199" y="421"/>
                </a:cxn>
                <a:cxn ang="0">
                  <a:pos x="216" y="408"/>
                </a:cxn>
                <a:cxn ang="0">
                  <a:pos x="227" y="390"/>
                </a:cxn>
                <a:cxn ang="0">
                  <a:pos x="237" y="359"/>
                </a:cxn>
              </a:cxnLst>
              <a:rect l="0" t="0" r="r" b="b"/>
              <a:pathLst>
                <a:path w="335" h="502">
                  <a:moveTo>
                    <a:pt x="335" y="331"/>
                  </a:moveTo>
                  <a:lnTo>
                    <a:pt x="334" y="350"/>
                  </a:lnTo>
                  <a:lnTo>
                    <a:pt x="331" y="368"/>
                  </a:lnTo>
                  <a:lnTo>
                    <a:pt x="328" y="384"/>
                  </a:lnTo>
                  <a:lnTo>
                    <a:pt x="323" y="400"/>
                  </a:lnTo>
                  <a:lnTo>
                    <a:pt x="317" y="415"/>
                  </a:lnTo>
                  <a:lnTo>
                    <a:pt x="309" y="430"/>
                  </a:lnTo>
                  <a:lnTo>
                    <a:pt x="300" y="443"/>
                  </a:lnTo>
                  <a:lnTo>
                    <a:pt x="291" y="454"/>
                  </a:lnTo>
                  <a:lnTo>
                    <a:pt x="279" y="465"/>
                  </a:lnTo>
                  <a:lnTo>
                    <a:pt x="266" y="475"/>
                  </a:lnTo>
                  <a:lnTo>
                    <a:pt x="252" y="483"/>
                  </a:lnTo>
                  <a:lnTo>
                    <a:pt x="237" y="489"/>
                  </a:lnTo>
                  <a:lnTo>
                    <a:pt x="220" y="496"/>
                  </a:lnTo>
                  <a:lnTo>
                    <a:pt x="203" y="500"/>
                  </a:lnTo>
                  <a:lnTo>
                    <a:pt x="183" y="502"/>
                  </a:lnTo>
                  <a:lnTo>
                    <a:pt x="163" y="502"/>
                  </a:lnTo>
                  <a:lnTo>
                    <a:pt x="147" y="502"/>
                  </a:lnTo>
                  <a:lnTo>
                    <a:pt x="132" y="501"/>
                  </a:lnTo>
                  <a:lnTo>
                    <a:pt x="118" y="498"/>
                  </a:lnTo>
                  <a:lnTo>
                    <a:pt x="105" y="494"/>
                  </a:lnTo>
                  <a:lnTo>
                    <a:pt x="92" y="490"/>
                  </a:lnTo>
                  <a:lnTo>
                    <a:pt x="81" y="485"/>
                  </a:lnTo>
                  <a:lnTo>
                    <a:pt x="71" y="480"/>
                  </a:lnTo>
                  <a:lnTo>
                    <a:pt x="61" y="472"/>
                  </a:lnTo>
                  <a:lnTo>
                    <a:pt x="52" y="465"/>
                  </a:lnTo>
                  <a:lnTo>
                    <a:pt x="44" y="457"/>
                  </a:lnTo>
                  <a:lnTo>
                    <a:pt x="37" y="448"/>
                  </a:lnTo>
                  <a:lnTo>
                    <a:pt x="31" y="437"/>
                  </a:lnTo>
                  <a:lnTo>
                    <a:pt x="26" y="427"/>
                  </a:lnTo>
                  <a:lnTo>
                    <a:pt x="21" y="415"/>
                  </a:lnTo>
                  <a:lnTo>
                    <a:pt x="15" y="404"/>
                  </a:lnTo>
                  <a:lnTo>
                    <a:pt x="13" y="391"/>
                  </a:lnTo>
                  <a:lnTo>
                    <a:pt x="9" y="378"/>
                  </a:lnTo>
                  <a:lnTo>
                    <a:pt x="6" y="364"/>
                  </a:lnTo>
                  <a:lnTo>
                    <a:pt x="4" y="350"/>
                  </a:lnTo>
                  <a:lnTo>
                    <a:pt x="2" y="335"/>
                  </a:lnTo>
                  <a:lnTo>
                    <a:pt x="1" y="320"/>
                  </a:lnTo>
                  <a:lnTo>
                    <a:pt x="1" y="304"/>
                  </a:lnTo>
                  <a:lnTo>
                    <a:pt x="0" y="287"/>
                  </a:lnTo>
                  <a:lnTo>
                    <a:pt x="0" y="271"/>
                  </a:lnTo>
                  <a:lnTo>
                    <a:pt x="0" y="256"/>
                  </a:lnTo>
                  <a:lnTo>
                    <a:pt x="1" y="241"/>
                  </a:lnTo>
                  <a:lnTo>
                    <a:pt x="1" y="227"/>
                  </a:lnTo>
                  <a:lnTo>
                    <a:pt x="2" y="211"/>
                  </a:lnTo>
                  <a:lnTo>
                    <a:pt x="5" y="196"/>
                  </a:lnTo>
                  <a:lnTo>
                    <a:pt x="6" y="180"/>
                  </a:lnTo>
                  <a:lnTo>
                    <a:pt x="10" y="165"/>
                  </a:lnTo>
                  <a:lnTo>
                    <a:pt x="14" y="150"/>
                  </a:lnTo>
                  <a:lnTo>
                    <a:pt x="18" y="135"/>
                  </a:lnTo>
                  <a:lnTo>
                    <a:pt x="23" y="121"/>
                  </a:lnTo>
                  <a:lnTo>
                    <a:pt x="30" y="106"/>
                  </a:lnTo>
                  <a:lnTo>
                    <a:pt x="36" y="92"/>
                  </a:lnTo>
                  <a:lnTo>
                    <a:pt x="44" y="79"/>
                  </a:lnTo>
                  <a:lnTo>
                    <a:pt x="53" y="68"/>
                  </a:lnTo>
                  <a:lnTo>
                    <a:pt x="63" y="56"/>
                  </a:lnTo>
                  <a:lnTo>
                    <a:pt x="74" y="46"/>
                  </a:lnTo>
                  <a:lnTo>
                    <a:pt x="86" y="35"/>
                  </a:lnTo>
                  <a:lnTo>
                    <a:pt x="99" y="26"/>
                  </a:lnTo>
                  <a:lnTo>
                    <a:pt x="114" y="20"/>
                  </a:lnTo>
                  <a:lnTo>
                    <a:pt x="130" y="13"/>
                  </a:lnTo>
                  <a:lnTo>
                    <a:pt x="147" y="8"/>
                  </a:lnTo>
                  <a:lnTo>
                    <a:pt x="165" y="4"/>
                  </a:lnTo>
                  <a:lnTo>
                    <a:pt x="186" y="2"/>
                  </a:lnTo>
                  <a:lnTo>
                    <a:pt x="208" y="0"/>
                  </a:lnTo>
                  <a:lnTo>
                    <a:pt x="222" y="2"/>
                  </a:lnTo>
                  <a:lnTo>
                    <a:pt x="237" y="3"/>
                  </a:lnTo>
                  <a:lnTo>
                    <a:pt x="251" y="4"/>
                  </a:lnTo>
                  <a:lnTo>
                    <a:pt x="264" y="7"/>
                  </a:lnTo>
                  <a:lnTo>
                    <a:pt x="274" y="10"/>
                  </a:lnTo>
                  <a:lnTo>
                    <a:pt x="284" y="13"/>
                  </a:lnTo>
                  <a:lnTo>
                    <a:pt x="291" y="16"/>
                  </a:lnTo>
                  <a:lnTo>
                    <a:pt x="296" y="19"/>
                  </a:lnTo>
                  <a:lnTo>
                    <a:pt x="299" y="21"/>
                  </a:lnTo>
                  <a:lnTo>
                    <a:pt x="300" y="24"/>
                  </a:lnTo>
                  <a:lnTo>
                    <a:pt x="301" y="28"/>
                  </a:lnTo>
                  <a:lnTo>
                    <a:pt x="302" y="30"/>
                  </a:lnTo>
                  <a:lnTo>
                    <a:pt x="304" y="34"/>
                  </a:lnTo>
                  <a:lnTo>
                    <a:pt x="304" y="39"/>
                  </a:lnTo>
                  <a:lnTo>
                    <a:pt x="304" y="46"/>
                  </a:lnTo>
                  <a:lnTo>
                    <a:pt x="304" y="52"/>
                  </a:lnTo>
                  <a:lnTo>
                    <a:pt x="304" y="63"/>
                  </a:lnTo>
                  <a:lnTo>
                    <a:pt x="304" y="72"/>
                  </a:lnTo>
                  <a:lnTo>
                    <a:pt x="302" y="78"/>
                  </a:lnTo>
                  <a:lnTo>
                    <a:pt x="301" y="83"/>
                  </a:lnTo>
                  <a:lnTo>
                    <a:pt x="300" y="87"/>
                  </a:lnTo>
                  <a:lnTo>
                    <a:pt x="297" y="90"/>
                  </a:lnTo>
                  <a:lnTo>
                    <a:pt x="295" y="91"/>
                  </a:lnTo>
                  <a:lnTo>
                    <a:pt x="291" y="91"/>
                  </a:lnTo>
                  <a:lnTo>
                    <a:pt x="286" y="91"/>
                  </a:lnTo>
                  <a:lnTo>
                    <a:pt x="279" y="88"/>
                  </a:lnTo>
                  <a:lnTo>
                    <a:pt x="271" y="87"/>
                  </a:lnTo>
                  <a:lnTo>
                    <a:pt x="262" y="83"/>
                  </a:lnTo>
                  <a:lnTo>
                    <a:pt x="251" y="81"/>
                  </a:lnTo>
                  <a:lnTo>
                    <a:pt x="238" y="78"/>
                  </a:lnTo>
                  <a:lnTo>
                    <a:pt x="224" y="77"/>
                  </a:lnTo>
                  <a:lnTo>
                    <a:pt x="207" y="75"/>
                  </a:lnTo>
                  <a:lnTo>
                    <a:pt x="193" y="77"/>
                  </a:lnTo>
                  <a:lnTo>
                    <a:pt x="178" y="79"/>
                  </a:lnTo>
                  <a:lnTo>
                    <a:pt x="167" y="82"/>
                  </a:lnTo>
                  <a:lnTo>
                    <a:pt x="155" y="87"/>
                  </a:lnTo>
                  <a:lnTo>
                    <a:pt x="145" y="94"/>
                  </a:lnTo>
                  <a:lnTo>
                    <a:pt x="136" y="100"/>
                  </a:lnTo>
                  <a:lnTo>
                    <a:pt x="128" y="109"/>
                  </a:lnTo>
                  <a:lnTo>
                    <a:pt x="121" y="118"/>
                  </a:lnTo>
                  <a:lnTo>
                    <a:pt x="115" y="128"/>
                  </a:lnTo>
                  <a:lnTo>
                    <a:pt x="110" y="139"/>
                  </a:lnTo>
                  <a:lnTo>
                    <a:pt x="106" y="150"/>
                  </a:lnTo>
                  <a:lnTo>
                    <a:pt x="102" y="162"/>
                  </a:lnTo>
                  <a:lnTo>
                    <a:pt x="99" y="176"/>
                  </a:lnTo>
                  <a:lnTo>
                    <a:pt x="97" y="189"/>
                  </a:lnTo>
                  <a:lnTo>
                    <a:pt x="96" y="202"/>
                  </a:lnTo>
                  <a:lnTo>
                    <a:pt x="96" y="216"/>
                  </a:lnTo>
                  <a:lnTo>
                    <a:pt x="105" y="211"/>
                  </a:lnTo>
                  <a:lnTo>
                    <a:pt x="115" y="206"/>
                  </a:lnTo>
                  <a:lnTo>
                    <a:pt x="125" y="201"/>
                  </a:lnTo>
                  <a:lnTo>
                    <a:pt x="138" y="197"/>
                  </a:lnTo>
                  <a:lnTo>
                    <a:pt x="151" y="194"/>
                  </a:lnTo>
                  <a:lnTo>
                    <a:pt x="165" y="191"/>
                  </a:lnTo>
                  <a:lnTo>
                    <a:pt x="180" y="189"/>
                  </a:lnTo>
                  <a:lnTo>
                    <a:pt x="196" y="188"/>
                  </a:lnTo>
                  <a:lnTo>
                    <a:pt x="213" y="189"/>
                  </a:lnTo>
                  <a:lnTo>
                    <a:pt x="230" y="191"/>
                  </a:lnTo>
                  <a:lnTo>
                    <a:pt x="246" y="194"/>
                  </a:lnTo>
                  <a:lnTo>
                    <a:pt x="259" y="198"/>
                  </a:lnTo>
                  <a:lnTo>
                    <a:pt x="271" y="205"/>
                  </a:lnTo>
                  <a:lnTo>
                    <a:pt x="283" y="211"/>
                  </a:lnTo>
                  <a:lnTo>
                    <a:pt x="293" y="219"/>
                  </a:lnTo>
                  <a:lnTo>
                    <a:pt x="302" y="228"/>
                  </a:lnTo>
                  <a:lnTo>
                    <a:pt x="310" y="237"/>
                  </a:lnTo>
                  <a:lnTo>
                    <a:pt x="317" y="249"/>
                  </a:lnTo>
                  <a:lnTo>
                    <a:pt x="322" y="260"/>
                  </a:lnTo>
                  <a:lnTo>
                    <a:pt x="327" y="273"/>
                  </a:lnTo>
                  <a:lnTo>
                    <a:pt x="330" y="286"/>
                  </a:lnTo>
                  <a:lnTo>
                    <a:pt x="332" y="300"/>
                  </a:lnTo>
                  <a:lnTo>
                    <a:pt x="334" y="316"/>
                  </a:lnTo>
                  <a:lnTo>
                    <a:pt x="335" y="331"/>
                  </a:lnTo>
                  <a:close/>
                  <a:moveTo>
                    <a:pt x="238" y="342"/>
                  </a:moveTo>
                  <a:lnTo>
                    <a:pt x="237" y="324"/>
                  </a:lnTo>
                  <a:lnTo>
                    <a:pt x="234" y="308"/>
                  </a:lnTo>
                  <a:lnTo>
                    <a:pt x="233" y="300"/>
                  </a:lnTo>
                  <a:lnTo>
                    <a:pt x="230" y="295"/>
                  </a:lnTo>
                  <a:lnTo>
                    <a:pt x="227" y="289"/>
                  </a:lnTo>
                  <a:lnTo>
                    <a:pt x="224" y="284"/>
                  </a:lnTo>
                  <a:lnTo>
                    <a:pt x="220" y="278"/>
                  </a:lnTo>
                  <a:lnTo>
                    <a:pt x="215" y="275"/>
                  </a:lnTo>
                  <a:lnTo>
                    <a:pt x="209" y="272"/>
                  </a:lnTo>
                  <a:lnTo>
                    <a:pt x="204" y="268"/>
                  </a:lnTo>
                  <a:lnTo>
                    <a:pt x="196" y="267"/>
                  </a:lnTo>
                  <a:lnTo>
                    <a:pt x="190" y="264"/>
                  </a:lnTo>
                  <a:lnTo>
                    <a:pt x="182" y="264"/>
                  </a:lnTo>
                  <a:lnTo>
                    <a:pt x="173" y="263"/>
                  </a:lnTo>
                  <a:lnTo>
                    <a:pt x="163" y="264"/>
                  </a:lnTo>
                  <a:lnTo>
                    <a:pt x="152" y="266"/>
                  </a:lnTo>
                  <a:lnTo>
                    <a:pt x="143" y="268"/>
                  </a:lnTo>
                  <a:lnTo>
                    <a:pt x="133" y="271"/>
                  </a:lnTo>
                  <a:lnTo>
                    <a:pt x="124" y="275"/>
                  </a:lnTo>
                  <a:lnTo>
                    <a:pt x="115" y="278"/>
                  </a:lnTo>
                  <a:lnTo>
                    <a:pt x="106" y="284"/>
                  </a:lnTo>
                  <a:lnTo>
                    <a:pt x="98" y="289"/>
                  </a:lnTo>
                  <a:lnTo>
                    <a:pt x="98" y="308"/>
                  </a:lnTo>
                  <a:lnTo>
                    <a:pt x="98" y="325"/>
                  </a:lnTo>
                  <a:lnTo>
                    <a:pt x="99" y="342"/>
                  </a:lnTo>
                  <a:lnTo>
                    <a:pt x="102" y="356"/>
                  </a:lnTo>
                  <a:lnTo>
                    <a:pt x="105" y="368"/>
                  </a:lnTo>
                  <a:lnTo>
                    <a:pt x="107" y="379"/>
                  </a:lnTo>
                  <a:lnTo>
                    <a:pt x="111" y="390"/>
                  </a:lnTo>
                  <a:lnTo>
                    <a:pt x="115" y="399"/>
                  </a:lnTo>
                  <a:lnTo>
                    <a:pt x="120" y="405"/>
                  </a:lnTo>
                  <a:lnTo>
                    <a:pt x="125" y="412"/>
                  </a:lnTo>
                  <a:lnTo>
                    <a:pt x="130" y="417"/>
                  </a:lnTo>
                  <a:lnTo>
                    <a:pt x="137" y="421"/>
                  </a:lnTo>
                  <a:lnTo>
                    <a:pt x="145" y="423"/>
                  </a:lnTo>
                  <a:lnTo>
                    <a:pt x="151" y="426"/>
                  </a:lnTo>
                  <a:lnTo>
                    <a:pt x="160" y="427"/>
                  </a:lnTo>
                  <a:lnTo>
                    <a:pt x="168" y="427"/>
                  </a:lnTo>
                  <a:lnTo>
                    <a:pt x="177" y="427"/>
                  </a:lnTo>
                  <a:lnTo>
                    <a:pt x="185" y="426"/>
                  </a:lnTo>
                  <a:lnTo>
                    <a:pt x="191" y="423"/>
                  </a:lnTo>
                  <a:lnTo>
                    <a:pt x="199" y="421"/>
                  </a:lnTo>
                  <a:lnTo>
                    <a:pt x="204" y="417"/>
                  </a:lnTo>
                  <a:lnTo>
                    <a:pt x="211" y="413"/>
                  </a:lnTo>
                  <a:lnTo>
                    <a:pt x="216" y="408"/>
                  </a:lnTo>
                  <a:lnTo>
                    <a:pt x="220" y="403"/>
                  </a:lnTo>
                  <a:lnTo>
                    <a:pt x="224" y="396"/>
                  </a:lnTo>
                  <a:lnTo>
                    <a:pt x="227" y="390"/>
                  </a:lnTo>
                  <a:lnTo>
                    <a:pt x="230" y="383"/>
                  </a:lnTo>
                  <a:lnTo>
                    <a:pt x="233" y="375"/>
                  </a:lnTo>
                  <a:lnTo>
                    <a:pt x="237" y="359"/>
                  </a:lnTo>
                  <a:lnTo>
                    <a:pt x="238" y="3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309688" y="4373563"/>
              <a:ext cx="130175" cy="196850"/>
            </a:xfrm>
            <a:custGeom>
              <a:avLst/>
              <a:gdLst/>
              <a:ahLst/>
              <a:cxnLst>
                <a:cxn ang="0">
                  <a:pos x="324" y="472"/>
                </a:cxn>
                <a:cxn ang="0">
                  <a:pos x="319" y="489"/>
                </a:cxn>
                <a:cxn ang="0">
                  <a:pos x="310" y="494"/>
                </a:cxn>
                <a:cxn ang="0">
                  <a:pos x="17" y="493"/>
                </a:cxn>
                <a:cxn ang="0">
                  <a:pos x="4" y="481"/>
                </a:cxn>
                <a:cxn ang="0">
                  <a:pos x="0" y="453"/>
                </a:cxn>
                <a:cxn ang="0">
                  <a:pos x="2" y="423"/>
                </a:cxn>
                <a:cxn ang="0">
                  <a:pos x="13" y="403"/>
                </a:cxn>
                <a:cxn ang="0">
                  <a:pos x="110" y="298"/>
                </a:cxn>
                <a:cxn ang="0">
                  <a:pos x="141" y="262"/>
                </a:cxn>
                <a:cxn ang="0">
                  <a:pos x="163" y="231"/>
                </a:cxn>
                <a:cxn ang="0">
                  <a:pos x="181" y="194"/>
                </a:cxn>
                <a:cxn ang="0">
                  <a:pos x="189" y="150"/>
                </a:cxn>
                <a:cxn ang="0">
                  <a:pos x="180" y="117"/>
                </a:cxn>
                <a:cxn ang="0">
                  <a:pos x="164" y="100"/>
                </a:cxn>
                <a:cxn ang="0">
                  <a:pos x="147" y="92"/>
                </a:cxn>
                <a:cxn ang="0">
                  <a:pos x="127" y="90"/>
                </a:cxn>
                <a:cxn ang="0">
                  <a:pos x="95" y="92"/>
                </a:cxn>
                <a:cxn ang="0">
                  <a:pos x="57" y="108"/>
                </a:cxn>
                <a:cxn ang="0">
                  <a:pos x="28" y="125"/>
                </a:cxn>
                <a:cxn ang="0">
                  <a:pos x="17" y="125"/>
                </a:cxn>
                <a:cxn ang="0">
                  <a:pos x="11" y="110"/>
                </a:cxn>
                <a:cxn ang="0">
                  <a:pos x="9" y="81"/>
                </a:cxn>
                <a:cxn ang="0">
                  <a:pos x="10" y="61"/>
                </a:cxn>
                <a:cxn ang="0">
                  <a:pos x="14" y="50"/>
                </a:cxn>
                <a:cxn ang="0">
                  <a:pos x="27" y="37"/>
                </a:cxn>
                <a:cxn ang="0">
                  <a:pos x="70" y="16"/>
                </a:cxn>
                <a:cxn ang="0">
                  <a:pos x="98" y="8"/>
                </a:cxn>
                <a:cxn ang="0">
                  <a:pos x="132" y="2"/>
                </a:cxn>
                <a:cxn ang="0">
                  <a:pos x="174" y="2"/>
                </a:cxn>
                <a:cxn ang="0">
                  <a:pos x="222" y="11"/>
                </a:cxn>
                <a:cxn ang="0">
                  <a:pos x="258" y="29"/>
                </a:cxn>
                <a:cxn ang="0">
                  <a:pos x="286" y="56"/>
                </a:cxn>
                <a:cxn ang="0">
                  <a:pos x="301" y="90"/>
                </a:cxn>
                <a:cxn ang="0">
                  <a:pos x="306" y="128"/>
                </a:cxn>
                <a:cxn ang="0">
                  <a:pos x="304" y="163"/>
                </a:cxn>
                <a:cxn ang="0">
                  <a:pos x="295" y="198"/>
                </a:cxn>
                <a:cxn ang="0">
                  <a:pos x="275" y="237"/>
                </a:cxn>
                <a:cxn ang="0">
                  <a:pos x="243" y="282"/>
                </a:cxn>
                <a:cxn ang="0">
                  <a:pos x="194" y="337"/>
                </a:cxn>
                <a:cxn ang="0">
                  <a:pos x="309" y="414"/>
                </a:cxn>
                <a:cxn ang="0">
                  <a:pos x="318" y="419"/>
                </a:cxn>
                <a:cxn ang="0">
                  <a:pos x="324" y="436"/>
                </a:cxn>
              </a:cxnLst>
              <a:rect l="0" t="0" r="r" b="b"/>
              <a:pathLst>
                <a:path w="326" h="494">
                  <a:moveTo>
                    <a:pt x="326" y="454"/>
                  </a:moveTo>
                  <a:lnTo>
                    <a:pt x="326" y="465"/>
                  </a:lnTo>
                  <a:lnTo>
                    <a:pt x="324" y="472"/>
                  </a:lnTo>
                  <a:lnTo>
                    <a:pt x="323" y="480"/>
                  </a:lnTo>
                  <a:lnTo>
                    <a:pt x="322" y="485"/>
                  </a:lnTo>
                  <a:lnTo>
                    <a:pt x="319" y="489"/>
                  </a:lnTo>
                  <a:lnTo>
                    <a:pt x="317" y="492"/>
                  </a:lnTo>
                  <a:lnTo>
                    <a:pt x="314" y="494"/>
                  </a:lnTo>
                  <a:lnTo>
                    <a:pt x="310" y="494"/>
                  </a:lnTo>
                  <a:lnTo>
                    <a:pt x="31" y="494"/>
                  </a:lnTo>
                  <a:lnTo>
                    <a:pt x="23" y="494"/>
                  </a:lnTo>
                  <a:lnTo>
                    <a:pt x="17" y="493"/>
                  </a:lnTo>
                  <a:lnTo>
                    <a:pt x="11" y="490"/>
                  </a:lnTo>
                  <a:lnTo>
                    <a:pt x="8" y="487"/>
                  </a:lnTo>
                  <a:lnTo>
                    <a:pt x="4" y="481"/>
                  </a:lnTo>
                  <a:lnTo>
                    <a:pt x="2" y="475"/>
                  </a:lnTo>
                  <a:lnTo>
                    <a:pt x="1" y="465"/>
                  </a:lnTo>
                  <a:lnTo>
                    <a:pt x="0" y="453"/>
                  </a:lnTo>
                  <a:lnTo>
                    <a:pt x="0" y="441"/>
                  </a:lnTo>
                  <a:lnTo>
                    <a:pt x="1" y="432"/>
                  </a:lnTo>
                  <a:lnTo>
                    <a:pt x="2" y="423"/>
                  </a:lnTo>
                  <a:lnTo>
                    <a:pt x="5" y="417"/>
                  </a:lnTo>
                  <a:lnTo>
                    <a:pt x="9" y="409"/>
                  </a:lnTo>
                  <a:lnTo>
                    <a:pt x="13" y="403"/>
                  </a:lnTo>
                  <a:lnTo>
                    <a:pt x="18" y="396"/>
                  </a:lnTo>
                  <a:lnTo>
                    <a:pt x="26" y="388"/>
                  </a:lnTo>
                  <a:lnTo>
                    <a:pt x="110" y="298"/>
                  </a:lnTo>
                  <a:lnTo>
                    <a:pt x="121" y="286"/>
                  </a:lnTo>
                  <a:lnTo>
                    <a:pt x="132" y="273"/>
                  </a:lnTo>
                  <a:lnTo>
                    <a:pt x="141" y="262"/>
                  </a:lnTo>
                  <a:lnTo>
                    <a:pt x="150" y="250"/>
                  </a:lnTo>
                  <a:lnTo>
                    <a:pt x="158" y="240"/>
                  </a:lnTo>
                  <a:lnTo>
                    <a:pt x="163" y="231"/>
                  </a:lnTo>
                  <a:lnTo>
                    <a:pt x="169" y="220"/>
                  </a:lnTo>
                  <a:lnTo>
                    <a:pt x="173" y="211"/>
                  </a:lnTo>
                  <a:lnTo>
                    <a:pt x="181" y="194"/>
                  </a:lnTo>
                  <a:lnTo>
                    <a:pt x="186" y="179"/>
                  </a:lnTo>
                  <a:lnTo>
                    <a:pt x="187" y="163"/>
                  </a:lnTo>
                  <a:lnTo>
                    <a:pt x="189" y="150"/>
                  </a:lnTo>
                  <a:lnTo>
                    <a:pt x="187" y="138"/>
                  </a:lnTo>
                  <a:lnTo>
                    <a:pt x="185" y="127"/>
                  </a:lnTo>
                  <a:lnTo>
                    <a:pt x="180" y="117"/>
                  </a:lnTo>
                  <a:lnTo>
                    <a:pt x="173" y="108"/>
                  </a:lnTo>
                  <a:lnTo>
                    <a:pt x="169" y="104"/>
                  </a:lnTo>
                  <a:lnTo>
                    <a:pt x="164" y="100"/>
                  </a:lnTo>
                  <a:lnTo>
                    <a:pt x="159" y="97"/>
                  </a:lnTo>
                  <a:lnTo>
                    <a:pt x="154" y="95"/>
                  </a:lnTo>
                  <a:lnTo>
                    <a:pt x="147" y="92"/>
                  </a:lnTo>
                  <a:lnTo>
                    <a:pt x="141" y="91"/>
                  </a:lnTo>
                  <a:lnTo>
                    <a:pt x="134" y="90"/>
                  </a:lnTo>
                  <a:lnTo>
                    <a:pt x="127" y="90"/>
                  </a:lnTo>
                  <a:lnTo>
                    <a:pt x="116" y="90"/>
                  </a:lnTo>
                  <a:lnTo>
                    <a:pt x="106" y="91"/>
                  </a:lnTo>
                  <a:lnTo>
                    <a:pt x="95" y="92"/>
                  </a:lnTo>
                  <a:lnTo>
                    <a:pt x="88" y="95"/>
                  </a:lnTo>
                  <a:lnTo>
                    <a:pt x="71" y="101"/>
                  </a:lnTo>
                  <a:lnTo>
                    <a:pt x="57" y="108"/>
                  </a:lnTo>
                  <a:lnTo>
                    <a:pt x="45" y="114"/>
                  </a:lnTo>
                  <a:lnTo>
                    <a:pt x="36" y="121"/>
                  </a:lnTo>
                  <a:lnTo>
                    <a:pt x="28" y="125"/>
                  </a:lnTo>
                  <a:lnTo>
                    <a:pt x="22" y="126"/>
                  </a:lnTo>
                  <a:lnTo>
                    <a:pt x="19" y="126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3" y="117"/>
                  </a:lnTo>
                  <a:lnTo>
                    <a:pt x="11" y="110"/>
                  </a:lnTo>
                  <a:lnTo>
                    <a:pt x="10" y="103"/>
                  </a:lnTo>
                  <a:lnTo>
                    <a:pt x="9" y="92"/>
                  </a:lnTo>
                  <a:lnTo>
                    <a:pt x="9" y="81"/>
                  </a:lnTo>
                  <a:lnTo>
                    <a:pt x="9" y="73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1" y="56"/>
                  </a:lnTo>
                  <a:lnTo>
                    <a:pt x="13" y="52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20" y="42"/>
                  </a:lnTo>
                  <a:lnTo>
                    <a:pt x="27" y="37"/>
                  </a:lnTo>
                  <a:lnTo>
                    <a:pt x="39" y="30"/>
                  </a:lnTo>
                  <a:lnTo>
                    <a:pt x="51" y="22"/>
                  </a:lnTo>
                  <a:lnTo>
                    <a:pt x="70" y="16"/>
                  </a:lnTo>
                  <a:lnTo>
                    <a:pt x="79" y="13"/>
                  </a:lnTo>
                  <a:lnTo>
                    <a:pt x="88" y="11"/>
                  </a:lnTo>
                  <a:lnTo>
                    <a:pt x="98" y="8"/>
                  </a:lnTo>
                  <a:lnTo>
                    <a:pt x="110" y="6"/>
                  </a:lnTo>
                  <a:lnTo>
                    <a:pt x="121" y="3"/>
                  </a:lnTo>
                  <a:lnTo>
                    <a:pt x="132" y="2"/>
                  </a:lnTo>
                  <a:lnTo>
                    <a:pt x="143" y="2"/>
                  </a:lnTo>
                  <a:lnTo>
                    <a:pt x="156" y="0"/>
                  </a:lnTo>
                  <a:lnTo>
                    <a:pt x="174" y="2"/>
                  </a:lnTo>
                  <a:lnTo>
                    <a:pt x="191" y="3"/>
                  </a:lnTo>
                  <a:lnTo>
                    <a:pt x="207" y="6"/>
                  </a:lnTo>
                  <a:lnTo>
                    <a:pt x="222" y="11"/>
                  </a:lnTo>
                  <a:lnTo>
                    <a:pt x="235" y="16"/>
                  </a:lnTo>
                  <a:lnTo>
                    <a:pt x="248" y="22"/>
                  </a:lnTo>
                  <a:lnTo>
                    <a:pt x="258" y="29"/>
                  </a:lnTo>
                  <a:lnTo>
                    <a:pt x="269" y="37"/>
                  </a:lnTo>
                  <a:lnTo>
                    <a:pt x="278" y="46"/>
                  </a:lnTo>
                  <a:lnTo>
                    <a:pt x="286" y="56"/>
                  </a:lnTo>
                  <a:lnTo>
                    <a:pt x="292" y="66"/>
                  </a:lnTo>
                  <a:lnTo>
                    <a:pt x="297" y="78"/>
                  </a:lnTo>
                  <a:lnTo>
                    <a:pt x="301" y="90"/>
                  </a:lnTo>
                  <a:lnTo>
                    <a:pt x="304" y="101"/>
                  </a:lnTo>
                  <a:lnTo>
                    <a:pt x="305" y="114"/>
                  </a:lnTo>
                  <a:lnTo>
                    <a:pt x="306" y="128"/>
                  </a:lnTo>
                  <a:lnTo>
                    <a:pt x="306" y="140"/>
                  </a:lnTo>
                  <a:lnTo>
                    <a:pt x="305" y="152"/>
                  </a:lnTo>
                  <a:lnTo>
                    <a:pt x="304" y="163"/>
                  </a:lnTo>
                  <a:lnTo>
                    <a:pt x="301" y="175"/>
                  </a:lnTo>
                  <a:lnTo>
                    <a:pt x="299" y="187"/>
                  </a:lnTo>
                  <a:lnTo>
                    <a:pt x="295" y="198"/>
                  </a:lnTo>
                  <a:lnTo>
                    <a:pt x="289" y="211"/>
                  </a:lnTo>
                  <a:lnTo>
                    <a:pt x="283" y="224"/>
                  </a:lnTo>
                  <a:lnTo>
                    <a:pt x="275" y="237"/>
                  </a:lnTo>
                  <a:lnTo>
                    <a:pt x="266" y="251"/>
                  </a:lnTo>
                  <a:lnTo>
                    <a:pt x="255" y="267"/>
                  </a:lnTo>
                  <a:lnTo>
                    <a:pt x="243" y="282"/>
                  </a:lnTo>
                  <a:lnTo>
                    <a:pt x="229" y="299"/>
                  </a:lnTo>
                  <a:lnTo>
                    <a:pt x="213" y="317"/>
                  </a:lnTo>
                  <a:lnTo>
                    <a:pt x="194" y="337"/>
                  </a:lnTo>
                  <a:lnTo>
                    <a:pt x="174" y="356"/>
                  </a:lnTo>
                  <a:lnTo>
                    <a:pt x="117" y="414"/>
                  </a:lnTo>
                  <a:lnTo>
                    <a:pt x="309" y="414"/>
                  </a:lnTo>
                  <a:lnTo>
                    <a:pt x="313" y="415"/>
                  </a:lnTo>
                  <a:lnTo>
                    <a:pt x="315" y="417"/>
                  </a:lnTo>
                  <a:lnTo>
                    <a:pt x="318" y="419"/>
                  </a:lnTo>
                  <a:lnTo>
                    <a:pt x="321" y="423"/>
                  </a:lnTo>
                  <a:lnTo>
                    <a:pt x="323" y="430"/>
                  </a:lnTo>
                  <a:lnTo>
                    <a:pt x="324" y="436"/>
                  </a:lnTo>
                  <a:lnTo>
                    <a:pt x="326" y="444"/>
                  </a:lnTo>
                  <a:lnTo>
                    <a:pt x="326" y="4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1309688" y="3822701"/>
              <a:ext cx="128588" cy="198438"/>
            </a:xfrm>
            <a:custGeom>
              <a:avLst/>
              <a:gdLst/>
              <a:ahLst/>
              <a:cxnLst>
                <a:cxn ang="0">
                  <a:pos x="317" y="400"/>
                </a:cxn>
                <a:cxn ang="0">
                  <a:pos x="285" y="452"/>
                </a:cxn>
                <a:cxn ang="0">
                  <a:pos x="231" y="486"/>
                </a:cxn>
                <a:cxn ang="0">
                  <a:pos x="158" y="501"/>
                </a:cxn>
                <a:cxn ang="0">
                  <a:pos x="103" y="500"/>
                </a:cxn>
                <a:cxn ang="0">
                  <a:pos x="38" y="484"/>
                </a:cxn>
                <a:cxn ang="0">
                  <a:pos x="8" y="466"/>
                </a:cxn>
                <a:cxn ang="0">
                  <a:pos x="2" y="448"/>
                </a:cxn>
                <a:cxn ang="0">
                  <a:pos x="2" y="408"/>
                </a:cxn>
                <a:cxn ang="0">
                  <a:pos x="10" y="391"/>
                </a:cxn>
                <a:cxn ang="0">
                  <a:pos x="37" y="402"/>
                </a:cxn>
                <a:cxn ang="0">
                  <a:pos x="92" y="420"/>
                </a:cxn>
                <a:cxn ang="0">
                  <a:pos x="136" y="422"/>
                </a:cxn>
                <a:cxn ang="0">
                  <a:pos x="170" y="416"/>
                </a:cxn>
                <a:cxn ang="0">
                  <a:pos x="194" y="399"/>
                </a:cxn>
                <a:cxn ang="0">
                  <a:pos x="209" y="376"/>
                </a:cxn>
                <a:cxn ang="0">
                  <a:pos x="211" y="347"/>
                </a:cxn>
                <a:cxn ang="0">
                  <a:pos x="201" y="318"/>
                </a:cxn>
                <a:cxn ang="0">
                  <a:pos x="179" y="297"/>
                </a:cxn>
                <a:cxn ang="0">
                  <a:pos x="143" y="284"/>
                </a:cxn>
                <a:cxn ang="0">
                  <a:pos x="64" y="281"/>
                </a:cxn>
                <a:cxn ang="0">
                  <a:pos x="51" y="275"/>
                </a:cxn>
                <a:cxn ang="0">
                  <a:pos x="46" y="244"/>
                </a:cxn>
                <a:cxn ang="0">
                  <a:pos x="50" y="215"/>
                </a:cxn>
                <a:cxn ang="0">
                  <a:pos x="63" y="209"/>
                </a:cxn>
                <a:cxn ang="0">
                  <a:pos x="135" y="206"/>
                </a:cxn>
                <a:cxn ang="0">
                  <a:pos x="166" y="193"/>
                </a:cxn>
                <a:cxn ang="0">
                  <a:pos x="187" y="173"/>
                </a:cxn>
                <a:cxn ang="0">
                  <a:pos x="196" y="146"/>
                </a:cxn>
                <a:cxn ang="0">
                  <a:pos x="187" y="104"/>
                </a:cxn>
                <a:cxn ang="0">
                  <a:pos x="165" y="85"/>
                </a:cxn>
                <a:cxn ang="0">
                  <a:pos x="138" y="78"/>
                </a:cxn>
                <a:cxn ang="0">
                  <a:pos x="101" y="81"/>
                </a:cxn>
                <a:cxn ang="0">
                  <a:pos x="48" y="103"/>
                </a:cxn>
                <a:cxn ang="0">
                  <a:pos x="21" y="115"/>
                </a:cxn>
                <a:cxn ang="0">
                  <a:pos x="13" y="104"/>
                </a:cxn>
                <a:cxn ang="0">
                  <a:pos x="12" y="71"/>
                </a:cxn>
                <a:cxn ang="0">
                  <a:pos x="15" y="50"/>
                </a:cxn>
                <a:cxn ang="0">
                  <a:pos x="28" y="36"/>
                </a:cxn>
                <a:cxn ang="0">
                  <a:pos x="75" y="12"/>
                </a:cxn>
                <a:cxn ang="0">
                  <a:pos x="119" y="2"/>
                </a:cxn>
                <a:cxn ang="0">
                  <a:pos x="174" y="0"/>
                </a:cxn>
                <a:cxn ang="0">
                  <a:pos x="233" y="12"/>
                </a:cxn>
                <a:cxn ang="0">
                  <a:pos x="275" y="40"/>
                </a:cxn>
                <a:cxn ang="0">
                  <a:pos x="298" y="81"/>
                </a:cxn>
                <a:cxn ang="0">
                  <a:pos x="303" y="131"/>
                </a:cxn>
                <a:cxn ang="0">
                  <a:pos x="294" y="172"/>
                </a:cxn>
                <a:cxn ang="0">
                  <a:pos x="275" y="204"/>
                </a:cxn>
                <a:cxn ang="0">
                  <a:pos x="245" y="227"/>
                </a:cxn>
                <a:cxn ang="0">
                  <a:pos x="216" y="239"/>
                </a:cxn>
                <a:cxn ang="0">
                  <a:pos x="262" y="252"/>
                </a:cxn>
                <a:cxn ang="0">
                  <a:pos x="297" y="276"/>
                </a:cxn>
                <a:cxn ang="0">
                  <a:pos x="317" y="310"/>
                </a:cxn>
                <a:cxn ang="0">
                  <a:pos x="325" y="351"/>
                </a:cxn>
              </a:cxnLst>
              <a:rect l="0" t="0" r="r" b="b"/>
              <a:pathLst>
                <a:path w="325" h="501">
                  <a:moveTo>
                    <a:pt x="325" y="351"/>
                  </a:moveTo>
                  <a:lnTo>
                    <a:pt x="324" y="368"/>
                  </a:lnTo>
                  <a:lnTo>
                    <a:pt x="321" y="385"/>
                  </a:lnTo>
                  <a:lnTo>
                    <a:pt x="317" y="400"/>
                  </a:lnTo>
                  <a:lnTo>
                    <a:pt x="311" y="416"/>
                  </a:lnTo>
                  <a:lnTo>
                    <a:pt x="303" y="429"/>
                  </a:lnTo>
                  <a:lnTo>
                    <a:pt x="295" y="442"/>
                  </a:lnTo>
                  <a:lnTo>
                    <a:pt x="285" y="452"/>
                  </a:lnTo>
                  <a:lnTo>
                    <a:pt x="273" y="462"/>
                  </a:lnTo>
                  <a:lnTo>
                    <a:pt x="259" y="471"/>
                  </a:lnTo>
                  <a:lnTo>
                    <a:pt x="245" y="479"/>
                  </a:lnTo>
                  <a:lnTo>
                    <a:pt x="231" y="486"/>
                  </a:lnTo>
                  <a:lnTo>
                    <a:pt x="214" y="492"/>
                  </a:lnTo>
                  <a:lnTo>
                    <a:pt x="196" y="496"/>
                  </a:lnTo>
                  <a:lnTo>
                    <a:pt x="178" y="499"/>
                  </a:lnTo>
                  <a:lnTo>
                    <a:pt x="158" y="501"/>
                  </a:lnTo>
                  <a:lnTo>
                    <a:pt x="138" y="501"/>
                  </a:lnTo>
                  <a:lnTo>
                    <a:pt x="126" y="501"/>
                  </a:lnTo>
                  <a:lnTo>
                    <a:pt x="114" y="501"/>
                  </a:lnTo>
                  <a:lnTo>
                    <a:pt x="103" y="500"/>
                  </a:lnTo>
                  <a:lnTo>
                    <a:pt x="91" y="497"/>
                  </a:lnTo>
                  <a:lnTo>
                    <a:pt x="72" y="493"/>
                  </a:lnTo>
                  <a:lnTo>
                    <a:pt x="53" y="490"/>
                  </a:lnTo>
                  <a:lnTo>
                    <a:pt x="38" y="484"/>
                  </a:lnTo>
                  <a:lnTo>
                    <a:pt x="25" y="478"/>
                  </a:lnTo>
                  <a:lnTo>
                    <a:pt x="17" y="473"/>
                  </a:lnTo>
                  <a:lnTo>
                    <a:pt x="11" y="470"/>
                  </a:lnTo>
                  <a:lnTo>
                    <a:pt x="8" y="466"/>
                  </a:lnTo>
                  <a:lnTo>
                    <a:pt x="7" y="462"/>
                  </a:lnTo>
                  <a:lnTo>
                    <a:pt x="4" y="459"/>
                  </a:lnTo>
                  <a:lnTo>
                    <a:pt x="3" y="455"/>
                  </a:lnTo>
                  <a:lnTo>
                    <a:pt x="2" y="448"/>
                  </a:lnTo>
                  <a:lnTo>
                    <a:pt x="2" y="442"/>
                  </a:lnTo>
                  <a:lnTo>
                    <a:pt x="0" y="433"/>
                  </a:lnTo>
                  <a:lnTo>
                    <a:pt x="0" y="422"/>
                  </a:lnTo>
                  <a:lnTo>
                    <a:pt x="2" y="408"/>
                  </a:lnTo>
                  <a:lnTo>
                    <a:pt x="4" y="398"/>
                  </a:lnTo>
                  <a:lnTo>
                    <a:pt x="6" y="395"/>
                  </a:lnTo>
                  <a:lnTo>
                    <a:pt x="8" y="393"/>
                  </a:lnTo>
                  <a:lnTo>
                    <a:pt x="10" y="391"/>
                  </a:lnTo>
                  <a:lnTo>
                    <a:pt x="13" y="391"/>
                  </a:lnTo>
                  <a:lnTo>
                    <a:pt x="19" y="393"/>
                  </a:lnTo>
                  <a:lnTo>
                    <a:pt x="26" y="396"/>
                  </a:lnTo>
                  <a:lnTo>
                    <a:pt x="37" y="402"/>
                  </a:lnTo>
                  <a:lnTo>
                    <a:pt x="50" y="407"/>
                  </a:lnTo>
                  <a:lnTo>
                    <a:pt x="65" y="412"/>
                  </a:lnTo>
                  <a:lnTo>
                    <a:pt x="83" y="417"/>
                  </a:lnTo>
                  <a:lnTo>
                    <a:pt x="92" y="420"/>
                  </a:lnTo>
                  <a:lnTo>
                    <a:pt x="103" y="421"/>
                  </a:lnTo>
                  <a:lnTo>
                    <a:pt x="114" y="422"/>
                  </a:lnTo>
                  <a:lnTo>
                    <a:pt x="126" y="422"/>
                  </a:lnTo>
                  <a:lnTo>
                    <a:pt x="136" y="422"/>
                  </a:lnTo>
                  <a:lnTo>
                    <a:pt x="145" y="421"/>
                  </a:lnTo>
                  <a:lnTo>
                    <a:pt x="154" y="420"/>
                  </a:lnTo>
                  <a:lnTo>
                    <a:pt x="162" y="418"/>
                  </a:lnTo>
                  <a:lnTo>
                    <a:pt x="170" y="416"/>
                  </a:lnTo>
                  <a:lnTo>
                    <a:pt x="178" y="412"/>
                  </a:lnTo>
                  <a:lnTo>
                    <a:pt x="184" y="408"/>
                  </a:lnTo>
                  <a:lnTo>
                    <a:pt x="189" y="404"/>
                  </a:lnTo>
                  <a:lnTo>
                    <a:pt x="194" y="399"/>
                  </a:lnTo>
                  <a:lnTo>
                    <a:pt x="198" y="394"/>
                  </a:lnTo>
                  <a:lnTo>
                    <a:pt x="202" y="389"/>
                  </a:lnTo>
                  <a:lnTo>
                    <a:pt x="206" y="382"/>
                  </a:lnTo>
                  <a:lnTo>
                    <a:pt x="209" y="376"/>
                  </a:lnTo>
                  <a:lnTo>
                    <a:pt x="210" y="369"/>
                  </a:lnTo>
                  <a:lnTo>
                    <a:pt x="211" y="363"/>
                  </a:lnTo>
                  <a:lnTo>
                    <a:pt x="211" y="355"/>
                  </a:lnTo>
                  <a:lnTo>
                    <a:pt x="211" y="347"/>
                  </a:lnTo>
                  <a:lnTo>
                    <a:pt x="210" y="338"/>
                  </a:lnTo>
                  <a:lnTo>
                    <a:pt x="207" y="332"/>
                  </a:lnTo>
                  <a:lnTo>
                    <a:pt x="205" y="324"/>
                  </a:lnTo>
                  <a:lnTo>
                    <a:pt x="201" y="318"/>
                  </a:lnTo>
                  <a:lnTo>
                    <a:pt x="197" y="312"/>
                  </a:lnTo>
                  <a:lnTo>
                    <a:pt x="191" y="306"/>
                  </a:lnTo>
                  <a:lnTo>
                    <a:pt x="185" y="302"/>
                  </a:lnTo>
                  <a:lnTo>
                    <a:pt x="179" y="297"/>
                  </a:lnTo>
                  <a:lnTo>
                    <a:pt x="171" y="293"/>
                  </a:lnTo>
                  <a:lnTo>
                    <a:pt x="162" y="289"/>
                  </a:lnTo>
                  <a:lnTo>
                    <a:pt x="153" y="287"/>
                  </a:lnTo>
                  <a:lnTo>
                    <a:pt x="143" y="284"/>
                  </a:lnTo>
                  <a:lnTo>
                    <a:pt x="131" y="283"/>
                  </a:lnTo>
                  <a:lnTo>
                    <a:pt x="119" y="281"/>
                  </a:lnTo>
                  <a:lnTo>
                    <a:pt x="107" y="281"/>
                  </a:lnTo>
                  <a:lnTo>
                    <a:pt x="64" y="281"/>
                  </a:lnTo>
                  <a:lnTo>
                    <a:pt x="60" y="281"/>
                  </a:lnTo>
                  <a:lnTo>
                    <a:pt x="56" y="280"/>
                  </a:lnTo>
                  <a:lnTo>
                    <a:pt x="53" y="278"/>
                  </a:lnTo>
                  <a:lnTo>
                    <a:pt x="51" y="275"/>
                  </a:lnTo>
                  <a:lnTo>
                    <a:pt x="48" y="270"/>
                  </a:lnTo>
                  <a:lnTo>
                    <a:pt x="47" y="263"/>
                  </a:lnTo>
                  <a:lnTo>
                    <a:pt x="47" y="256"/>
                  </a:lnTo>
                  <a:lnTo>
                    <a:pt x="46" y="244"/>
                  </a:lnTo>
                  <a:lnTo>
                    <a:pt x="47" y="235"/>
                  </a:lnTo>
                  <a:lnTo>
                    <a:pt x="47" y="227"/>
                  </a:lnTo>
                  <a:lnTo>
                    <a:pt x="48" y="221"/>
                  </a:lnTo>
                  <a:lnTo>
                    <a:pt x="50" y="215"/>
                  </a:lnTo>
                  <a:lnTo>
                    <a:pt x="52" y="213"/>
                  </a:lnTo>
                  <a:lnTo>
                    <a:pt x="56" y="210"/>
                  </a:lnTo>
                  <a:lnTo>
                    <a:pt x="59" y="209"/>
                  </a:lnTo>
                  <a:lnTo>
                    <a:pt x="63" y="209"/>
                  </a:lnTo>
                  <a:lnTo>
                    <a:pt x="105" y="209"/>
                  </a:lnTo>
                  <a:lnTo>
                    <a:pt x="116" y="209"/>
                  </a:lnTo>
                  <a:lnTo>
                    <a:pt x="126" y="208"/>
                  </a:lnTo>
                  <a:lnTo>
                    <a:pt x="135" y="206"/>
                  </a:lnTo>
                  <a:lnTo>
                    <a:pt x="144" y="204"/>
                  </a:lnTo>
                  <a:lnTo>
                    <a:pt x="152" y="201"/>
                  </a:lnTo>
                  <a:lnTo>
                    <a:pt x="160" y="197"/>
                  </a:lnTo>
                  <a:lnTo>
                    <a:pt x="166" y="193"/>
                  </a:lnTo>
                  <a:lnTo>
                    <a:pt x="172" y="190"/>
                  </a:lnTo>
                  <a:lnTo>
                    <a:pt x="178" y="184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89" y="168"/>
                  </a:lnTo>
                  <a:lnTo>
                    <a:pt x="192" y="160"/>
                  </a:lnTo>
                  <a:lnTo>
                    <a:pt x="194" y="153"/>
                  </a:lnTo>
                  <a:lnTo>
                    <a:pt x="196" y="146"/>
                  </a:lnTo>
                  <a:lnTo>
                    <a:pt x="196" y="138"/>
                  </a:lnTo>
                  <a:lnTo>
                    <a:pt x="194" y="125"/>
                  </a:lnTo>
                  <a:lnTo>
                    <a:pt x="192" y="115"/>
                  </a:lnTo>
                  <a:lnTo>
                    <a:pt x="187" y="104"/>
                  </a:lnTo>
                  <a:lnTo>
                    <a:pt x="179" y="95"/>
                  </a:lnTo>
                  <a:lnTo>
                    <a:pt x="175" y="91"/>
                  </a:lnTo>
                  <a:lnTo>
                    <a:pt x="170" y="87"/>
                  </a:lnTo>
                  <a:lnTo>
                    <a:pt x="165" y="85"/>
                  </a:lnTo>
                  <a:lnTo>
                    <a:pt x="158" y="82"/>
                  </a:lnTo>
                  <a:lnTo>
                    <a:pt x="152" y="80"/>
                  </a:lnTo>
                  <a:lnTo>
                    <a:pt x="145" y="78"/>
                  </a:lnTo>
                  <a:lnTo>
                    <a:pt x="138" y="78"/>
                  </a:lnTo>
                  <a:lnTo>
                    <a:pt x="129" y="77"/>
                  </a:lnTo>
                  <a:lnTo>
                    <a:pt x="119" y="78"/>
                  </a:lnTo>
                  <a:lnTo>
                    <a:pt x="110" y="78"/>
                  </a:lnTo>
                  <a:lnTo>
                    <a:pt x="101" y="81"/>
                  </a:lnTo>
                  <a:lnTo>
                    <a:pt x="92" y="84"/>
                  </a:lnTo>
                  <a:lnTo>
                    <a:pt x="75" y="90"/>
                  </a:lnTo>
                  <a:lnTo>
                    <a:pt x="61" y="97"/>
                  </a:lnTo>
                  <a:lnTo>
                    <a:pt x="48" y="103"/>
                  </a:lnTo>
                  <a:lnTo>
                    <a:pt x="38" y="109"/>
                  </a:lnTo>
                  <a:lnTo>
                    <a:pt x="29" y="113"/>
                  </a:lnTo>
                  <a:lnTo>
                    <a:pt x="24" y="115"/>
                  </a:lnTo>
                  <a:lnTo>
                    <a:pt x="21" y="115"/>
                  </a:lnTo>
                  <a:lnTo>
                    <a:pt x="19" y="113"/>
                  </a:lnTo>
                  <a:lnTo>
                    <a:pt x="16" y="112"/>
                  </a:lnTo>
                  <a:lnTo>
                    <a:pt x="15" y="108"/>
                  </a:lnTo>
                  <a:lnTo>
                    <a:pt x="13" y="104"/>
                  </a:lnTo>
                  <a:lnTo>
                    <a:pt x="12" y="98"/>
                  </a:lnTo>
                  <a:lnTo>
                    <a:pt x="12" y="90"/>
                  </a:lnTo>
                  <a:lnTo>
                    <a:pt x="12" y="80"/>
                  </a:lnTo>
                  <a:lnTo>
                    <a:pt x="12" y="71"/>
                  </a:lnTo>
                  <a:lnTo>
                    <a:pt x="12" y="64"/>
                  </a:lnTo>
                  <a:lnTo>
                    <a:pt x="12" y="58"/>
                  </a:lnTo>
                  <a:lnTo>
                    <a:pt x="13" y="54"/>
                  </a:lnTo>
                  <a:lnTo>
                    <a:pt x="15" y="50"/>
                  </a:lnTo>
                  <a:lnTo>
                    <a:pt x="16" y="46"/>
                  </a:lnTo>
                  <a:lnTo>
                    <a:pt x="19" y="44"/>
                  </a:lnTo>
                  <a:lnTo>
                    <a:pt x="22" y="40"/>
                  </a:lnTo>
                  <a:lnTo>
                    <a:pt x="28" y="36"/>
                  </a:lnTo>
                  <a:lnTo>
                    <a:pt x="37" y="29"/>
                  </a:lnTo>
                  <a:lnTo>
                    <a:pt x="51" y="23"/>
                  </a:lnTo>
                  <a:lnTo>
                    <a:pt x="66" y="15"/>
                  </a:lnTo>
                  <a:lnTo>
                    <a:pt x="75" y="12"/>
                  </a:lnTo>
                  <a:lnTo>
                    <a:pt x="86" y="9"/>
                  </a:lnTo>
                  <a:lnTo>
                    <a:pt x="96" y="6"/>
                  </a:lnTo>
                  <a:lnTo>
                    <a:pt x="108" y="3"/>
                  </a:lnTo>
                  <a:lnTo>
                    <a:pt x="119" y="2"/>
                  </a:lnTo>
                  <a:lnTo>
                    <a:pt x="131" y="1"/>
                  </a:lnTo>
                  <a:lnTo>
                    <a:pt x="144" y="0"/>
                  </a:lnTo>
                  <a:lnTo>
                    <a:pt x="157" y="0"/>
                  </a:lnTo>
                  <a:lnTo>
                    <a:pt x="174" y="0"/>
                  </a:lnTo>
                  <a:lnTo>
                    <a:pt x="191" y="1"/>
                  </a:lnTo>
                  <a:lnTo>
                    <a:pt x="206" y="3"/>
                  </a:lnTo>
                  <a:lnTo>
                    <a:pt x="220" y="7"/>
                  </a:lnTo>
                  <a:lnTo>
                    <a:pt x="233" y="12"/>
                  </a:lnTo>
                  <a:lnTo>
                    <a:pt x="245" y="18"/>
                  </a:lnTo>
                  <a:lnTo>
                    <a:pt x="255" y="24"/>
                  </a:lnTo>
                  <a:lnTo>
                    <a:pt x="266" y="32"/>
                  </a:lnTo>
                  <a:lnTo>
                    <a:pt x="275" y="40"/>
                  </a:lnTo>
                  <a:lnTo>
                    <a:pt x="281" y="49"/>
                  </a:lnTo>
                  <a:lnTo>
                    <a:pt x="288" y="59"/>
                  </a:lnTo>
                  <a:lnTo>
                    <a:pt x="294" y="69"/>
                  </a:lnTo>
                  <a:lnTo>
                    <a:pt x="298" y="81"/>
                  </a:lnTo>
                  <a:lnTo>
                    <a:pt x="301" y="94"/>
                  </a:lnTo>
                  <a:lnTo>
                    <a:pt x="302" y="107"/>
                  </a:lnTo>
                  <a:lnTo>
                    <a:pt x="303" y="121"/>
                  </a:lnTo>
                  <a:lnTo>
                    <a:pt x="303" y="131"/>
                  </a:lnTo>
                  <a:lnTo>
                    <a:pt x="302" y="142"/>
                  </a:lnTo>
                  <a:lnTo>
                    <a:pt x="301" y="152"/>
                  </a:lnTo>
                  <a:lnTo>
                    <a:pt x="298" y="162"/>
                  </a:lnTo>
                  <a:lnTo>
                    <a:pt x="294" y="172"/>
                  </a:lnTo>
                  <a:lnTo>
                    <a:pt x="290" y="181"/>
                  </a:lnTo>
                  <a:lnTo>
                    <a:pt x="286" y="188"/>
                  </a:lnTo>
                  <a:lnTo>
                    <a:pt x="281" y="196"/>
                  </a:lnTo>
                  <a:lnTo>
                    <a:pt x="275" y="204"/>
                  </a:lnTo>
                  <a:lnTo>
                    <a:pt x="268" y="210"/>
                  </a:lnTo>
                  <a:lnTo>
                    <a:pt x="262" y="215"/>
                  </a:lnTo>
                  <a:lnTo>
                    <a:pt x="254" y="222"/>
                  </a:lnTo>
                  <a:lnTo>
                    <a:pt x="245" y="227"/>
                  </a:lnTo>
                  <a:lnTo>
                    <a:pt x="236" y="231"/>
                  </a:lnTo>
                  <a:lnTo>
                    <a:pt x="227" y="235"/>
                  </a:lnTo>
                  <a:lnTo>
                    <a:pt x="216" y="237"/>
                  </a:lnTo>
                  <a:lnTo>
                    <a:pt x="216" y="239"/>
                  </a:lnTo>
                  <a:lnTo>
                    <a:pt x="228" y="240"/>
                  </a:lnTo>
                  <a:lnTo>
                    <a:pt x="240" y="243"/>
                  </a:lnTo>
                  <a:lnTo>
                    <a:pt x="251" y="247"/>
                  </a:lnTo>
                  <a:lnTo>
                    <a:pt x="262" y="252"/>
                  </a:lnTo>
                  <a:lnTo>
                    <a:pt x="272" y="257"/>
                  </a:lnTo>
                  <a:lnTo>
                    <a:pt x="281" y="262"/>
                  </a:lnTo>
                  <a:lnTo>
                    <a:pt x="289" y="268"/>
                  </a:lnTo>
                  <a:lnTo>
                    <a:pt x="297" y="276"/>
                  </a:lnTo>
                  <a:lnTo>
                    <a:pt x="303" y="284"/>
                  </a:lnTo>
                  <a:lnTo>
                    <a:pt x="308" y="292"/>
                  </a:lnTo>
                  <a:lnTo>
                    <a:pt x="313" y="301"/>
                  </a:lnTo>
                  <a:lnTo>
                    <a:pt x="317" y="310"/>
                  </a:lnTo>
                  <a:lnTo>
                    <a:pt x="321" y="320"/>
                  </a:lnTo>
                  <a:lnTo>
                    <a:pt x="324" y="329"/>
                  </a:lnTo>
                  <a:lnTo>
                    <a:pt x="325" y="340"/>
                  </a:lnTo>
                  <a:lnTo>
                    <a:pt x="325" y="3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3" name="Freeform 129"/>
            <p:cNvSpPr>
              <a:spLocks noEditPoints="1"/>
            </p:cNvSpPr>
            <p:nvPr/>
          </p:nvSpPr>
          <p:spPr bwMode="auto">
            <a:xfrm>
              <a:off x="1301750" y="3371851"/>
              <a:ext cx="142875" cy="193675"/>
            </a:xfrm>
            <a:custGeom>
              <a:avLst/>
              <a:gdLst/>
              <a:ahLst/>
              <a:cxnLst>
                <a:cxn ang="0">
                  <a:pos x="360" y="357"/>
                </a:cxn>
                <a:cxn ang="0">
                  <a:pos x="359" y="371"/>
                </a:cxn>
                <a:cxn ang="0">
                  <a:pos x="355" y="382"/>
                </a:cxn>
                <a:cxn ang="0">
                  <a:pos x="350" y="387"/>
                </a:cxn>
                <a:cxn ang="0">
                  <a:pos x="303" y="387"/>
                </a:cxn>
                <a:cxn ang="0">
                  <a:pos x="302" y="479"/>
                </a:cxn>
                <a:cxn ang="0">
                  <a:pos x="298" y="484"/>
                </a:cxn>
                <a:cxn ang="0">
                  <a:pos x="286" y="488"/>
                </a:cxn>
                <a:cxn ang="0">
                  <a:pos x="268" y="490"/>
                </a:cxn>
                <a:cxn ang="0">
                  <a:pos x="242" y="490"/>
                </a:cxn>
                <a:cxn ang="0">
                  <a:pos x="224" y="488"/>
                </a:cxn>
                <a:cxn ang="0">
                  <a:pos x="212" y="484"/>
                </a:cxn>
                <a:cxn ang="0">
                  <a:pos x="209" y="479"/>
                </a:cxn>
                <a:cxn ang="0">
                  <a:pos x="207" y="387"/>
                </a:cxn>
                <a:cxn ang="0">
                  <a:pos x="17" y="387"/>
                </a:cxn>
                <a:cxn ang="0">
                  <a:pos x="9" y="384"/>
                </a:cxn>
                <a:cxn ang="0">
                  <a:pos x="3" y="374"/>
                </a:cxn>
                <a:cxn ang="0">
                  <a:pos x="0" y="356"/>
                </a:cxn>
                <a:cxn ang="0">
                  <a:pos x="0" y="333"/>
                </a:cxn>
                <a:cxn ang="0">
                  <a:pos x="2" y="315"/>
                </a:cxn>
                <a:cxn ang="0">
                  <a:pos x="4" y="299"/>
                </a:cxn>
                <a:cxn ang="0">
                  <a:pos x="9" y="286"/>
                </a:cxn>
                <a:cxn ang="0">
                  <a:pos x="163" y="13"/>
                </a:cxn>
                <a:cxn ang="0">
                  <a:pos x="170" y="8"/>
                </a:cxn>
                <a:cxn ang="0">
                  <a:pos x="183" y="4"/>
                </a:cxn>
                <a:cxn ang="0">
                  <a:pos x="203" y="2"/>
                </a:cxn>
                <a:cxn ang="0">
                  <a:pos x="233" y="0"/>
                </a:cxn>
                <a:cxn ang="0">
                  <a:pos x="266" y="2"/>
                </a:cxn>
                <a:cxn ang="0">
                  <a:pos x="287" y="4"/>
                </a:cxn>
                <a:cxn ang="0">
                  <a:pos x="299" y="9"/>
                </a:cxn>
                <a:cxn ang="0">
                  <a:pos x="303" y="17"/>
                </a:cxn>
                <a:cxn ang="0">
                  <a:pos x="346" y="309"/>
                </a:cxn>
                <a:cxn ang="0">
                  <a:pos x="351" y="311"/>
                </a:cxn>
                <a:cxn ang="0">
                  <a:pos x="356" y="318"/>
                </a:cxn>
                <a:cxn ang="0">
                  <a:pos x="360" y="330"/>
                </a:cxn>
                <a:cxn ang="0">
                  <a:pos x="360" y="348"/>
                </a:cxn>
                <a:cxn ang="0">
                  <a:pos x="207" y="86"/>
                </a:cxn>
                <a:cxn ang="0">
                  <a:pos x="207" y="309"/>
                </a:cxn>
              </a:cxnLst>
              <a:rect l="0" t="0" r="r" b="b"/>
              <a:pathLst>
                <a:path w="360" h="490">
                  <a:moveTo>
                    <a:pt x="360" y="348"/>
                  </a:moveTo>
                  <a:lnTo>
                    <a:pt x="360" y="357"/>
                  </a:lnTo>
                  <a:lnTo>
                    <a:pt x="360" y="365"/>
                  </a:lnTo>
                  <a:lnTo>
                    <a:pt x="359" y="371"/>
                  </a:lnTo>
                  <a:lnTo>
                    <a:pt x="356" y="378"/>
                  </a:lnTo>
                  <a:lnTo>
                    <a:pt x="355" y="382"/>
                  </a:lnTo>
                  <a:lnTo>
                    <a:pt x="352" y="384"/>
                  </a:lnTo>
                  <a:lnTo>
                    <a:pt x="350" y="387"/>
                  </a:lnTo>
                  <a:lnTo>
                    <a:pt x="346" y="387"/>
                  </a:lnTo>
                  <a:lnTo>
                    <a:pt x="303" y="387"/>
                  </a:lnTo>
                  <a:lnTo>
                    <a:pt x="303" y="475"/>
                  </a:lnTo>
                  <a:lnTo>
                    <a:pt x="302" y="479"/>
                  </a:lnTo>
                  <a:lnTo>
                    <a:pt x="300" y="481"/>
                  </a:lnTo>
                  <a:lnTo>
                    <a:pt x="298" y="484"/>
                  </a:lnTo>
                  <a:lnTo>
                    <a:pt x="293" y="486"/>
                  </a:lnTo>
                  <a:lnTo>
                    <a:pt x="286" y="488"/>
                  </a:lnTo>
                  <a:lnTo>
                    <a:pt x="278" y="489"/>
                  </a:lnTo>
                  <a:lnTo>
                    <a:pt x="268" y="490"/>
                  </a:lnTo>
                  <a:lnTo>
                    <a:pt x="255" y="490"/>
                  </a:lnTo>
                  <a:lnTo>
                    <a:pt x="242" y="490"/>
                  </a:lnTo>
                  <a:lnTo>
                    <a:pt x="232" y="489"/>
                  </a:lnTo>
                  <a:lnTo>
                    <a:pt x="224" y="488"/>
                  </a:lnTo>
                  <a:lnTo>
                    <a:pt x="218" y="486"/>
                  </a:lnTo>
                  <a:lnTo>
                    <a:pt x="212" y="484"/>
                  </a:lnTo>
                  <a:lnTo>
                    <a:pt x="210" y="481"/>
                  </a:lnTo>
                  <a:lnTo>
                    <a:pt x="209" y="479"/>
                  </a:lnTo>
                  <a:lnTo>
                    <a:pt x="207" y="475"/>
                  </a:lnTo>
                  <a:lnTo>
                    <a:pt x="207" y="387"/>
                  </a:lnTo>
                  <a:lnTo>
                    <a:pt x="22" y="387"/>
                  </a:lnTo>
                  <a:lnTo>
                    <a:pt x="17" y="387"/>
                  </a:lnTo>
                  <a:lnTo>
                    <a:pt x="13" y="386"/>
                  </a:lnTo>
                  <a:lnTo>
                    <a:pt x="9" y="384"/>
                  </a:lnTo>
                  <a:lnTo>
                    <a:pt x="6" y="380"/>
                  </a:lnTo>
                  <a:lnTo>
                    <a:pt x="3" y="374"/>
                  </a:lnTo>
                  <a:lnTo>
                    <a:pt x="2" y="366"/>
                  </a:lnTo>
                  <a:lnTo>
                    <a:pt x="0" y="356"/>
                  </a:lnTo>
                  <a:lnTo>
                    <a:pt x="0" y="343"/>
                  </a:lnTo>
                  <a:lnTo>
                    <a:pt x="0" y="333"/>
                  </a:lnTo>
                  <a:lnTo>
                    <a:pt x="2" y="322"/>
                  </a:lnTo>
                  <a:lnTo>
                    <a:pt x="2" y="315"/>
                  </a:lnTo>
                  <a:lnTo>
                    <a:pt x="3" y="307"/>
                  </a:lnTo>
                  <a:lnTo>
                    <a:pt x="4" y="299"/>
                  </a:lnTo>
                  <a:lnTo>
                    <a:pt x="7" y="293"/>
                  </a:lnTo>
                  <a:lnTo>
                    <a:pt x="9" y="286"/>
                  </a:lnTo>
                  <a:lnTo>
                    <a:pt x="13" y="280"/>
                  </a:lnTo>
                  <a:lnTo>
                    <a:pt x="163" y="13"/>
                  </a:lnTo>
                  <a:lnTo>
                    <a:pt x="166" y="11"/>
                  </a:lnTo>
                  <a:lnTo>
                    <a:pt x="170" y="8"/>
                  </a:lnTo>
                  <a:lnTo>
                    <a:pt x="175" y="6"/>
                  </a:lnTo>
                  <a:lnTo>
                    <a:pt x="183" y="4"/>
                  </a:lnTo>
                  <a:lnTo>
                    <a:pt x="192" y="3"/>
                  </a:lnTo>
                  <a:lnTo>
                    <a:pt x="203" y="2"/>
                  </a:lnTo>
                  <a:lnTo>
                    <a:pt x="216" y="0"/>
                  </a:lnTo>
                  <a:lnTo>
                    <a:pt x="233" y="0"/>
                  </a:lnTo>
                  <a:lnTo>
                    <a:pt x="251" y="0"/>
                  </a:lnTo>
                  <a:lnTo>
                    <a:pt x="266" y="2"/>
                  </a:lnTo>
                  <a:lnTo>
                    <a:pt x="277" y="3"/>
                  </a:lnTo>
                  <a:lnTo>
                    <a:pt x="287" y="4"/>
                  </a:lnTo>
                  <a:lnTo>
                    <a:pt x="294" y="7"/>
                  </a:lnTo>
                  <a:lnTo>
                    <a:pt x="299" y="9"/>
                  </a:lnTo>
                  <a:lnTo>
                    <a:pt x="302" y="13"/>
                  </a:lnTo>
                  <a:lnTo>
                    <a:pt x="303" y="17"/>
                  </a:lnTo>
                  <a:lnTo>
                    <a:pt x="303" y="309"/>
                  </a:lnTo>
                  <a:lnTo>
                    <a:pt x="346" y="309"/>
                  </a:lnTo>
                  <a:lnTo>
                    <a:pt x="348" y="309"/>
                  </a:lnTo>
                  <a:lnTo>
                    <a:pt x="351" y="311"/>
                  </a:lnTo>
                  <a:lnTo>
                    <a:pt x="353" y="315"/>
                  </a:lnTo>
                  <a:lnTo>
                    <a:pt x="356" y="318"/>
                  </a:lnTo>
                  <a:lnTo>
                    <a:pt x="359" y="324"/>
                  </a:lnTo>
                  <a:lnTo>
                    <a:pt x="360" y="330"/>
                  </a:lnTo>
                  <a:lnTo>
                    <a:pt x="360" y="339"/>
                  </a:lnTo>
                  <a:lnTo>
                    <a:pt x="360" y="348"/>
                  </a:lnTo>
                  <a:close/>
                  <a:moveTo>
                    <a:pt x="207" y="86"/>
                  </a:moveTo>
                  <a:lnTo>
                    <a:pt x="207" y="86"/>
                  </a:lnTo>
                  <a:lnTo>
                    <a:pt x="79" y="309"/>
                  </a:lnTo>
                  <a:lnTo>
                    <a:pt x="207" y="309"/>
                  </a:lnTo>
                  <a:lnTo>
                    <a:pt x="207" y="8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1311275" y="2849563"/>
              <a:ext cx="125413" cy="195263"/>
            </a:xfrm>
            <a:custGeom>
              <a:avLst/>
              <a:gdLst/>
              <a:ahLst/>
              <a:cxnLst>
                <a:cxn ang="0">
                  <a:pos x="314" y="365"/>
                </a:cxn>
                <a:cxn ang="0">
                  <a:pos x="296" y="413"/>
                </a:cxn>
                <a:cxn ang="0">
                  <a:pos x="265" y="450"/>
                </a:cxn>
                <a:cxn ang="0">
                  <a:pos x="222" y="476"/>
                </a:cxn>
                <a:cxn ang="0">
                  <a:pos x="168" y="490"/>
                </a:cxn>
                <a:cxn ang="0">
                  <a:pos x="116" y="493"/>
                </a:cxn>
                <a:cxn ang="0">
                  <a:pos x="84" y="490"/>
                </a:cxn>
                <a:cxn ang="0">
                  <a:pos x="33" y="479"/>
                </a:cxn>
                <a:cxn ang="0">
                  <a:pos x="7" y="468"/>
                </a:cxn>
                <a:cxn ang="0">
                  <a:pos x="2" y="458"/>
                </a:cxn>
                <a:cxn ang="0">
                  <a:pos x="0" y="441"/>
                </a:cxn>
                <a:cxn ang="0">
                  <a:pos x="0" y="415"/>
                </a:cxn>
                <a:cxn ang="0">
                  <a:pos x="2" y="394"/>
                </a:cxn>
                <a:cxn ang="0">
                  <a:pos x="9" y="387"/>
                </a:cxn>
                <a:cxn ang="0">
                  <a:pos x="23" y="391"/>
                </a:cxn>
                <a:cxn ang="0">
                  <a:pos x="57" y="406"/>
                </a:cxn>
                <a:cxn ang="0">
                  <a:pos x="93" y="414"/>
                </a:cxn>
                <a:cxn ang="0">
                  <a:pos x="128" y="414"/>
                </a:cxn>
                <a:cxn ang="0">
                  <a:pos x="156" y="410"/>
                </a:cxn>
                <a:cxn ang="0">
                  <a:pos x="179" y="400"/>
                </a:cxn>
                <a:cxn ang="0">
                  <a:pos x="198" y="384"/>
                </a:cxn>
                <a:cxn ang="0">
                  <a:pos x="209" y="362"/>
                </a:cxn>
                <a:cxn ang="0">
                  <a:pos x="212" y="335"/>
                </a:cxn>
                <a:cxn ang="0">
                  <a:pos x="209" y="310"/>
                </a:cxn>
                <a:cxn ang="0">
                  <a:pos x="200" y="290"/>
                </a:cxn>
                <a:cxn ang="0">
                  <a:pos x="183" y="274"/>
                </a:cxn>
                <a:cxn ang="0">
                  <a:pos x="157" y="264"/>
                </a:cxn>
                <a:cxn ang="0">
                  <a:pos x="125" y="260"/>
                </a:cxn>
                <a:cxn ang="0">
                  <a:pos x="90" y="260"/>
                </a:cxn>
                <a:cxn ang="0">
                  <a:pos x="55" y="264"/>
                </a:cxn>
                <a:cxn ang="0">
                  <a:pos x="29" y="263"/>
                </a:cxn>
                <a:cxn ang="0">
                  <a:pos x="20" y="255"/>
                </a:cxn>
                <a:cxn ang="0">
                  <a:pos x="18" y="238"/>
                </a:cxn>
                <a:cxn ang="0">
                  <a:pos x="19" y="14"/>
                </a:cxn>
                <a:cxn ang="0">
                  <a:pos x="27" y="3"/>
                </a:cxn>
                <a:cxn ang="0">
                  <a:pos x="42" y="0"/>
                </a:cxn>
                <a:cxn ang="0">
                  <a:pos x="279" y="1"/>
                </a:cxn>
                <a:cxn ang="0">
                  <a:pos x="285" y="14"/>
                </a:cxn>
                <a:cxn ang="0">
                  <a:pos x="288" y="42"/>
                </a:cxn>
                <a:cxn ang="0">
                  <a:pos x="285" y="67"/>
                </a:cxn>
                <a:cxn ang="0">
                  <a:pos x="279" y="82"/>
                </a:cxn>
                <a:cxn ang="0">
                  <a:pos x="99" y="84"/>
                </a:cxn>
                <a:cxn ang="0">
                  <a:pos x="126" y="186"/>
                </a:cxn>
                <a:cxn ang="0">
                  <a:pos x="172" y="186"/>
                </a:cxn>
                <a:cxn ang="0">
                  <a:pos x="223" y="194"/>
                </a:cxn>
                <a:cxn ang="0">
                  <a:pos x="263" y="213"/>
                </a:cxn>
                <a:cxn ang="0">
                  <a:pos x="293" y="242"/>
                </a:cxn>
                <a:cxn ang="0">
                  <a:pos x="311" y="279"/>
                </a:cxn>
                <a:cxn ang="0">
                  <a:pos x="317" y="327"/>
                </a:cxn>
              </a:cxnLst>
              <a:rect l="0" t="0" r="r" b="b"/>
              <a:pathLst>
                <a:path w="317" h="493">
                  <a:moveTo>
                    <a:pt x="317" y="327"/>
                  </a:moveTo>
                  <a:lnTo>
                    <a:pt x="317" y="347"/>
                  </a:lnTo>
                  <a:lnTo>
                    <a:pt x="314" y="365"/>
                  </a:lnTo>
                  <a:lnTo>
                    <a:pt x="309" y="382"/>
                  </a:lnTo>
                  <a:lnTo>
                    <a:pt x="304" y="397"/>
                  </a:lnTo>
                  <a:lnTo>
                    <a:pt x="296" y="413"/>
                  </a:lnTo>
                  <a:lnTo>
                    <a:pt x="287" y="426"/>
                  </a:lnTo>
                  <a:lnTo>
                    <a:pt x="276" y="438"/>
                  </a:lnTo>
                  <a:lnTo>
                    <a:pt x="265" y="450"/>
                  </a:lnTo>
                  <a:lnTo>
                    <a:pt x="252" y="459"/>
                  </a:lnTo>
                  <a:lnTo>
                    <a:pt x="238" y="468"/>
                  </a:lnTo>
                  <a:lnTo>
                    <a:pt x="222" y="476"/>
                  </a:lnTo>
                  <a:lnTo>
                    <a:pt x="205" y="482"/>
                  </a:lnTo>
                  <a:lnTo>
                    <a:pt x="187" y="486"/>
                  </a:lnTo>
                  <a:lnTo>
                    <a:pt x="168" y="490"/>
                  </a:lnTo>
                  <a:lnTo>
                    <a:pt x="148" y="493"/>
                  </a:lnTo>
                  <a:lnTo>
                    <a:pt x="126" y="493"/>
                  </a:lnTo>
                  <a:lnTo>
                    <a:pt x="116" y="493"/>
                  </a:lnTo>
                  <a:lnTo>
                    <a:pt x="104" y="493"/>
                  </a:lnTo>
                  <a:lnTo>
                    <a:pt x="94" y="491"/>
                  </a:lnTo>
                  <a:lnTo>
                    <a:pt x="84" y="490"/>
                  </a:lnTo>
                  <a:lnTo>
                    <a:pt x="64" y="488"/>
                  </a:lnTo>
                  <a:lnTo>
                    <a:pt x="47" y="484"/>
                  </a:lnTo>
                  <a:lnTo>
                    <a:pt x="33" y="479"/>
                  </a:lnTo>
                  <a:lnTo>
                    <a:pt x="22" y="475"/>
                  </a:lnTo>
                  <a:lnTo>
                    <a:pt x="13" y="471"/>
                  </a:lnTo>
                  <a:lnTo>
                    <a:pt x="7" y="468"/>
                  </a:lnTo>
                  <a:lnTo>
                    <a:pt x="5" y="464"/>
                  </a:lnTo>
                  <a:lnTo>
                    <a:pt x="4" y="462"/>
                  </a:lnTo>
                  <a:lnTo>
                    <a:pt x="2" y="458"/>
                  </a:lnTo>
                  <a:lnTo>
                    <a:pt x="1" y="453"/>
                  </a:lnTo>
                  <a:lnTo>
                    <a:pt x="0" y="447"/>
                  </a:lnTo>
                  <a:lnTo>
                    <a:pt x="0" y="441"/>
                  </a:lnTo>
                  <a:lnTo>
                    <a:pt x="0" y="433"/>
                  </a:lnTo>
                  <a:lnTo>
                    <a:pt x="0" y="424"/>
                  </a:lnTo>
                  <a:lnTo>
                    <a:pt x="0" y="415"/>
                  </a:lnTo>
                  <a:lnTo>
                    <a:pt x="0" y="407"/>
                  </a:lnTo>
                  <a:lnTo>
                    <a:pt x="1" y="400"/>
                  </a:lnTo>
                  <a:lnTo>
                    <a:pt x="2" y="394"/>
                  </a:lnTo>
                  <a:lnTo>
                    <a:pt x="4" y="391"/>
                  </a:lnTo>
                  <a:lnTo>
                    <a:pt x="6" y="388"/>
                  </a:lnTo>
                  <a:lnTo>
                    <a:pt x="9" y="387"/>
                  </a:lnTo>
                  <a:lnTo>
                    <a:pt x="11" y="387"/>
                  </a:lnTo>
                  <a:lnTo>
                    <a:pt x="16" y="388"/>
                  </a:lnTo>
                  <a:lnTo>
                    <a:pt x="23" y="391"/>
                  </a:lnTo>
                  <a:lnTo>
                    <a:pt x="32" y="396"/>
                  </a:lnTo>
                  <a:lnTo>
                    <a:pt x="44" y="401"/>
                  </a:lnTo>
                  <a:lnTo>
                    <a:pt x="57" y="406"/>
                  </a:lnTo>
                  <a:lnTo>
                    <a:pt x="73" y="410"/>
                  </a:lnTo>
                  <a:lnTo>
                    <a:pt x="82" y="413"/>
                  </a:lnTo>
                  <a:lnTo>
                    <a:pt x="93" y="414"/>
                  </a:lnTo>
                  <a:lnTo>
                    <a:pt x="104" y="414"/>
                  </a:lnTo>
                  <a:lnTo>
                    <a:pt x="117" y="414"/>
                  </a:lnTo>
                  <a:lnTo>
                    <a:pt x="128" y="414"/>
                  </a:lnTo>
                  <a:lnTo>
                    <a:pt x="138" y="414"/>
                  </a:lnTo>
                  <a:lnTo>
                    <a:pt x="147" y="413"/>
                  </a:lnTo>
                  <a:lnTo>
                    <a:pt x="156" y="410"/>
                  </a:lnTo>
                  <a:lnTo>
                    <a:pt x="165" y="407"/>
                  </a:lnTo>
                  <a:lnTo>
                    <a:pt x="173" y="404"/>
                  </a:lnTo>
                  <a:lnTo>
                    <a:pt x="179" y="400"/>
                  </a:lnTo>
                  <a:lnTo>
                    <a:pt x="186" y="396"/>
                  </a:lnTo>
                  <a:lnTo>
                    <a:pt x="192" y="391"/>
                  </a:lnTo>
                  <a:lnTo>
                    <a:pt x="198" y="384"/>
                  </a:lnTo>
                  <a:lnTo>
                    <a:pt x="201" y="378"/>
                  </a:lnTo>
                  <a:lnTo>
                    <a:pt x="205" y="371"/>
                  </a:lnTo>
                  <a:lnTo>
                    <a:pt x="209" y="362"/>
                  </a:lnTo>
                  <a:lnTo>
                    <a:pt x="210" y="354"/>
                  </a:lnTo>
                  <a:lnTo>
                    <a:pt x="212" y="345"/>
                  </a:lnTo>
                  <a:lnTo>
                    <a:pt x="212" y="335"/>
                  </a:lnTo>
                  <a:lnTo>
                    <a:pt x="212" y="326"/>
                  </a:lnTo>
                  <a:lnTo>
                    <a:pt x="210" y="318"/>
                  </a:lnTo>
                  <a:lnTo>
                    <a:pt x="209" y="310"/>
                  </a:lnTo>
                  <a:lnTo>
                    <a:pt x="207" y="303"/>
                  </a:lnTo>
                  <a:lnTo>
                    <a:pt x="204" y="296"/>
                  </a:lnTo>
                  <a:lnTo>
                    <a:pt x="200" y="290"/>
                  </a:lnTo>
                  <a:lnTo>
                    <a:pt x="195" y="285"/>
                  </a:lnTo>
                  <a:lnTo>
                    <a:pt x="190" y="279"/>
                  </a:lnTo>
                  <a:lnTo>
                    <a:pt x="183" y="274"/>
                  </a:lnTo>
                  <a:lnTo>
                    <a:pt x="176" y="270"/>
                  </a:lnTo>
                  <a:lnTo>
                    <a:pt x="166" y="266"/>
                  </a:lnTo>
                  <a:lnTo>
                    <a:pt x="157" y="264"/>
                  </a:lnTo>
                  <a:lnTo>
                    <a:pt x="148" y="263"/>
                  </a:lnTo>
                  <a:lnTo>
                    <a:pt x="137" y="260"/>
                  </a:lnTo>
                  <a:lnTo>
                    <a:pt x="125" y="260"/>
                  </a:lnTo>
                  <a:lnTo>
                    <a:pt x="111" y="259"/>
                  </a:lnTo>
                  <a:lnTo>
                    <a:pt x="101" y="260"/>
                  </a:lnTo>
                  <a:lnTo>
                    <a:pt x="90" y="260"/>
                  </a:lnTo>
                  <a:lnTo>
                    <a:pt x="81" y="260"/>
                  </a:lnTo>
                  <a:lnTo>
                    <a:pt x="72" y="261"/>
                  </a:lnTo>
                  <a:lnTo>
                    <a:pt x="55" y="264"/>
                  </a:lnTo>
                  <a:lnTo>
                    <a:pt x="38" y="264"/>
                  </a:lnTo>
                  <a:lnTo>
                    <a:pt x="33" y="264"/>
                  </a:lnTo>
                  <a:lnTo>
                    <a:pt x="29" y="263"/>
                  </a:lnTo>
                  <a:lnTo>
                    <a:pt x="25" y="261"/>
                  </a:lnTo>
                  <a:lnTo>
                    <a:pt x="23" y="259"/>
                  </a:lnTo>
                  <a:lnTo>
                    <a:pt x="20" y="255"/>
                  </a:lnTo>
                  <a:lnTo>
                    <a:pt x="19" y="251"/>
                  </a:lnTo>
                  <a:lnTo>
                    <a:pt x="19" y="245"/>
                  </a:lnTo>
                  <a:lnTo>
                    <a:pt x="18" y="238"/>
                  </a:lnTo>
                  <a:lnTo>
                    <a:pt x="18" y="27"/>
                  </a:lnTo>
                  <a:lnTo>
                    <a:pt x="19" y="21"/>
                  </a:lnTo>
                  <a:lnTo>
                    <a:pt x="19" y="14"/>
                  </a:lnTo>
                  <a:lnTo>
                    <a:pt x="22" y="10"/>
                  </a:lnTo>
                  <a:lnTo>
                    <a:pt x="24" y="7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273" y="0"/>
                  </a:lnTo>
                  <a:lnTo>
                    <a:pt x="275" y="0"/>
                  </a:lnTo>
                  <a:lnTo>
                    <a:pt x="279" y="1"/>
                  </a:lnTo>
                  <a:lnTo>
                    <a:pt x="282" y="5"/>
                  </a:lnTo>
                  <a:lnTo>
                    <a:pt x="284" y="9"/>
                  </a:lnTo>
                  <a:lnTo>
                    <a:pt x="285" y="14"/>
                  </a:lnTo>
                  <a:lnTo>
                    <a:pt x="287" y="22"/>
                  </a:lnTo>
                  <a:lnTo>
                    <a:pt x="288" y="31"/>
                  </a:lnTo>
                  <a:lnTo>
                    <a:pt x="288" y="42"/>
                  </a:lnTo>
                  <a:lnTo>
                    <a:pt x="288" y="52"/>
                  </a:lnTo>
                  <a:lnTo>
                    <a:pt x="287" y="61"/>
                  </a:lnTo>
                  <a:lnTo>
                    <a:pt x="285" y="67"/>
                  </a:lnTo>
                  <a:lnTo>
                    <a:pt x="284" y="74"/>
                  </a:lnTo>
                  <a:lnTo>
                    <a:pt x="282" y="78"/>
                  </a:lnTo>
                  <a:lnTo>
                    <a:pt x="279" y="82"/>
                  </a:lnTo>
                  <a:lnTo>
                    <a:pt x="276" y="83"/>
                  </a:lnTo>
                  <a:lnTo>
                    <a:pt x="273" y="84"/>
                  </a:lnTo>
                  <a:lnTo>
                    <a:pt x="99" y="84"/>
                  </a:lnTo>
                  <a:lnTo>
                    <a:pt x="99" y="188"/>
                  </a:lnTo>
                  <a:lnTo>
                    <a:pt x="113" y="186"/>
                  </a:lnTo>
                  <a:lnTo>
                    <a:pt x="126" y="186"/>
                  </a:lnTo>
                  <a:lnTo>
                    <a:pt x="139" y="185"/>
                  </a:lnTo>
                  <a:lnTo>
                    <a:pt x="154" y="185"/>
                  </a:lnTo>
                  <a:lnTo>
                    <a:pt x="172" y="186"/>
                  </a:lnTo>
                  <a:lnTo>
                    <a:pt x="190" y="188"/>
                  </a:lnTo>
                  <a:lnTo>
                    <a:pt x="208" y="190"/>
                  </a:lnTo>
                  <a:lnTo>
                    <a:pt x="223" y="194"/>
                  </a:lnTo>
                  <a:lnTo>
                    <a:pt x="238" y="199"/>
                  </a:lnTo>
                  <a:lnTo>
                    <a:pt x="251" y="206"/>
                  </a:lnTo>
                  <a:lnTo>
                    <a:pt x="263" y="213"/>
                  </a:lnTo>
                  <a:lnTo>
                    <a:pt x="274" y="221"/>
                  </a:lnTo>
                  <a:lnTo>
                    <a:pt x="284" y="232"/>
                  </a:lnTo>
                  <a:lnTo>
                    <a:pt x="293" y="242"/>
                  </a:lnTo>
                  <a:lnTo>
                    <a:pt x="300" y="254"/>
                  </a:lnTo>
                  <a:lnTo>
                    <a:pt x="306" y="266"/>
                  </a:lnTo>
                  <a:lnTo>
                    <a:pt x="311" y="279"/>
                  </a:lnTo>
                  <a:lnTo>
                    <a:pt x="314" y="295"/>
                  </a:lnTo>
                  <a:lnTo>
                    <a:pt x="317" y="310"/>
                  </a:lnTo>
                  <a:lnTo>
                    <a:pt x="317" y="3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5" name="Freeform 131"/>
            <p:cNvSpPr>
              <a:spLocks noEditPoints="1"/>
            </p:cNvSpPr>
            <p:nvPr/>
          </p:nvSpPr>
          <p:spPr bwMode="auto">
            <a:xfrm>
              <a:off x="1309688" y="2336801"/>
              <a:ext cx="133350" cy="198438"/>
            </a:xfrm>
            <a:custGeom>
              <a:avLst/>
              <a:gdLst/>
              <a:ahLst/>
              <a:cxnLst>
                <a:cxn ang="0">
                  <a:pos x="332" y="367"/>
                </a:cxn>
                <a:cxn ang="0">
                  <a:pos x="317" y="415"/>
                </a:cxn>
                <a:cxn ang="0">
                  <a:pos x="290" y="454"/>
                </a:cxn>
                <a:cxn ang="0">
                  <a:pos x="253" y="482"/>
                </a:cxn>
                <a:cxn ang="0">
                  <a:pos x="202" y="499"/>
                </a:cxn>
                <a:cxn ang="0">
                  <a:pos x="148" y="502"/>
                </a:cxn>
                <a:cxn ang="0">
                  <a:pos x="105" y="495"/>
                </a:cxn>
                <a:cxn ang="0">
                  <a:pos x="70" y="480"/>
                </a:cxn>
                <a:cxn ang="0">
                  <a:pos x="44" y="457"/>
                </a:cxn>
                <a:cxn ang="0">
                  <a:pos x="26" y="427"/>
                </a:cxn>
                <a:cxn ang="0">
                  <a:pos x="12" y="391"/>
                </a:cxn>
                <a:cxn ang="0">
                  <a:pos x="4" y="351"/>
                </a:cxn>
                <a:cxn ang="0">
                  <a:pos x="2" y="304"/>
                </a:cxn>
                <a:cxn ang="0">
                  <a:pos x="0" y="256"/>
                </a:cxn>
                <a:cxn ang="0">
                  <a:pos x="3" y="211"/>
                </a:cxn>
                <a:cxn ang="0">
                  <a:pos x="11" y="164"/>
                </a:cxn>
                <a:cxn ang="0">
                  <a:pos x="24" y="120"/>
                </a:cxn>
                <a:cxn ang="0">
                  <a:pos x="44" y="79"/>
                </a:cxn>
                <a:cxn ang="0">
                  <a:pos x="74" y="45"/>
                </a:cxn>
                <a:cxn ang="0">
                  <a:pos x="114" y="20"/>
                </a:cxn>
                <a:cxn ang="0">
                  <a:pos x="166" y="4"/>
                </a:cxn>
                <a:cxn ang="0">
                  <a:pos x="223" y="1"/>
                </a:cxn>
                <a:cxn ang="0">
                  <a:pos x="264" y="7"/>
                </a:cxn>
                <a:cxn ang="0">
                  <a:pos x="291" y="16"/>
                </a:cxn>
                <a:cxn ang="0">
                  <a:pos x="301" y="23"/>
                </a:cxn>
                <a:cxn ang="0">
                  <a:pos x="303" y="35"/>
                </a:cxn>
                <a:cxn ang="0">
                  <a:pos x="304" y="52"/>
                </a:cxn>
                <a:cxn ang="0">
                  <a:pos x="303" y="78"/>
                </a:cxn>
                <a:cxn ang="0">
                  <a:pos x="298" y="89"/>
                </a:cxn>
                <a:cxn ang="0">
                  <a:pos x="286" y="91"/>
                </a:cxn>
                <a:cxn ang="0">
                  <a:pos x="263" y="83"/>
                </a:cxn>
                <a:cxn ang="0">
                  <a:pos x="224" y="76"/>
                </a:cxn>
                <a:cxn ang="0">
                  <a:pos x="179" y="79"/>
                </a:cxn>
                <a:cxn ang="0">
                  <a:pos x="145" y="93"/>
                </a:cxn>
                <a:cxn ang="0">
                  <a:pos x="122" y="118"/>
                </a:cxn>
                <a:cxn ang="0">
                  <a:pos x="107" y="150"/>
                </a:cxn>
                <a:cxn ang="0">
                  <a:pos x="97" y="189"/>
                </a:cxn>
                <a:cxn ang="0">
                  <a:pos x="105" y="211"/>
                </a:cxn>
                <a:cxn ang="0">
                  <a:pos x="139" y="197"/>
                </a:cxn>
                <a:cxn ang="0">
                  <a:pos x="180" y="189"/>
                </a:cxn>
                <a:cxn ang="0">
                  <a:pos x="231" y="192"/>
                </a:cxn>
                <a:cxn ang="0">
                  <a:pos x="272" y="204"/>
                </a:cxn>
                <a:cxn ang="0">
                  <a:pos x="303" y="228"/>
                </a:cxn>
                <a:cxn ang="0">
                  <a:pos x="323" y="260"/>
                </a:cxn>
                <a:cxn ang="0">
                  <a:pos x="333" y="301"/>
                </a:cxn>
                <a:cxn ang="0">
                  <a:pos x="238" y="342"/>
                </a:cxn>
                <a:cxn ang="0">
                  <a:pos x="233" y="301"/>
                </a:cxn>
                <a:cxn ang="0">
                  <a:pos x="224" y="283"/>
                </a:cxn>
                <a:cxn ang="0">
                  <a:pos x="210" y="272"/>
                </a:cxn>
                <a:cxn ang="0">
                  <a:pos x="191" y="265"/>
                </a:cxn>
                <a:cxn ang="0">
                  <a:pos x="163" y="264"/>
                </a:cxn>
                <a:cxn ang="0">
                  <a:pos x="134" y="270"/>
                </a:cxn>
                <a:cxn ang="0">
                  <a:pos x="107" y="283"/>
                </a:cxn>
                <a:cxn ang="0">
                  <a:pos x="99" y="326"/>
                </a:cxn>
                <a:cxn ang="0">
                  <a:pos x="105" y="369"/>
                </a:cxn>
                <a:cxn ang="0">
                  <a:pos x="116" y="398"/>
                </a:cxn>
                <a:cxn ang="0">
                  <a:pos x="131" y="417"/>
                </a:cxn>
                <a:cxn ang="0">
                  <a:pos x="152" y="426"/>
                </a:cxn>
                <a:cxn ang="0">
                  <a:pos x="178" y="427"/>
                </a:cxn>
                <a:cxn ang="0">
                  <a:pos x="200" y="420"/>
                </a:cxn>
                <a:cxn ang="0">
                  <a:pos x="216" y="407"/>
                </a:cxn>
                <a:cxn ang="0">
                  <a:pos x="228" y="389"/>
                </a:cxn>
                <a:cxn ang="0">
                  <a:pos x="237" y="360"/>
                </a:cxn>
              </a:cxnLst>
              <a:rect l="0" t="0" r="r" b="b"/>
              <a:pathLst>
                <a:path w="335" h="503">
                  <a:moveTo>
                    <a:pt x="335" y="332"/>
                  </a:moveTo>
                  <a:lnTo>
                    <a:pt x="334" y="351"/>
                  </a:lnTo>
                  <a:lnTo>
                    <a:pt x="332" y="367"/>
                  </a:lnTo>
                  <a:lnTo>
                    <a:pt x="329" y="384"/>
                  </a:lnTo>
                  <a:lnTo>
                    <a:pt x="324" y="400"/>
                  </a:lnTo>
                  <a:lnTo>
                    <a:pt x="317" y="415"/>
                  </a:lnTo>
                  <a:lnTo>
                    <a:pt x="310" y="429"/>
                  </a:lnTo>
                  <a:lnTo>
                    <a:pt x="301" y="442"/>
                  </a:lnTo>
                  <a:lnTo>
                    <a:pt x="290" y="454"/>
                  </a:lnTo>
                  <a:lnTo>
                    <a:pt x="280" y="464"/>
                  </a:lnTo>
                  <a:lnTo>
                    <a:pt x="267" y="475"/>
                  </a:lnTo>
                  <a:lnTo>
                    <a:pt x="253" y="482"/>
                  </a:lnTo>
                  <a:lnTo>
                    <a:pt x="237" y="490"/>
                  </a:lnTo>
                  <a:lnTo>
                    <a:pt x="220" y="495"/>
                  </a:lnTo>
                  <a:lnTo>
                    <a:pt x="202" y="499"/>
                  </a:lnTo>
                  <a:lnTo>
                    <a:pt x="184" y="502"/>
                  </a:lnTo>
                  <a:lnTo>
                    <a:pt x="163" y="503"/>
                  </a:lnTo>
                  <a:lnTo>
                    <a:pt x="148" y="502"/>
                  </a:lnTo>
                  <a:lnTo>
                    <a:pt x="132" y="501"/>
                  </a:lnTo>
                  <a:lnTo>
                    <a:pt x="118" y="498"/>
                  </a:lnTo>
                  <a:lnTo>
                    <a:pt x="105" y="495"/>
                  </a:lnTo>
                  <a:lnTo>
                    <a:pt x="92" y="490"/>
                  </a:lnTo>
                  <a:lnTo>
                    <a:pt x="82" y="485"/>
                  </a:lnTo>
                  <a:lnTo>
                    <a:pt x="70" y="480"/>
                  </a:lnTo>
                  <a:lnTo>
                    <a:pt x="61" y="472"/>
                  </a:lnTo>
                  <a:lnTo>
                    <a:pt x="52" y="466"/>
                  </a:lnTo>
                  <a:lnTo>
                    <a:pt x="44" y="457"/>
                  </a:lnTo>
                  <a:lnTo>
                    <a:pt x="38" y="448"/>
                  </a:lnTo>
                  <a:lnTo>
                    <a:pt x="31" y="437"/>
                  </a:lnTo>
                  <a:lnTo>
                    <a:pt x="26" y="427"/>
                  </a:lnTo>
                  <a:lnTo>
                    <a:pt x="21" y="415"/>
                  </a:lnTo>
                  <a:lnTo>
                    <a:pt x="16" y="404"/>
                  </a:lnTo>
                  <a:lnTo>
                    <a:pt x="12" y="391"/>
                  </a:lnTo>
                  <a:lnTo>
                    <a:pt x="10" y="378"/>
                  </a:lnTo>
                  <a:lnTo>
                    <a:pt x="7" y="365"/>
                  </a:lnTo>
                  <a:lnTo>
                    <a:pt x="4" y="351"/>
                  </a:lnTo>
                  <a:lnTo>
                    <a:pt x="3" y="335"/>
                  </a:lnTo>
                  <a:lnTo>
                    <a:pt x="2" y="320"/>
                  </a:lnTo>
                  <a:lnTo>
                    <a:pt x="2" y="304"/>
                  </a:lnTo>
                  <a:lnTo>
                    <a:pt x="0" y="287"/>
                  </a:lnTo>
                  <a:lnTo>
                    <a:pt x="0" y="270"/>
                  </a:lnTo>
                  <a:lnTo>
                    <a:pt x="0" y="256"/>
                  </a:lnTo>
                  <a:lnTo>
                    <a:pt x="2" y="242"/>
                  </a:lnTo>
                  <a:lnTo>
                    <a:pt x="2" y="226"/>
                  </a:lnTo>
                  <a:lnTo>
                    <a:pt x="3" y="211"/>
                  </a:lnTo>
                  <a:lnTo>
                    <a:pt x="6" y="195"/>
                  </a:lnTo>
                  <a:lnTo>
                    <a:pt x="7" y="180"/>
                  </a:lnTo>
                  <a:lnTo>
                    <a:pt x="11" y="164"/>
                  </a:lnTo>
                  <a:lnTo>
                    <a:pt x="15" y="150"/>
                  </a:lnTo>
                  <a:lnTo>
                    <a:pt x="19" y="135"/>
                  </a:lnTo>
                  <a:lnTo>
                    <a:pt x="24" y="120"/>
                  </a:lnTo>
                  <a:lnTo>
                    <a:pt x="30" y="106"/>
                  </a:lnTo>
                  <a:lnTo>
                    <a:pt x="37" y="93"/>
                  </a:lnTo>
                  <a:lnTo>
                    <a:pt x="44" y="79"/>
                  </a:lnTo>
                  <a:lnTo>
                    <a:pt x="53" y="67"/>
                  </a:lnTo>
                  <a:lnTo>
                    <a:pt x="64" y="56"/>
                  </a:lnTo>
                  <a:lnTo>
                    <a:pt x="74" y="45"/>
                  </a:lnTo>
                  <a:lnTo>
                    <a:pt x="87" y="35"/>
                  </a:lnTo>
                  <a:lnTo>
                    <a:pt x="100" y="27"/>
                  </a:lnTo>
                  <a:lnTo>
                    <a:pt x="114" y="20"/>
                  </a:lnTo>
                  <a:lnTo>
                    <a:pt x="130" y="13"/>
                  </a:lnTo>
                  <a:lnTo>
                    <a:pt x="148" y="8"/>
                  </a:lnTo>
                  <a:lnTo>
                    <a:pt x="166" y="4"/>
                  </a:lnTo>
                  <a:lnTo>
                    <a:pt x="187" y="1"/>
                  </a:lnTo>
                  <a:lnTo>
                    <a:pt x="209" y="0"/>
                  </a:lnTo>
                  <a:lnTo>
                    <a:pt x="223" y="1"/>
                  </a:lnTo>
                  <a:lnTo>
                    <a:pt x="237" y="3"/>
                  </a:lnTo>
                  <a:lnTo>
                    <a:pt x="251" y="4"/>
                  </a:lnTo>
                  <a:lnTo>
                    <a:pt x="264" y="7"/>
                  </a:lnTo>
                  <a:lnTo>
                    <a:pt x="275" y="9"/>
                  </a:lnTo>
                  <a:lnTo>
                    <a:pt x="285" y="13"/>
                  </a:lnTo>
                  <a:lnTo>
                    <a:pt x="291" y="16"/>
                  </a:lnTo>
                  <a:lnTo>
                    <a:pt x="297" y="18"/>
                  </a:lnTo>
                  <a:lnTo>
                    <a:pt x="299" y="21"/>
                  </a:lnTo>
                  <a:lnTo>
                    <a:pt x="301" y="23"/>
                  </a:lnTo>
                  <a:lnTo>
                    <a:pt x="302" y="27"/>
                  </a:lnTo>
                  <a:lnTo>
                    <a:pt x="303" y="30"/>
                  </a:lnTo>
                  <a:lnTo>
                    <a:pt x="303" y="35"/>
                  </a:lnTo>
                  <a:lnTo>
                    <a:pt x="304" y="39"/>
                  </a:lnTo>
                  <a:lnTo>
                    <a:pt x="304" y="45"/>
                  </a:lnTo>
                  <a:lnTo>
                    <a:pt x="304" y="52"/>
                  </a:lnTo>
                  <a:lnTo>
                    <a:pt x="304" y="62"/>
                  </a:lnTo>
                  <a:lnTo>
                    <a:pt x="304" y="71"/>
                  </a:lnTo>
                  <a:lnTo>
                    <a:pt x="303" y="78"/>
                  </a:lnTo>
                  <a:lnTo>
                    <a:pt x="302" y="83"/>
                  </a:lnTo>
                  <a:lnTo>
                    <a:pt x="301" y="87"/>
                  </a:lnTo>
                  <a:lnTo>
                    <a:pt x="298" y="89"/>
                  </a:lnTo>
                  <a:lnTo>
                    <a:pt x="295" y="91"/>
                  </a:lnTo>
                  <a:lnTo>
                    <a:pt x="291" y="92"/>
                  </a:lnTo>
                  <a:lnTo>
                    <a:pt x="286" y="91"/>
                  </a:lnTo>
                  <a:lnTo>
                    <a:pt x="280" y="89"/>
                  </a:lnTo>
                  <a:lnTo>
                    <a:pt x="272" y="87"/>
                  </a:lnTo>
                  <a:lnTo>
                    <a:pt x="263" y="83"/>
                  </a:lnTo>
                  <a:lnTo>
                    <a:pt x="251" y="80"/>
                  </a:lnTo>
                  <a:lnTo>
                    <a:pt x="238" y="78"/>
                  </a:lnTo>
                  <a:lnTo>
                    <a:pt x="224" y="76"/>
                  </a:lnTo>
                  <a:lnTo>
                    <a:pt x="207" y="76"/>
                  </a:lnTo>
                  <a:lnTo>
                    <a:pt x="192" y="76"/>
                  </a:lnTo>
                  <a:lnTo>
                    <a:pt x="179" y="79"/>
                  </a:lnTo>
                  <a:lnTo>
                    <a:pt x="167" y="83"/>
                  </a:lnTo>
                  <a:lnTo>
                    <a:pt x="156" y="87"/>
                  </a:lnTo>
                  <a:lnTo>
                    <a:pt x="145" y="93"/>
                  </a:lnTo>
                  <a:lnTo>
                    <a:pt x="136" y="101"/>
                  </a:lnTo>
                  <a:lnTo>
                    <a:pt x="129" y="109"/>
                  </a:lnTo>
                  <a:lnTo>
                    <a:pt x="122" y="118"/>
                  </a:lnTo>
                  <a:lnTo>
                    <a:pt x="116" y="128"/>
                  </a:lnTo>
                  <a:lnTo>
                    <a:pt x="110" y="139"/>
                  </a:lnTo>
                  <a:lnTo>
                    <a:pt x="107" y="150"/>
                  </a:lnTo>
                  <a:lnTo>
                    <a:pt x="103" y="163"/>
                  </a:lnTo>
                  <a:lnTo>
                    <a:pt x="100" y="176"/>
                  </a:lnTo>
                  <a:lnTo>
                    <a:pt x="97" y="189"/>
                  </a:lnTo>
                  <a:lnTo>
                    <a:pt x="96" y="203"/>
                  </a:lnTo>
                  <a:lnTo>
                    <a:pt x="96" y="216"/>
                  </a:lnTo>
                  <a:lnTo>
                    <a:pt x="105" y="211"/>
                  </a:lnTo>
                  <a:lnTo>
                    <a:pt x="116" y="206"/>
                  </a:lnTo>
                  <a:lnTo>
                    <a:pt x="126" y="202"/>
                  </a:lnTo>
                  <a:lnTo>
                    <a:pt x="139" y="197"/>
                  </a:lnTo>
                  <a:lnTo>
                    <a:pt x="152" y="194"/>
                  </a:lnTo>
                  <a:lnTo>
                    <a:pt x="166" y="190"/>
                  </a:lnTo>
                  <a:lnTo>
                    <a:pt x="180" y="189"/>
                  </a:lnTo>
                  <a:lnTo>
                    <a:pt x="197" y="189"/>
                  </a:lnTo>
                  <a:lnTo>
                    <a:pt x="214" y="189"/>
                  </a:lnTo>
                  <a:lnTo>
                    <a:pt x="231" y="192"/>
                  </a:lnTo>
                  <a:lnTo>
                    <a:pt x="246" y="194"/>
                  </a:lnTo>
                  <a:lnTo>
                    <a:pt x="259" y="198"/>
                  </a:lnTo>
                  <a:lnTo>
                    <a:pt x="272" y="204"/>
                  </a:lnTo>
                  <a:lnTo>
                    <a:pt x="284" y="211"/>
                  </a:lnTo>
                  <a:lnTo>
                    <a:pt x="294" y="219"/>
                  </a:lnTo>
                  <a:lnTo>
                    <a:pt x="303" y="228"/>
                  </a:lnTo>
                  <a:lnTo>
                    <a:pt x="311" y="237"/>
                  </a:lnTo>
                  <a:lnTo>
                    <a:pt x="317" y="248"/>
                  </a:lnTo>
                  <a:lnTo>
                    <a:pt x="323" y="260"/>
                  </a:lnTo>
                  <a:lnTo>
                    <a:pt x="328" y="273"/>
                  </a:lnTo>
                  <a:lnTo>
                    <a:pt x="330" y="286"/>
                  </a:lnTo>
                  <a:lnTo>
                    <a:pt x="333" y="301"/>
                  </a:lnTo>
                  <a:lnTo>
                    <a:pt x="334" y="316"/>
                  </a:lnTo>
                  <a:lnTo>
                    <a:pt x="335" y="332"/>
                  </a:lnTo>
                  <a:close/>
                  <a:moveTo>
                    <a:pt x="238" y="342"/>
                  </a:moveTo>
                  <a:lnTo>
                    <a:pt x="237" y="323"/>
                  </a:lnTo>
                  <a:lnTo>
                    <a:pt x="235" y="308"/>
                  </a:lnTo>
                  <a:lnTo>
                    <a:pt x="233" y="301"/>
                  </a:lnTo>
                  <a:lnTo>
                    <a:pt x="231" y="295"/>
                  </a:lnTo>
                  <a:lnTo>
                    <a:pt x="228" y="289"/>
                  </a:lnTo>
                  <a:lnTo>
                    <a:pt x="224" y="283"/>
                  </a:lnTo>
                  <a:lnTo>
                    <a:pt x="220" y="279"/>
                  </a:lnTo>
                  <a:lnTo>
                    <a:pt x="215" y="274"/>
                  </a:lnTo>
                  <a:lnTo>
                    <a:pt x="210" y="272"/>
                  </a:lnTo>
                  <a:lnTo>
                    <a:pt x="204" y="269"/>
                  </a:lnTo>
                  <a:lnTo>
                    <a:pt x="197" y="267"/>
                  </a:lnTo>
                  <a:lnTo>
                    <a:pt x="191" y="265"/>
                  </a:lnTo>
                  <a:lnTo>
                    <a:pt x="183" y="264"/>
                  </a:lnTo>
                  <a:lnTo>
                    <a:pt x="174" y="264"/>
                  </a:lnTo>
                  <a:lnTo>
                    <a:pt x="163" y="264"/>
                  </a:lnTo>
                  <a:lnTo>
                    <a:pt x="153" y="265"/>
                  </a:lnTo>
                  <a:lnTo>
                    <a:pt x="144" y="268"/>
                  </a:lnTo>
                  <a:lnTo>
                    <a:pt x="134" y="270"/>
                  </a:lnTo>
                  <a:lnTo>
                    <a:pt x="125" y="274"/>
                  </a:lnTo>
                  <a:lnTo>
                    <a:pt x="116" y="278"/>
                  </a:lnTo>
                  <a:lnTo>
                    <a:pt x="107" y="283"/>
                  </a:lnTo>
                  <a:lnTo>
                    <a:pt x="97" y="289"/>
                  </a:lnTo>
                  <a:lnTo>
                    <a:pt x="99" y="308"/>
                  </a:lnTo>
                  <a:lnTo>
                    <a:pt x="99" y="326"/>
                  </a:lnTo>
                  <a:lnTo>
                    <a:pt x="100" y="342"/>
                  </a:lnTo>
                  <a:lnTo>
                    <a:pt x="103" y="356"/>
                  </a:lnTo>
                  <a:lnTo>
                    <a:pt x="105" y="369"/>
                  </a:lnTo>
                  <a:lnTo>
                    <a:pt x="108" y="379"/>
                  </a:lnTo>
                  <a:lnTo>
                    <a:pt x="112" y="389"/>
                  </a:lnTo>
                  <a:lnTo>
                    <a:pt x="116" y="398"/>
                  </a:lnTo>
                  <a:lnTo>
                    <a:pt x="121" y="405"/>
                  </a:lnTo>
                  <a:lnTo>
                    <a:pt x="126" y="411"/>
                  </a:lnTo>
                  <a:lnTo>
                    <a:pt x="131" y="417"/>
                  </a:lnTo>
                  <a:lnTo>
                    <a:pt x="138" y="420"/>
                  </a:lnTo>
                  <a:lnTo>
                    <a:pt x="145" y="423"/>
                  </a:lnTo>
                  <a:lnTo>
                    <a:pt x="152" y="426"/>
                  </a:lnTo>
                  <a:lnTo>
                    <a:pt x="161" y="427"/>
                  </a:lnTo>
                  <a:lnTo>
                    <a:pt x="169" y="427"/>
                  </a:lnTo>
                  <a:lnTo>
                    <a:pt x="178" y="427"/>
                  </a:lnTo>
                  <a:lnTo>
                    <a:pt x="185" y="426"/>
                  </a:lnTo>
                  <a:lnTo>
                    <a:pt x="192" y="423"/>
                  </a:lnTo>
                  <a:lnTo>
                    <a:pt x="200" y="420"/>
                  </a:lnTo>
                  <a:lnTo>
                    <a:pt x="205" y="417"/>
                  </a:lnTo>
                  <a:lnTo>
                    <a:pt x="211" y="413"/>
                  </a:lnTo>
                  <a:lnTo>
                    <a:pt x="216" y="407"/>
                  </a:lnTo>
                  <a:lnTo>
                    <a:pt x="220" y="402"/>
                  </a:lnTo>
                  <a:lnTo>
                    <a:pt x="224" y="397"/>
                  </a:lnTo>
                  <a:lnTo>
                    <a:pt x="228" y="389"/>
                  </a:lnTo>
                  <a:lnTo>
                    <a:pt x="231" y="383"/>
                  </a:lnTo>
                  <a:lnTo>
                    <a:pt x="233" y="375"/>
                  </a:lnTo>
                  <a:lnTo>
                    <a:pt x="237" y="360"/>
                  </a:lnTo>
                  <a:lnTo>
                    <a:pt x="238" y="3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1309688" y="1858963"/>
              <a:ext cx="130175" cy="192088"/>
            </a:xfrm>
            <a:custGeom>
              <a:avLst/>
              <a:gdLst/>
              <a:ahLst/>
              <a:cxnLst>
                <a:cxn ang="0">
                  <a:pos x="329" y="42"/>
                </a:cxn>
                <a:cxn ang="0">
                  <a:pos x="327" y="52"/>
                </a:cxn>
                <a:cxn ang="0">
                  <a:pos x="327" y="61"/>
                </a:cxn>
                <a:cxn ang="0">
                  <a:pos x="326" y="69"/>
                </a:cxn>
                <a:cxn ang="0">
                  <a:pos x="325" y="77"/>
                </a:cxn>
                <a:cxn ang="0">
                  <a:pos x="324" y="83"/>
                </a:cxn>
                <a:cxn ang="0">
                  <a:pos x="322" y="90"/>
                </a:cxn>
                <a:cxn ang="0">
                  <a:pos x="320" y="96"/>
                </a:cxn>
                <a:cxn ang="0">
                  <a:pos x="317" y="103"/>
                </a:cxn>
                <a:cxn ang="0">
                  <a:pos x="157" y="472"/>
                </a:cxn>
                <a:cxn ang="0">
                  <a:pos x="154" y="478"/>
                </a:cxn>
                <a:cxn ang="0">
                  <a:pos x="151" y="480"/>
                </a:cxn>
                <a:cxn ang="0">
                  <a:pos x="146" y="483"/>
                </a:cxn>
                <a:cxn ang="0">
                  <a:pos x="141" y="485"/>
                </a:cxn>
                <a:cxn ang="0">
                  <a:pos x="133" y="487"/>
                </a:cxn>
                <a:cxn ang="0">
                  <a:pos x="124" y="488"/>
                </a:cxn>
                <a:cxn ang="0">
                  <a:pos x="114" y="488"/>
                </a:cxn>
                <a:cxn ang="0">
                  <a:pos x="100" y="488"/>
                </a:cxn>
                <a:cxn ang="0">
                  <a:pos x="83" y="488"/>
                </a:cxn>
                <a:cxn ang="0">
                  <a:pos x="69" y="487"/>
                </a:cxn>
                <a:cxn ang="0">
                  <a:pos x="58" y="485"/>
                </a:cxn>
                <a:cxn ang="0">
                  <a:pos x="52" y="483"/>
                </a:cxn>
                <a:cxn ang="0">
                  <a:pos x="48" y="479"/>
                </a:cxn>
                <a:cxn ang="0">
                  <a:pos x="45" y="475"/>
                </a:cxn>
                <a:cxn ang="0">
                  <a:pos x="47" y="471"/>
                </a:cxn>
                <a:cxn ang="0">
                  <a:pos x="48" y="465"/>
                </a:cxn>
                <a:cxn ang="0">
                  <a:pos x="220" y="86"/>
                </a:cxn>
                <a:cxn ang="0">
                  <a:pos x="16" y="86"/>
                </a:cxn>
                <a:cxn ang="0">
                  <a:pos x="12" y="86"/>
                </a:cxn>
                <a:cxn ang="0">
                  <a:pos x="9" y="83"/>
                </a:cxn>
                <a:cxn ang="0">
                  <a:pos x="7" y="81"/>
                </a:cxn>
                <a:cxn ang="0">
                  <a:pos x="4" y="75"/>
                </a:cxn>
                <a:cxn ang="0">
                  <a:pos x="3" y="70"/>
                </a:cxn>
                <a:cxn ang="0">
                  <a:pos x="1" y="63"/>
                </a:cxn>
                <a:cxn ang="0">
                  <a:pos x="0" y="53"/>
                </a:cxn>
                <a:cxn ang="0">
                  <a:pos x="0" y="43"/>
                </a:cxn>
                <a:cxn ang="0">
                  <a:pos x="0" y="33"/>
                </a:cxn>
                <a:cxn ang="0">
                  <a:pos x="1" y="24"/>
                </a:cxn>
                <a:cxn ang="0">
                  <a:pos x="3" y="16"/>
                </a:cxn>
                <a:cxn ang="0">
                  <a:pos x="5" y="11"/>
                </a:cxn>
                <a:cxn ang="0">
                  <a:pos x="7" y="6"/>
                </a:cxn>
                <a:cxn ang="0">
                  <a:pos x="9" y="3"/>
                </a:cxn>
                <a:cxn ang="0">
                  <a:pos x="13" y="2"/>
                </a:cxn>
                <a:cxn ang="0">
                  <a:pos x="16" y="0"/>
                </a:cxn>
                <a:cxn ang="0">
                  <a:pos x="304" y="0"/>
                </a:cxn>
                <a:cxn ang="0">
                  <a:pos x="311" y="0"/>
                </a:cxn>
                <a:cxn ang="0">
                  <a:pos x="316" y="2"/>
                </a:cxn>
                <a:cxn ang="0">
                  <a:pos x="320" y="4"/>
                </a:cxn>
                <a:cxn ang="0">
                  <a:pos x="322" y="8"/>
                </a:cxn>
                <a:cxn ang="0">
                  <a:pos x="325" y="13"/>
                </a:cxn>
                <a:cxn ang="0">
                  <a:pos x="327" y="20"/>
                </a:cxn>
                <a:cxn ang="0">
                  <a:pos x="327" y="30"/>
                </a:cxn>
                <a:cxn ang="0">
                  <a:pos x="329" y="42"/>
                </a:cxn>
              </a:cxnLst>
              <a:rect l="0" t="0" r="r" b="b"/>
              <a:pathLst>
                <a:path w="329" h="488">
                  <a:moveTo>
                    <a:pt x="329" y="42"/>
                  </a:moveTo>
                  <a:lnTo>
                    <a:pt x="327" y="52"/>
                  </a:lnTo>
                  <a:lnTo>
                    <a:pt x="327" y="61"/>
                  </a:lnTo>
                  <a:lnTo>
                    <a:pt x="326" y="69"/>
                  </a:lnTo>
                  <a:lnTo>
                    <a:pt x="325" y="77"/>
                  </a:lnTo>
                  <a:lnTo>
                    <a:pt x="324" y="83"/>
                  </a:lnTo>
                  <a:lnTo>
                    <a:pt x="322" y="90"/>
                  </a:lnTo>
                  <a:lnTo>
                    <a:pt x="320" y="96"/>
                  </a:lnTo>
                  <a:lnTo>
                    <a:pt x="317" y="103"/>
                  </a:lnTo>
                  <a:lnTo>
                    <a:pt x="157" y="472"/>
                  </a:lnTo>
                  <a:lnTo>
                    <a:pt x="154" y="478"/>
                  </a:lnTo>
                  <a:lnTo>
                    <a:pt x="151" y="480"/>
                  </a:lnTo>
                  <a:lnTo>
                    <a:pt x="146" y="483"/>
                  </a:lnTo>
                  <a:lnTo>
                    <a:pt x="141" y="485"/>
                  </a:lnTo>
                  <a:lnTo>
                    <a:pt x="133" y="487"/>
                  </a:lnTo>
                  <a:lnTo>
                    <a:pt x="124" y="488"/>
                  </a:lnTo>
                  <a:lnTo>
                    <a:pt x="114" y="488"/>
                  </a:lnTo>
                  <a:lnTo>
                    <a:pt x="100" y="488"/>
                  </a:lnTo>
                  <a:lnTo>
                    <a:pt x="83" y="488"/>
                  </a:lnTo>
                  <a:lnTo>
                    <a:pt x="69" y="487"/>
                  </a:lnTo>
                  <a:lnTo>
                    <a:pt x="58" y="485"/>
                  </a:lnTo>
                  <a:lnTo>
                    <a:pt x="52" y="483"/>
                  </a:lnTo>
                  <a:lnTo>
                    <a:pt x="48" y="479"/>
                  </a:lnTo>
                  <a:lnTo>
                    <a:pt x="45" y="475"/>
                  </a:lnTo>
                  <a:lnTo>
                    <a:pt x="47" y="471"/>
                  </a:lnTo>
                  <a:lnTo>
                    <a:pt x="48" y="465"/>
                  </a:lnTo>
                  <a:lnTo>
                    <a:pt x="220" y="86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5"/>
                  </a:lnTo>
                  <a:lnTo>
                    <a:pt x="3" y="70"/>
                  </a:lnTo>
                  <a:lnTo>
                    <a:pt x="1" y="63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1" y="24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16" y="2"/>
                  </a:lnTo>
                  <a:lnTo>
                    <a:pt x="320" y="4"/>
                  </a:lnTo>
                  <a:lnTo>
                    <a:pt x="322" y="8"/>
                  </a:lnTo>
                  <a:lnTo>
                    <a:pt x="325" y="13"/>
                  </a:lnTo>
                  <a:lnTo>
                    <a:pt x="327" y="20"/>
                  </a:lnTo>
                  <a:lnTo>
                    <a:pt x="327" y="30"/>
                  </a:lnTo>
                  <a:lnTo>
                    <a:pt x="329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2012950" y="5068888"/>
              <a:ext cx="119063" cy="193675"/>
            </a:xfrm>
            <a:custGeom>
              <a:avLst/>
              <a:gdLst/>
              <a:ahLst/>
              <a:cxnLst>
                <a:cxn ang="0">
                  <a:pos x="297" y="460"/>
                </a:cxn>
                <a:cxn ang="0">
                  <a:pos x="296" y="474"/>
                </a:cxn>
                <a:cxn ang="0">
                  <a:pos x="292" y="483"/>
                </a:cxn>
                <a:cxn ang="0">
                  <a:pos x="285" y="487"/>
                </a:cxn>
                <a:cxn ang="0">
                  <a:pos x="15" y="487"/>
                </a:cxn>
                <a:cxn ang="0">
                  <a:pos x="10" y="486"/>
                </a:cxn>
                <a:cxn ang="0">
                  <a:pos x="5" y="479"/>
                </a:cxn>
                <a:cxn ang="0">
                  <a:pos x="2" y="468"/>
                </a:cxn>
                <a:cxn ang="0">
                  <a:pos x="1" y="450"/>
                </a:cxn>
                <a:cxn ang="0">
                  <a:pos x="2" y="432"/>
                </a:cxn>
                <a:cxn ang="0">
                  <a:pos x="5" y="420"/>
                </a:cxn>
                <a:cxn ang="0">
                  <a:pos x="9" y="413"/>
                </a:cxn>
                <a:cxn ang="0">
                  <a:pos x="15" y="412"/>
                </a:cxn>
                <a:cxn ang="0">
                  <a:pos x="106" y="95"/>
                </a:cxn>
                <a:cxn ang="0">
                  <a:pos x="20" y="142"/>
                </a:cxn>
                <a:cxn ang="0">
                  <a:pos x="9" y="144"/>
                </a:cxn>
                <a:cxn ang="0">
                  <a:pos x="2" y="138"/>
                </a:cxn>
                <a:cxn ang="0">
                  <a:pos x="0" y="121"/>
                </a:cxn>
                <a:cxn ang="0">
                  <a:pos x="0" y="101"/>
                </a:cxn>
                <a:cxn ang="0">
                  <a:pos x="1" y="89"/>
                </a:cxn>
                <a:cxn ang="0">
                  <a:pos x="3" y="80"/>
                </a:cxn>
                <a:cxn ang="0">
                  <a:pos x="9" y="75"/>
                </a:cxn>
                <a:cxn ang="0">
                  <a:pos x="117" y="4"/>
                </a:cxn>
                <a:cxn ang="0">
                  <a:pos x="122" y="2"/>
                </a:cxn>
                <a:cxn ang="0">
                  <a:pos x="129" y="0"/>
                </a:cxn>
                <a:cxn ang="0">
                  <a:pos x="141" y="0"/>
                </a:cxn>
                <a:cxn ang="0">
                  <a:pos x="160" y="0"/>
                </a:cxn>
                <a:cxn ang="0">
                  <a:pos x="183" y="0"/>
                </a:cxn>
                <a:cxn ang="0">
                  <a:pos x="196" y="2"/>
                </a:cxn>
                <a:cxn ang="0">
                  <a:pos x="203" y="5"/>
                </a:cxn>
                <a:cxn ang="0">
                  <a:pos x="204" y="11"/>
                </a:cxn>
                <a:cxn ang="0">
                  <a:pos x="283" y="412"/>
                </a:cxn>
                <a:cxn ang="0">
                  <a:pos x="289" y="413"/>
                </a:cxn>
                <a:cxn ang="0">
                  <a:pos x="294" y="420"/>
                </a:cxn>
                <a:cxn ang="0">
                  <a:pos x="297" y="432"/>
                </a:cxn>
                <a:cxn ang="0">
                  <a:pos x="298" y="450"/>
                </a:cxn>
              </a:cxnLst>
              <a:rect l="0" t="0" r="r" b="b"/>
              <a:pathLst>
                <a:path w="298" h="487">
                  <a:moveTo>
                    <a:pt x="298" y="450"/>
                  </a:moveTo>
                  <a:lnTo>
                    <a:pt x="297" y="460"/>
                  </a:lnTo>
                  <a:lnTo>
                    <a:pt x="297" y="468"/>
                  </a:lnTo>
                  <a:lnTo>
                    <a:pt x="296" y="474"/>
                  </a:lnTo>
                  <a:lnTo>
                    <a:pt x="293" y="479"/>
                  </a:lnTo>
                  <a:lnTo>
                    <a:pt x="292" y="483"/>
                  </a:lnTo>
                  <a:lnTo>
                    <a:pt x="289" y="486"/>
                  </a:lnTo>
                  <a:lnTo>
                    <a:pt x="285" y="487"/>
                  </a:lnTo>
                  <a:lnTo>
                    <a:pt x="283" y="487"/>
                  </a:lnTo>
                  <a:lnTo>
                    <a:pt x="15" y="487"/>
                  </a:lnTo>
                  <a:lnTo>
                    <a:pt x="12" y="487"/>
                  </a:lnTo>
                  <a:lnTo>
                    <a:pt x="10" y="486"/>
                  </a:lnTo>
                  <a:lnTo>
                    <a:pt x="7" y="483"/>
                  </a:lnTo>
                  <a:lnTo>
                    <a:pt x="5" y="479"/>
                  </a:lnTo>
                  <a:lnTo>
                    <a:pt x="3" y="474"/>
                  </a:lnTo>
                  <a:lnTo>
                    <a:pt x="2" y="468"/>
                  </a:lnTo>
                  <a:lnTo>
                    <a:pt x="1" y="460"/>
                  </a:lnTo>
                  <a:lnTo>
                    <a:pt x="1" y="450"/>
                  </a:lnTo>
                  <a:lnTo>
                    <a:pt x="1" y="441"/>
                  </a:lnTo>
                  <a:lnTo>
                    <a:pt x="2" y="432"/>
                  </a:lnTo>
                  <a:lnTo>
                    <a:pt x="2" y="425"/>
                  </a:lnTo>
                  <a:lnTo>
                    <a:pt x="5" y="420"/>
                  </a:lnTo>
                  <a:lnTo>
                    <a:pt x="7" y="416"/>
                  </a:lnTo>
                  <a:lnTo>
                    <a:pt x="9" y="413"/>
                  </a:lnTo>
                  <a:lnTo>
                    <a:pt x="12" y="412"/>
                  </a:lnTo>
                  <a:lnTo>
                    <a:pt x="15" y="412"/>
                  </a:lnTo>
                  <a:lnTo>
                    <a:pt x="106" y="412"/>
                  </a:lnTo>
                  <a:lnTo>
                    <a:pt x="106" y="95"/>
                  </a:lnTo>
                  <a:lnTo>
                    <a:pt x="28" y="139"/>
                  </a:lnTo>
                  <a:lnTo>
                    <a:pt x="20" y="142"/>
                  </a:lnTo>
                  <a:lnTo>
                    <a:pt x="14" y="144"/>
                  </a:lnTo>
                  <a:lnTo>
                    <a:pt x="9" y="144"/>
                  </a:lnTo>
                  <a:lnTo>
                    <a:pt x="5" y="142"/>
                  </a:lnTo>
                  <a:lnTo>
                    <a:pt x="2" y="138"/>
                  </a:lnTo>
                  <a:lnTo>
                    <a:pt x="1" y="130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2" y="84"/>
                  </a:lnTo>
                  <a:lnTo>
                    <a:pt x="3" y="80"/>
                  </a:lnTo>
                  <a:lnTo>
                    <a:pt x="6" y="77"/>
                  </a:lnTo>
                  <a:lnTo>
                    <a:pt x="9" y="75"/>
                  </a:lnTo>
                  <a:lnTo>
                    <a:pt x="12" y="72"/>
                  </a:lnTo>
                  <a:lnTo>
                    <a:pt x="117" y="4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5" y="1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50" y="0"/>
                  </a:lnTo>
                  <a:lnTo>
                    <a:pt x="160" y="0"/>
                  </a:lnTo>
                  <a:lnTo>
                    <a:pt x="173" y="0"/>
                  </a:lnTo>
                  <a:lnTo>
                    <a:pt x="183" y="0"/>
                  </a:lnTo>
                  <a:lnTo>
                    <a:pt x="191" y="1"/>
                  </a:lnTo>
                  <a:lnTo>
                    <a:pt x="196" y="2"/>
                  </a:lnTo>
                  <a:lnTo>
                    <a:pt x="200" y="4"/>
                  </a:lnTo>
                  <a:lnTo>
                    <a:pt x="203" y="5"/>
                  </a:lnTo>
                  <a:lnTo>
                    <a:pt x="204" y="7"/>
                  </a:lnTo>
                  <a:lnTo>
                    <a:pt x="204" y="11"/>
                  </a:lnTo>
                  <a:lnTo>
                    <a:pt x="204" y="412"/>
                  </a:lnTo>
                  <a:lnTo>
                    <a:pt x="283" y="412"/>
                  </a:lnTo>
                  <a:lnTo>
                    <a:pt x="287" y="412"/>
                  </a:lnTo>
                  <a:lnTo>
                    <a:pt x="289" y="413"/>
                  </a:lnTo>
                  <a:lnTo>
                    <a:pt x="292" y="416"/>
                  </a:lnTo>
                  <a:lnTo>
                    <a:pt x="294" y="420"/>
                  </a:lnTo>
                  <a:lnTo>
                    <a:pt x="296" y="425"/>
                  </a:lnTo>
                  <a:lnTo>
                    <a:pt x="297" y="432"/>
                  </a:lnTo>
                  <a:lnTo>
                    <a:pt x="297" y="441"/>
                  </a:lnTo>
                  <a:lnTo>
                    <a:pt x="298" y="4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771525" y="4327526"/>
              <a:ext cx="195263" cy="39688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77" y="1"/>
                </a:cxn>
                <a:cxn ang="0">
                  <a:pos x="481" y="2"/>
                </a:cxn>
                <a:cxn ang="0">
                  <a:pos x="484" y="6"/>
                </a:cxn>
                <a:cxn ang="0">
                  <a:pos x="486" y="10"/>
                </a:cxn>
                <a:cxn ang="0">
                  <a:pos x="488" y="17"/>
                </a:cxn>
                <a:cxn ang="0">
                  <a:pos x="489" y="26"/>
                </a:cxn>
                <a:cxn ang="0">
                  <a:pos x="490" y="36"/>
                </a:cxn>
                <a:cxn ang="0">
                  <a:pos x="490" y="49"/>
                </a:cxn>
                <a:cxn ang="0">
                  <a:pos x="490" y="63"/>
                </a:cxn>
                <a:cxn ang="0">
                  <a:pos x="489" y="73"/>
                </a:cxn>
                <a:cxn ang="0">
                  <a:pos x="488" y="83"/>
                </a:cxn>
                <a:cxn ang="0">
                  <a:pos x="486" y="89"/>
                </a:cxn>
                <a:cxn ang="0">
                  <a:pos x="484" y="93"/>
                </a:cxn>
                <a:cxn ang="0">
                  <a:pos x="481" y="97"/>
                </a:cxn>
                <a:cxn ang="0">
                  <a:pos x="477" y="98"/>
                </a:cxn>
                <a:cxn ang="0">
                  <a:pos x="475" y="99"/>
                </a:cxn>
                <a:cxn ang="0">
                  <a:pos x="15" y="99"/>
                </a:cxn>
                <a:cxn ang="0">
                  <a:pos x="13" y="98"/>
                </a:cxn>
                <a:cxn ang="0">
                  <a:pos x="9" y="97"/>
                </a:cxn>
                <a:cxn ang="0">
                  <a:pos x="6" y="93"/>
                </a:cxn>
                <a:cxn ang="0">
                  <a:pos x="4" y="88"/>
                </a:cxn>
                <a:cxn ang="0">
                  <a:pos x="2" y="81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0" y="49"/>
                </a:cxn>
                <a:cxn ang="0">
                  <a:pos x="0" y="36"/>
                </a:cxn>
                <a:cxn ang="0">
                  <a:pos x="1" y="26"/>
                </a:cxn>
                <a:cxn ang="0">
                  <a:pos x="2" y="17"/>
                </a:cxn>
                <a:cxn ang="0">
                  <a:pos x="4" y="10"/>
                </a:cxn>
                <a:cxn ang="0">
                  <a:pos x="6" y="6"/>
                </a:cxn>
                <a:cxn ang="0">
                  <a:pos x="9" y="2"/>
                </a:cxn>
                <a:cxn ang="0">
                  <a:pos x="13" y="1"/>
                </a:cxn>
                <a:cxn ang="0">
                  <a:pos x="15" y="0"/>
                </a:cxn>
                <a:cxn ang="0">
                  <a:pos x="475" y="0"/>
                </a:cxn>
              </a:cxnLst>
              <a:rect l="0" t="0" r="r" b="b"/>
              <a:pathLst>
                <a:path w="490" h="99">
                  <a:moveTo>
                    <a:pt x="475" y="0"/>
                  </a:moveTo>
                  <a:lnTo>
                    <a:pt x="477" y="1"/>
                  </a:lnTo>
                  <a:lnTo>
                    <a:pt x="481" y="2"/>
                  </a:lnTo>
                  <a:lnTo>
                    <a:pt x="484" y="6"/>
                  </a:lnTo>
                  <a:lnTo>
                    <a:pt x="486" y="10"/>
                  </a:lnTo>
                  <a:lnTo>
                    <a:pt x="488" y="17"/>
                  </a:lnTo>
                  <a:lnTo>
                    <a:pt x="489" y="26"/>
                  </a:lnTo>
                  <a:lnTo>
                    <a:pt x="490" y="36"/>
                  </a:lnTo>
                  <a:lnTo>
                    <a:pt x="490" y="49"/>
                  </a:lnTo>
                  <a:lnTo>
                    <a:pt x="490" y="63"/>
                  </a:lnTo>
                  <a:lnTo>
                    <a:pt x="489" y="73"/>
                  </a:lnTo>
                  <a:lnTo>
                    <a:pt x="488" y="83"/>
                  </a:lnTo>
                  <a:lnTo>
                    <a:pt x="486" y="89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7" y="98"/>
                  </a:lnTo>
                  <a:lnTo>
                    <a:pt x="475" y="99"/>
                  </a:lnTo>
                  <a:lnTo>
                    <a:pt x="15" y="99"/>
                  </a:lnTo>
                  <a:lnTo>
                    <a:pt x="13" y="98"/>
                  </a:lnTo>
                  <a:lnTo>
                    <a:pt x="9" y="97"/>
                  </a:lnTo>
                  <a:lnTo>
                    <a:pt x="6" y="93"/>
                  </a:lnTo>
                  <a:lnTo>
                    <a:pt x="4" y="88"/>
                  </a:lnTo>
                  <a:lnTo>
                    <a:pt x="2" y="81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1" y="26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6" y="6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819150" y="4160838"/>
              <a:ext cx="147638" cy="127000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65" y="5"/>
                </a:cxn>
                <a:cxn ang="0">
                  <a:pos x="369" y="15"/>
                </a:cxn>
                <a:cxn ang="0">
                  <a:pos x="371" y="34"/>
                </a:cxn>
                <a:cxn ang="0">
                  <a:pos x="371" y="59"/>
                </a:cxn>
                <a:cxn ang="0">
                  <a:pos x="369" y="77"/>
                </a:cxn>
                <a:cxn ang="0">
                  <a:pos x="365" y="88"/>
                </a:cxn>
                <a:cxn ang="0">
                  <a:pos x="359" y="93"/>
                </a:cxn>
                <a:cxn ang="0">
                  <a:pos x="165" y="94"/>
                </a:cxn>
                <a:cxn ang="0">
                  <a:pos x="127" y="97"/>
                </a:cxn>
                <a:cxn ang="0">
                  <a:pos x="103" y="107"/>
                </a:cxn>
                <a:cxn ang="0">
                  <a:pos x="94" y="115"/>
                </a:cxn>
                <a:cxn ang="0">
                  <a:pos x="88" y="125"/>
                </a:cxn>
                <a:cxn ang="0">
                  <a:pos x="84" y="137"/>
                </a:cxn>
                <a:cxn ang="0">
                  <a:pos x="83" y="150"/>
                </a:cxn>
                <a:cxn ang="0">
                  <a:pos x="85" y="168"/>
                </a:cxn>
                <a:cxn ang="0">
                  <a:pos x="96" y="186"/>
                </a:cxn>
                <a:cxn ang="0">
                  <a:pos x="111" y="205"/>
                </a:cxn>
                <a:cxn ang="0">
                  <a:pos x="133" y="225"/>
                </a:cxn>
                <a:cxn ang="0">
                  <a:pos x="359" y="225"/>
                </a:cxn>
                <a:cxn ang="0">
                  <a:pos x="365" y="230"/>
                </a:cxn>
                <a:cxn ang="0">
                  <a:pos x="369" y="240"/>
                </a:cxn>
                <a:cxn ang="0">
                  <a:pos x="371" y="258"/>
                </a:cxn>
                <a:cxn ang="0">
                  <a:pos x="371" y="284"/>
                </a:cxn>
                <a:cxn ang="0">
                  <a:pos x="369" y="302"/>
                </a:cxn>
                <a:cxn ang="0">
                  <a:pos x="365" y="314"/>
                </a:cxn>
                <a:cxn ang="0">
                  <a:pos x="359" y="318"/>
                </a:cxn>
                <a:cxn ang="0">
                  <a:pos x="22" y="319"/>
                </a:cxn>
                <a:cxn ang="0">
                  <a:pos x="15" y="317"/>
                </a:cxn>
                <a:cxn ang="0">
                  <a:pos x="10" y="310"/>
                </a:cxn>
                <a:cxn ang="0">
                  <a:pos x="8" y="297"/>
                </a:cxn>
                <a:cxn ang="0">
                  <a:pos x="6" y="278"/>
                </a:cxn>
                <a:cxn ang="0">
                  <a:pos x="8" y="258"/>
                </a:cxn>
                <a:cxn ang="0">
                  <a:pos x="10" y="247"/>
                </a:cxn>
                <a:cxn ang="0">
                  <a:pos x="15" y="240"/>
                </a:cxn>
                <a:cxn ang="0">
                  <a:pos x="22" y="238"/>
                </a:cxn>
                <a:cxn ang="0">
                  <a:pos x="46" y="225"/>
                </a:cxn>
                <a:cxn ang="0">
                  <a:pos x="23" y="196"/>
                </a:cxn>
                <a:cxn ang="0">
                  <a:pos x="9" y="168"/>
                </a:cxn>
                <a:cxn ang="0">
                  <a:pos x="1" y="137"/>
                </a:cxn>
                <a:cxn ang="0">
                  <a:pos x="1" y="106"/>
                </a:cxn>
                <a:cxn ang="0">
                  <a:pos x="6" y="77"/>
                </a:cxn>
                <a:cxn ang="0">
                  <a:pos x="18" y="53"/>
                </a:cxn>
                <a:cxn ang="0">
                  <a:pos x="32" y="35"/>
                </a:cxn>
                <a:cxn ang="0">
                  <a:pos x="52" y="21"/>
                </a:cxn>
                <a:cxn ang="0">
                  <a:pos x="75" y="10"/>
                </a:cxn>
                <a:cxn ang="0">
                  <a:pos x="101" y="4"/>
                </a:cxn>
                <a:cxn ang="0">
                  <a:pos x="132" y="0"/>
                </a:cxn>
                <a:cxn ang="0">
                  <a:pos x="356" y="0"/>
                </a:cxn>
              </a:cxnLst>
              <a:rect l="0" t="0" r="r" b="b"/>
              <a:pathLst>
                <a:path w="371" h="319">
                  <a:moveTo>
                    <a:pt x="356" y="0"/>
                  </a:moveTo>
                  <a:lnTo>
                    <a:pt x="359" y="0"/>
                  </a:lnTo>
                  <a:lnTo>
                    <a:pt x="362" y="1"/>
                  </a:lnTo>
                  <a:lnTo>
                    <a:pt x="365" y="5"/>
                  </a:lnTo>
                  <a:lnTo>
                    <a:pt x="367" y="9"/>
                  </a:lnTo>
                  <a:lnTo>
                    <a:pt x="369" y="15"/>
                  </a:lnTo>
                  <a:lnTo>
                    <a:pt x="370" y="23"/>
                  </a:lnTo>
                  <a:lnTo>
                    <a:pt x="371" y="34"/>
                  </a:lnTo>
                  <a:lnTo>
                    <a:pt x="371" y="46"/>
                  </a:lnTo>
                  <a:lnTo>
                    <a:pt x="371" y="59"/>
                  </a:lnTo>
                  <a:lnTo>
                    <a:pt x="370" y="70"/>
                  </a:lnTo>
                  <a:lnTo>
                    <a:pt x="369" y="77"/>
                  </a:lnTo>
                  <a:lnTo>
                    <a:pt x="367" y="84"/>
                  </a:lnTo>
                  <a:lnTo>
                    <a:pt x="365" y="88"/>
                  </a:lnTo>
                  <a:lnTo>
                    <a:pt x="362" y="92"/>
                  </a:lnTo>
                  <a:lnTo>
                    <a:pt x="359" y="93"/>
                  </a:lnTo>
                  <a:lnTo>
                    <a:pt x="356" y="94"/>
                  </a:lnTo>
                  <a:lnTo>
                    <a:pt x="165" y="94"/>
                  </a:lnTo>
                  <a:lnTo>
                    <a:pt x="143" y="94"/>
                  </a:lnTo>
                  <a:lnTo>
                    <a:pt x="127" y="97"/>
                  </a:lnTo>
                  <a:lnTo>
                    <a:pt x="114" y="102"/>
                  </a:lnTo>
                  <a:lnTo>
                    <a:pt x="103" y="107"/>
                  </a:lnTo>
                  <a:lnTo>
                    <a:pt x="98" y="111"/>
                  </a:lnTo>
                  <a:lnTo>
                    <a:pt x="94" y="115"/>
                  </a:lnTo>
                  <a:lnTo>
                    <a:pt x="90" y="120"/>
                  </a:lnTo>
                  <a:lnTo>
                    <a:pt x="88" y="125"/>
                  </a:lnTo>
                  <a:lnTo>
                    <a:pt x="85" y="130"/>
                  </a:lnTo>
                  <a:lnTo>
                    <a:pt x="84" y="137"/>
                  </a:lnTo>
                  <a:lnTo>
                    <a:pt x="83" y="143"/>
                  </a:lnTo>
                  <a:lnTo>
                    <a:pt x="83" y="150"/>
                  </a:lnTo>
                  <a:lnTo>
                    <a:pt x="83" y="159"/>
                  </a:lnTo>
                  <a:lnTo>
                    <a:pt x="85" y="168"/>
                  </a:lnTo>
                  <a:lnTo>
                    <a:pt x="89" y="177"/>
                  </a:lnTo>
                  <a:lnTo>
                    <a:pt x="96" y="186"/>
                  </a:lnTo>
                  <a:lnTo>
                    <a:pt x="102" y="195"/>
                  </a:lnTo>
                  <a:lnTo>
                    <a:pt x="111" y="205"/>
                  </a:lnTo>
                  <a:lnTo>
                    <a:pt x="121" y="215"/>
                  </a:lnTo>
                  <a:lnTo>
                    <a:pt x="133" y="225"/>
                  </a:lnTo>
                  <a:lnTo>
                    <a:pt x="356" y="225"/>
                  </a:lnTo>
                  <a:lnTo>
                    <a:pt x="359" y="225"/>
                  </a:lnTo>
                  <a:lnTo>
                    <a:pt x="362" y="226"/>
                  </a:lnTo>
                  <a:lnTo>
                    <a:pt x="365" y="230"/>
                  </a:lnTo>
                  <a:lnTo>
                    <a:pt x="367" y="234"/>
                  </a:lnTo>
                  <a:lnTo>
                    <a:pt x="369" y="240"/>
                  </a:lnTo>
                  <a:lnTo>
                    <a:pt x="370" y="249"/>
                  </a:lnTo>
                  <a:lnTo>
                    <a:pt x="371" y="258"/>
                  </a:lnTo>
                  <a:lnTo>
                    <a:pt x="371" y="271"/>
                  </a:lnTo>
                  <a:lnTo>
                    <a:pt x="371" y="284"/>
                  </a:lnTo>
                  <a:lnTo>
                    <a:pt x="370" y="295"/>
                  </a:lnTo>
                  <a:lnTo>
                    <a:pt x="369" y="302"/>
                  </a:lnTo>
                  <a:lnTo>
                    <a:pt x="367" y="309"/>
                  </a:lnTo>
                  <a:lnTo>
                    <a:pt x="365" y="314"/>
                  </a:lnTo>
                  <a:lnTo>
                    <a:pt x="362" y="317"/>
                  </a:lnTo>
                  <a:lnTo>
                    <a:pt x="359" y="318"/>
                  </a:lnTo>
                  <a:lnTo>
                    <a:pt x="356" y="319"/>
                  </a:lnTo>
                  <a:lnTo>
                    <a:pt x="22" y="319"/>
                  </a:lnTo>
                  <a:lnTo>
                    <a:pt x="18" y="318"/>
                  </a:lnTo>
                  <a:lnTo>
                    <a:pt x="15" y="317"/>
                  </a:lnTo>
                  <a:lnTo>
                    <a:pt x="13" y="314"/>
                  </a:lnTo>
                  <a:lnTo>
                    <a:pt x="10" y="310"/>
                  </a:lnTo>
                  <a:lnTo>
                    <a:pt x="9" y="305"/>
                  </a:lnTo>
                  <a:lnTo>
                    <a:pt x="8" y="297"/>
                  </a:lnTo>
                  <a:lnTo>
                    <a:pt x="6" y="290"/>
                  </a:lnTo>
                  <a:lnTo>
                    <a:pt x="6" y="278"/>
                  </a:lnTo>
                  <a:lnTo>
                    <a:pt x="6" y="268"/>
                  </a:lnTo>
                  <a:lnTo>
                    <a:pt x="8" y="258"/>
                  </a:lnTo>
                  <a:lnTo>
                    <a:pt x="9" y="252"/>
                  </a:lnTo>
                  <a:lnTo>
                    <a:pt x="10" y="247"/>
                  </a:lnTo>
                  <a:lnTo>
                    <a:pt x="13" y="243"/>
                  </a:lnTo>
                  <a:lnTo>
                    <a:pt x="15" y="240"/>
                  </a:lnTo>
                  <a:lnTo>
                    <a:pt x="18" y="239"/>
                  </a:lnTo>
                  <a:lnTo>
                    <a:pt x="22" y="238"/>
                  </a:lnTo>
                  <a:lnTo>
                    <a:pt x="61" y="238"/>
                  </a:lnTo>
                  <a:lnTo>
                    <a:pt x="46" y="225"/>
                  </a:lnTo>
                  <a:lnTo>
                    <a:pt x="33" y="211"/>
                  </a:lnTo>
                  <a:lnTo>
                    <a:pt x="23" y="196"/>
                  </a:lnTo>
                  <a:lnTo>
                    <a:pt x="15" y="182"/>
                  </a:lnTo>
                  <a:lnTo>
                    <a:pt x="9" y="168"/>
                  </a:lnTo>
                  <a:lnTo>
                    <a:pt x="4" y="152"/>
                  </a:lnTo>
                  <a:lnTo>
                    <a:pt x="1" y="137"/>
                  </a:lnTo>
                  <a:lnTo>
                    <a:pt x="0" y="123"/>
                  </a:lnTo>
                  <a:lnTo>
                    <a:pt x="1" y="106"/>
                  </a:lnTo>
                  <a:lnTo>
                    <a:pt x="2" y="90"/>
                  </a:lnTo>
                  <a:lnTo>
                    <a:pt x="6" y="77"/>
                  </a:lnTo>
                  <a:lnTo>
                    <a:pt x="12" y="65"/>
                  </a:lnTo>
                  <a:lnTo>
                    <a:pt x="18" y="53"/>
                  </a:lnTo>
                  <a:lnTo>
                    <a:pt x="24" y="44"/>
                  </a:lnTo>
                  <a:lnTo>
                    <a:pt x="32" y="35"/>
                  </a:lnTo>
                  <a:lnTo>
                    <a:pt x="41" y="27"/>
                  </a:lnTo>
                  <a:lnTo>
                    <a:pt x="52" y="21"/>
                  </a:lnTo>
                  <a:lnTo>
                    <a:pt x="63" y="14"/>
                  </a:lnTo>
                  <a:lnTo>
                    <a:pt x="75" y="10"/>
                  </a:lnTo>
                  <a:lnTo>
                    <a:pt x="87" y="6"/>
                  </a:lnTo>
                  <a:lnTo>
                    <a:pt x="101" y="4"/>
                  </a:lnTo>
                  <a:lnTo>
                    <a:pt x="115" y="1"/>
                  </a:lnTo>
                  <a:lnTo>
                    <a:pt x="132" y="0"/>
                  </a:lnTo>
                  <a:lnTo>
                    <a:pt x="150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819150" y="4022726"/>
              <a:ext cx="149225" cy="109538"/>
            </a:xfrm>
            <a:custGeom>
              <a:avLst/>
              <a:gdLst/>
              <a:ahLst/>
              <a:cxnLst>
                <a:cxn ang="0">
                  <a:pos x="319" y="2"/>
                </a:cxn>
                <a:cxn ang="0">
                  <a:pos x="334" y="4"/>
                </a:cxn>
                <a:cxn ang="0">
                  <a:pos x="344" y="11"/>
                </a:cxn>
                <a:cxn ang="0">
                  <a:pos x="361" y="38"/>
                </a:cxn>
                <a:cxn ang="0">
                  <a:pos x="374" y="82"/>
                </a:cxn>
                <a:cxn ang="0">
                  <a:pos x="376" y="134"/>
                </a:cxn>
                <a:cxn ang="0">
                  <a:pos x="365" y="184"/>
                </a:cxn>
                <a:cxn ang="0">
                  <a:pos x="340" y="223"/>
                </a:cxn>
                <a:cxn ang="0">
                  <a:pos x="304" y="251"/>
                </a:cxn>
                <a:cxn ang="0">
                  <a:pos x="255" y="268"/>
                </a:cxn>
                <a:cxn ang="0">
                  <a:pos x="195" y="274"/>
                </a:cxn>
                <a:cxn ang="0">
                  <a:pos x="128" y="267"/>
                </a:cxn>
                <a:cxn ang="0">
                  <a:pos x="75" y="246"/>
                </a:cxn>
                <a:cxn ang="0">
                  <a:pos x="36" y="215"/>
                </a:cxn>
                <a:cxn ang="0">
                  <a:pos x="12" y="174"/>
                </a:cxn>
                <a:cxn ang="0">
                  <a:pos x="1" y="125"/>
                </a:cxn>
                <a:cxn ang="0">
                  <a:pos x="4" y="77"/>
                </a:cxn>
                <a:cxn ang="0">
                  <a:pos x="15" y="38"/>
                </a:cxn>
                <a:cxn ang="0">
                  <a:pos x="30" y="13"/>
                </a:cxn>
                <a:cxn ang="0">
                  <a:pos x="40" y="6"/>
                </a:cxn>
                <a:cxn ang="0">
                  <a:pos x="55" y="3"/>
                </a:cxn>
                <a:cxn ang="0">
                  <a:pos x="90" y="3"/>
                </a:cxn>
                <a:cxn ang="0">
                  <a:pos x="109" y="11"/>
                </a:cxn>
                <a:cxn ang="0">
                  <a:pos x="110" y="22"/>
                </a:cxn>
                <a:cxn ang="0">
                  <a:pos x="94" y="47"/>
                </a:cxn>
                <a:cxn ang="0">
                  <a:pos x="80" y="77"/>
                </a:cxn>
                <a:cxn ang="0">
                  <a:pos x="77" y="101"/>
                </a:cxn>
                <a:cxn ang="0">
                  <a:pos x="81" y="127"/>
                </a:cxn>
                <a:cxn ang="0">
                  <a:pos x="93" y="148"/>
                </a:cxn>
                <a:cxn ang="0">
                  <a:pos x="112" y="162"/>
                </a:cxn>
                <a:cxn ang="0">
                  <a:pos x="140" y="172"/>
                </a:cxn>
                <a:cxn ang="0">
                  <a:pos x="174" y="178"/>
                </a:cxn>
                <a:cxn ang="0">
                  <a:pos x="213" y="176"/>
                </a:cxn>
                <a:cxn ang="0">
                  <a:pos x="246" y="170"/>
                </a:cxn>
                <a:cxn ang="0">
                  <a:pos x="270" y="158"/>
                </a:cxn>
                <a:cxn ang="0">
                  <a:pos x="287" y="141"/>
                </a:cxn>
                <a:cxn ang="0">
                  <a:pos x="296" y="118"/>
                </a:cxn>
                <a:cxn ang="0">
                  <a:pos x="297" y="91"/>
                </a:cxn>
                <a:cxn ang="0">
                  <a:pos x="292" y="68"/>
                </a:cxn>
                <a:cxn ang="0">
                  <a:pos x="273" y="33"/>
                </a:cxn>
                <a:cxn ang="0">
                  <a:pos x="261" y="13"/>
                </a:cxn>
                <a:cxn ang="0">
                  <a:pos x="265" y="6"/>
                </a:cxn>
                <a:cxn ang="0">
                  <a:pos x="282" y="2"/>
                </a:cxn>
              </a:cxnLst>
              <a:rect l="0" t="0" r="r" b="b"/>
              <a:pathLst>
                <a:path w="376" h="274">
                  <a:moveTo>
                    <a:pt x="303" y="0"/>
                  </a:moveTo>
                  <a:lnTo>
                    <a:pt x="312" y="2"/>
                  </a:lnTo>
                  <a:lnTo>
                    <a:pt x="319" y="2"/>
                  </a:lnTo>
                  <a:lnTo>
                    <a:pt x="325" y="2"/>
                  </a:lnTo>
                  <a:lnTo>
                    <a:pt x="330" y="3"/>
                  </a:lnTo>
                  <a:lnTo>
                    <a:pt x="334" y="4"/>
                  </a:lnTo>
                  <a:lnTo>
                    <a:pt x="337" y="6"/>
                  </a:lnTo>
                  <a:lnTo>
                    <a:pt x="340" y="7"/>
                  </a:lnTo>
                  <a:lnTo>
                    <a:pt x="344" y="11"/>
                  </a:lnTo>
                  <a:lnTo>
                    <a:pt x="349" y="17"/>
                  </a:lnTo>
                  <a:lnTo>
                    <a:pt x="356" y="26"/>
                  </a:lnTo>
                  <a:lnTo>
                    <a:pt x="361" y="38"/>
                  </a:lnTo>
                  <a:lnTo>
                    <a:pt x="366" y="51"/>
                  </a:lnTo>
                  <a:lnTo>
                    <a:pt x="370" y="66"/>
                  </a:lnTo>
                  <a:lnTo>
                    <a:pt x="374" y="82"/>
                  </a:lnTo>
                  <a:lnTo>
                    <a:pt x="376" y="97"/>
                  </a:lnTo>
                  <a:lnTo>
                    <a:pt x="376" y="115"/>
                  </a:lnTo>
                  <a:lnTo>
                    <a:pt x="376" y="134"/>
                  </a:lnTo>
                  <a:lnTo>
                    <a:pt x="374" y="152"/>
                  </a:lnTo>
                  <a:lnTo>
                    <a:pt x="370" y="168"/>
                  </a:lnTo>
                  <a:lnTo>
                    <a:pt x="365" y="184"/>
                  </a:lnTo>
                  <a:lnTo>
                    <a:pt x="358" y="198"/>
                  </a:lnTo>
                  <a:lnTo>
                    <a:pt x="350" y="211"/>
                  </a:lnTo>
                  <a:lnTo>
                    <a:pt x="340" y="223"/>
                  </a:lnTo>
                  <a:lnTo>
                    <a:pt x="330" y="233"/>
                  </a:lnTo>
                  <a:lnTo>
                    <a:pt x="317" y="243"/>
                  </a:lnTo>
                  <a:lnTo>
                    <a:pt x="304" y="251"/>
                  </a:lnTo>
                  <a:lnTo>
                    <a:pt x="288" y="258"/>
                  </a:lnTo>
                  <a:lnTo>
                    <a:pt x="273" y="264"/>
                  </a:lnTo>
                  <a:lnTo>
                    <a:pt x="255" y="268"/>
                  </a:lnTo>
                  <a:lnTo>
                    <a:pt x="237" y="272"/>
                  </a:lnTo>
                  <a:lnTo>
                    <a:pt x="216" y="273"/>
                  </a:lnTo>
                  <a:lnTo>
                    <a:pt x="195" y="274"/>
                  </a:lnTo>
                  <a:lnTo>
                    <a:pt x="171" y="273"/>
                  </a:lnTo>
                  <a:lnTo>
                    <a:pt x="149" y="271"/>
                  </a:lnTo>
                  <a:lnTo>
                    <a:pt x="128" y="267"/>
                  </a:lnTo>
                  <a:lnTo>
                    <a:pt x="109" y="262"/>
                  </a:lnTo>
                  <a:lnTo>
                    <a:pt x="90" y="255"/>
                  </a:lnTo>
                  <a:lnTo>
                    <a:pt x="75" y="246"/>
                  </a:lnTo>
                  <a:lnTo>
                    <a:pt x="61" y="237"/>
                  </a:lnTo>
                  <a:lnTo>
                    <a:pt x="48" y="227"/>
                  </a:lnTo>
                  <a:lnTo>
                    <a:pt x="36" y="215"/>
                  </a:lnTo>
                  <a:lnTo>
                    <a:pt x="27" y="202"/>
                  </a:lnTo>
                  <a:lnTo>
                    <a:pt x="18" y="188"/>
                  </a:lnTo>
                  <a:lnTo>
                    <a:pt x="12" y="174"/>
                  </a:lnTo>
                  <a:lnTo>
                    <a:pt x="6" y="158"/>
                  </a:lnTo>
                  <a:lnTo>
                    <a:pt x="4" y="141"/>
                  </a:lnTo>
                  <a:lnTo>
                    <a:pt x="1" y="125"/>
                  </a:lnTo>
                  <a:lnTo>
                    <a:pt x="0" y="106"/>
                  </a:lnTo>
                  <a:lnTo>
                    <a:pt x="1" y="91"/>
                  </a:lnTo>
                  <a:lnTo>
                    <a:pt x="4" y="77"/>
                  </a:lnTo>
                  <a:lnTo>
                    <a:pt x="6" y="62"/>
                  </a:lnTo>
                  <a:lnTo>
                    <a:pt x="10" y="50"/>
                  </a:lnTo>
                  <a:lnTo>
                    <a:pt x="15" y="38"/>
                  </a:lnTo>
                  <a:lnTo>
                    <a:pt x="21" y="28"/>
                  </a:lnTo>
                  <a:lnTo>
                    <a:pt x="26" y="18"/>
                  </a:lnTo>
                  <a:lnTo>
                    <a:pt x="30" y="13"/>
                  </a:lnTo>
                  <a:lnTo>
                    <a:pt x="33" y="9"/>
                  </a:lnTo>
                  <a:lnTo>
                    <a:pt x="37" y="7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9" y="4"/>
                  </a:lnTo>
                  <a:lnTo>
                    <a:pt x="55" y="3"/>
                  </a:lnTo>
                  <a:lnTo>
                    <a:pt x="63" y="3"/>
                  </a:lnTo>
                  <a:lnTo>
                    <a:pt x="71" y="3"/>
                  </a:lnTo>
                  <a:lnTo>
                    <a:pt x="90" y="3"/>
                  </a:lnTo>
                  <a:lnTo>
                    <a:pt x="102" y="6"/>
                  </a:lnTo>
                  <a:lnTo>
                    <a:pt x="106" y="8"/>
                  </a:lnTo>
                  <a:lnTo>
                    <a:pt x="109" y="11"/>
                  </a:lnTo>
                  <a:lnTo>
                    <a:pt x="110" y="13"/>
                  </a:lnTo>
                  <a:lnTo>
                    <a:pt x="111" y="16"/>
                  </a:lnTo>
                  <a:lnTo>
                    <a:pt x="110" y="22"/>
                  </a:lnTo>
                  <a:lnTo>
                    <a:pt x="106" y="29"/>
                  </a:lnTo>
                  <a:lnTo>
                    <a:pt x="99" y="38"/>
                  </a:lnTo>
                  <a:lnTo>
                    <a:pt x="94" y="47"/>
                  </a:lnTo>
                  <a:lnTo>
                    <a:pt x="88" y="57"/>
                  </a:lnTo>
                  <a:lnTo>
                    <a:pt x="83" y="69"/>
                  </a:lnTo>
                  <a:lnTo>
                    <a:pt x="80" y="77"/>
                  </a:lnTo>
                  <a:lnTo>
                    <a:pt x="79" y="84"/>
                  </a:lnTo>
                  <a:lnTo>
                    <a:pt x="77" y="92"/>
                  </a:lnTo>
                  <a:lnTo>
                    <a:pt x="77" y="101"/>
                  </a:lnTo>
                  <a:lnTo>
                    <a:pt x="77" y="110"/>
                  </a:lnTo>
                  <a:lnTo>
                    <a:pt x="79" y="119"/>
                  </a:lnTo>
                  <a:lnTo>
                    <a:pt x="81" y="127"/>
                  </a:lnTo>
                  <a:lnTo>
                    <a:pt x="84" y="135"/>
                  </a:lnTo>
                  <a:lnTo>
                    <a:pt x="88" y="141"/>
                  </a:lnTo>
                  <a:lnTo>
                    <a:pt x="93" y="148"/>
                  </a:lnTo>
                  <a:lnTo>
                    <a:pt x="98" y="153"/>
                  </a:lnTo>
                  <a:lnTo>
                    <a:pt x="105" y="158"/>
                  </a:lnTo>
                  <a:lnTo>
                    <a:pt x="112" y="162"/>
                  </a:lnTo>
                  <a:lnTo>
                    <a:pt x="121" y="167"/>
                  </a:lnTo>
                  <a:lnTo>
                    <a:pt x="131" y="170"/>
                  </a:lnTo>
                  <a:lnTo>
                    <a:pt x="140" y="172"/>
                  </a:lnTo>
                  <a:lnTo>
                    <a:pt x="151" y="175"/>
                  </a:lnTo>
                  <a:lnTo>
                    <a:pt x="163" y="176"/>
                  </a:lnTo>
                  <a:lnTo>
                    <a:pt x="174" y="178"/>
                  </a:lnTo>
                  <a:lnTo>
                    <a:pt x="189" y="178"/>
                  </a:lnTo>
                  <a:lnTo>
                    <a:pt x="202" y="178"/>
                  </a:lnTo>
                  <a:lnTo>
                    <a:pt x="213" y="176"/>
                  </a:lnTo>
                  <a:lnTo>
                    <a:pt x="225" y="175"/>
                  </a:lnTo>
                  <a:lnTo>
                    <a:pt x="235" y="172"/>
                  </a:lnTo>
                  <a:lnTo>
                    <a:pt x="246" y="170"/>
                  </a:lnTo>
                  <a:lnTo>
                    <a:pt x="255" y="167"/>
                  </a:lnTo>
                  <a:lnTo>
                    <a:pt x="262" y="163"/>
                  </a:lnTo>
                  <a:lnTo>
                    <a:pt x="270" y="158"/>
                  </a:lnTo>
                  <a:lnTo>
                    <a:pt x="277" y="153"/>
                  </a:lnTo>
                  <a:lnTo>
                    <a:pt x="283" y="148"/>
                  </a:lnTo>
                  <a:lnTo>
                    <a:pt x="287" y="141"/>
                  </a:lnTo>
                  <a:lnTo>
                    <a:pt x="291" y="135"/>
                  </a:lnTo>
                  <a:lnTo>
                    <a:pt x="295" y="127"/>
                  </a:lnTo>
                  <a:lnTo>
                    <a:pt x="296" y="118"/>
                  </a:lnTo>
                  <a:lnTo>
                    <a:pt x="297" y="110"/>
                  </a:lnTo>
                  <a:lnTo>
                    <a:pt x="299" y="101"/>
                  </a:lnTo>
                  <a:lnTo>
                    <a:pt x="297" y="91"/>
                  </a:lnTo>
                  <a:lnTo>
                    <a:pt x="296" y="83"/>
                  </a:lnTo>
                  <a:lnTo>
                    <a:pt x="295" y="74"/>
                  </a:lnTo>
                  <a:lnTo>
                    <a:pt x="292" y="68"/>
                  </a:lnTo>
                  <a:lnTo>
                    <a:pt x="286" y="53"/>
                  </a:lnTo>
                  <a:lnTo>
                    <a:pt x="279" y="43"/>
                  </a:lnTo>
                  <a:lnTo>
                    <a:pt x="273" y="33"/>
                  </a:lnTo>
                  <a:lnTo>
                    <a:pt x="266" y="25"/>
                  </a:lnTo>
                  <a:lnTo>
                    <a:pt x="262" y="18"/>
                  </a:lnTo>
                  <a:lnTo>
                    <a:pt x="261" y="13"/>
                  </a:lnTo>
                  <a:lnTo>
                    <a:pt x="261" y="9"/>
                  </a:lnTo>
                  <a:lnTo>
                    <a:pt x="262" y="7"/>
                  </a:lnTo>
                  <a:lnTo>
                    <a:pt x="265" y="6"/>
                  </a:lnTo>
                  <a:lnTo>
                    <a:pt x="269" y="4"/>
                  </a:lnTo>
                  <a:lnTo>
                    <a:pt x="275" y="3"/>
                  </a:lnTo>
                  <a:lnTo>
                    <a:pt x="282" y="2"/>
                  </a:lnTo>
                  <a:lnTo>
                    <a:pt x="291" y="2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1" name="Freeform 137"/>
            <p:cNvSpPr>
              <a:spLocks noEditPoints="1"/>
            </p:cNvSpPr>
            <p:nvPr/>
          </p:nvSpPr>
          <p:spPr bwMode="auto">
            <a:xfrm>
              <a:off x="762000" y="3956051"/>
              <a:ext cx="204788" cy="42863"/>
            </a:xfrm>
            <a:custGeom>
              <a:avLst/>
              <a:gdLst/>
              <a:ahLst/>
              <a:cxnLst>
                <a:cxn ang="0">
                  <a:pos x="500" y="8"/>
                </a:cxn>
                <a:cxn ang="0">
                  <a:pos x="506" y="13"/>
                </a:cxn>
                <a:cxn ang="0">
                  <a:pos x="510" y="23"/>
                </a:cxn>
                <a:cxn ang="0">
                  <a:pos x="512" y="41"/>
                </a:cxn>
                <a:cxn ang="0">
                  <a:pos x="512" y="67"/>
                </a:cxn>
                <a:cxn ang="0">
                  <a:pos x="510" y="85"/>
                </a:cxn>
                <a:cxn ang="0">
                  <a:pos x="506" y="97"/>
                </a:cxn>
                <a:cxn ang="0">
                  <a:pos x="500" y="101"/>
                </a:cxn>
                <a:cxn ang="0">
                  <a:pos x="163" y="102"/>
                </a:cxn>
                <a:cxn ang="0">
                  <a:pos x="156" y="100"/>
                </a:cxn>
                <a:cxn ang="0">
                  <a:pos x="151" y="92"/>
                </a:cxn>
                <a:cxn ang="0">
                  <a:pos x="149" y="78"/>
                </a:cxn>
                <a:cxn ang="0">
                  <a:pos x="147" y="54"/>
                </a:cxn>
                <a:cxn ang="0">
                  <a:pos x="149" y="31"/>
                </a:cxn>
                <a:cxn ang="0">
                  <a:pos x="151" y="17"/>
                </a:cxn>
                <a:cxn ang="0">
                  <a:pos x="156" y="9"/>
                </a:cxn>
                <a:cxn ang="0">
                  <a:pos x="163" y="8"/>
                </a:cxn>
                <a:cxn ang="0">
                  <a:pos x="49" y="0"/>
                </a:cxn>
                <a:cxn ang="0">
                  <a:pos x="74" y="3"/>
                </a:cxn>
                <a:cxn ang="0">
                  <a:pos x="89" y="12"/>
                </a:cxn>
                <a:cxn ang="0">
                  <a:pos x="97" y="28"/>
                </a:cxn>
                <a:cxn ang="0">
                  <a:pos x="99" y="54"/>
                </a:cxn>
                <a:cxn ang="0">
                  <a:pos x="97" y="81"/>
                </a:cxn>
                <a:cxn ang="0">
                  <a:pos x="89" y="98"/>
                </a:cxn>
                <a:cxn ang="0">
                  <a:pos x="74" y="106"/>
                </a:cxn>
                <a:cxn ang="0">
                  <a:pos x="52" y="109"/>
                </a:cxn>
                <a:cxn ang="0">
                  <a:pos x="27" y="106"/>
                </a:cxn>
                <a:cxn ang="0">
                  <a:pos x="12" y="97"/>
                </a:cxn>
                <a:cxn ang="0">
                  <a:pos x="4" y="81"/>
                </a:cxn>
                <a:cxn ang="0">
                  <a:pos x="0" y="54"/>
                </a:cxn>
                <a:cxn ang="0">
                  <a:pos x="2" y="27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9" y="0"/>
                </a:cxn>
              </a:cxnLst>
              <a:rect l="0" t="0" r="r" b="b"/>
              <a:pathLst>
                <a:path w="512" h="109">
                  <a:moveTo>
                    <a:pt x="497" y="8"/>
                  </a:moveTo>
                  <a:lnTo>
                    <a:pt x="500" y="8"/>
                  </a:lnTo>
                  <a:lnTo>
                    <a:pt x="503" y="9"/>
                  </a:lnTo>
                  <a:lnTo>
                    <a:pt x="506" y="13"/>
                  </a:lnTo>
                  <a:lnTo>
                    <a:pt x="508" y="17"/>
                  </a:lnTo>
                  <a:lnTo>
                    <a:pt x="510" y="23"/>
                  </a:lnTo>
                  <a:lnTo>
                    <a:pt x="511" y="31"/>
                  </a:lnTo>
                  <a:lnTo>
                    <a:pt x="512" y="41"/>
                  </a:lnTo>
                  <a:lnTo>
                    <a:pt x="512" y="54"/>
                  </a:lnTo>
                  <a:lnTo>
                    <a:pt x="512" y="67"/>
                  </a:lnTo>
                  <a:lnTo>
                    <a:pt x="511" y="78"/>
                  </a:lnTo>
                  <a:lnTo>
                    <a:pt x="510" y="85"/>
                  </a:lnTo>
                  <a:lnTo>
                    <a:pt x="508" y="92"/>
                  </a:lnTo>
                  <a:lnTo>
                    <a:pt x="506" y="97"/>
                  </a:lnTo>
                  <a:lnTo>
                    <a:pt x="503" y="100"/>
                  </a:lnTo>
                  <a:lnTo>
                    <a:pt x="500" y="101"/>
                  </a:lnTo>
                  <a:lnTo>
                    <a:pt x="497" y="102"/>
                  </a:lnTo>
                  <a:lnTo>
                    <a:pt x="163" y="102"/>
                  </a:lnTo>
                  <a:lnTo>
                    <a:pt x="160" y="101"/>
                  </a:lnTo>
                  <a:lnTo>
                    <a:pt x="156" y="100"/>
                  </a:lnTo>
                  <a:lnTo>
                    <a:pt x="154" y="97"/>
                  </a:lnTo>
                  <a:lnTo>
                    <a:pt x="151" y="92"/>
                  </a:lnTo>
                  <a:lnTo>
                    <a:pt x="150" y="85"/>
                  </a:lnTo>
                  <a:lnTo>
                    <a:pt x="149" y="78"/>
                  </a:lnTo>
                  <a:lnTo>
                    <a:pt x="147" y="67"/>
                  </a:lnTo>
                  <a:lnTo>
                    <a:pt x="147" y="54"/>
                  </a:lnTo>
                  <a:lnTo>
                    <a:pt x="147" y="41"/>
                  </a:lnTo>
                  <a:lnTo>
                    <a:pt x="149" y="31"/>
                  </a:lnTo>
                  <a:lnTo>
                    <a:pt x="150" y="23"/>
                  </a:lnTo>
                  <a:lnTo>
                    <a:pt x="151" y="17"/>
                  </a:lnTo>
                  <a:lnTo>
                    <a:pt x="154" y="13"/>
                  </a:lnTo>
                  <a:lnTo>
                    <a:pt x="156" y="9"/>
                  </a:lnTo>
                  <a:lnTo>
                    <a:pt x="160" y="8"/>
                  </a:lnTo>
                  <a:lnTo>
                    <a:pt x="163" y="8"/>
                  </a:lnTo>
                  <a:lnTo>
                    <a:pt x="497" y="8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4" y="3"/>
                  </a:lnTo>
                  <a:lnTo>
                    <a:pt x="83" y="6"/>
                  </a:lnTo>
                  <a:lnTo>
                    <a:pt x="89" y="12"/>
                  </a:lnTo>
                  <a:lnTo>
                    <a:pt x="93" y="19"/>
                  </a:lnTo>
                  <a:lnTo>
                    <a:pt x="97" y="28"/>
                  </a:lnTo>
                  <a:lnTo>
                    <a:pt x="98" y="40"/>
                  </a:lnTo>
                  <a:lnTo>
                    <a:pt x="99" y="54"/>
                  </a:lnTo>
                  <a:lnTo>
                    <a:pt x="98" y="70"/>
                  </a:lnTo>
                  <a:lnTo>
                    <a:pt x="97" y="81"/>
                  </a:lnTo>
                  <a:lnTo>
                    <a:pt x="93" y="91"/>
                  </a:lnTo>
                  <a:lnTo>
                    <a:pt x="89" y="98"/>
                  </a:lnTo>
                  <a:lnTo>
                    <a:pt x="83" y="102"/>
                  </a:lnTo>
                  <a:lnTo>
                    <a:pt x="74" y="106"/>
                  </a:lnTo>
                  <a:lnTo>
                    <a:pt x="63" y="109"/>
                  </a:lnTo>
                  <a:lnTo>
                    <a:pt x="52" y="109"/>
                  </a:lnTo>
                  <a:lnTo>
                    <a:pt x="37" y="109"/>
                  </a:lnTo>
                  <a:lnTo>
                    <a:pt x="27" y="106"/>
                  </a:lnTo>
                  <a:lnTo>
                    <a:pt x="18" y="102"/>
                  </a:lnTo>
                  <a:lnTo>
                    <a:pt x="12" y="97"/>
                  </a:lnTo>
                  <a:lnTo>
                    <a:pt x="6" y="91"/>
                  </a:lnTo>
                  <a:lnTo>
                    <a:pt x="4" y="81"/>
                  </a:lnTo>
                  <a:lnTo>
                    <a:pt x="1" y="69"/>
                  </a:lnTo>
                  <a:lnTo>
                    <a:pt x="0" y="54"/>
                  </a:lnTo>
                  <a:lnTo>
                    <a:pt x="1" y="40"/>
                  </a:lnTo>
                  <a:lnTo>
                    <a:pt x="2" y="27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2" name="Freeform 138"/>
            <p:cNvSpPr>
              <a:spLocks noEditPoints="1"/>
            </p:cNvSpPr>
            <p:nvPr/>
          </p:nvSpPr>
          <p:spPr bwMode="auto">
            <a:xfrm>
              <a:off x="758825" y="3795713"/>
              <a:ext cx="209550" cy="133350"/>
            </a:xfrm>
            <a:custGeom>
              <a:avLst/>
              <a:gdLst/>
              <a:ahLst/>
              <a:cxnLst>
                <a:cxn ang="0">
                  <a:pos x="516" y="1"/>
                </a:cxn>
                <a:cxn ang="0">
                  <a:pos x="522" y="13"/>
                </a:cxn>
                <a:cxn ang="0">
                  <a:pos x="524" y="38"/>
                </a:cxn>
                <a:cxn ang="0">
                  <a:pos x="522" y="64"/>
                </a:cxn>
                <a:cxn ang="0">
                  <a:pos x="516" y="77"/>
                </a:cxn>
                <a:cxn ang="0">
                  <a:pos x="472" y="78"/>
                </a:cxn>
                <a:cxn ang="0">
                  <a:pos x="506" y="119"/>
                </a:cxn>
                <a:cxn ang="0">
                  <a:pos x="527" y="163"/>
                </a:cxn>
                <a:cxn ang="0">
                  <a:pos x="529" y="214"/>
                </a:cxn>
                <a:cxn ang="0">
                  <a:pos x="515" y="261"/>
                </a:cxn>
                <a:cxn ang="0">
                  <a:pos x="488" y="294"/>
                </a:cxn>
                <a:cxn ang="0">
                  <a:pos x="448" y="318"/>
                </a:cxn>
                <a:cxn ang="0">
                  <a:pos x="400" y="331"/>
                </a:cxn>
                <a:cxn ang="0">
                  <a:pos x="346" y="336"/>
                </a:cxn>
                <a:cxn ang="0">
                  <a:pos x="285" y="329"/>
                </a:cxn>
                <a:cxn ang="0">
                  <a:pos x="233" y="314"/>
                </a:cxn>
                <a:cxn ang="0">
                  <a:pos x="193" y="288"/>
                </a:cxn>
                <a:cxn ang="0">
                  <a:pos x="167" y="252"/>
                </a:cxn>
                <a:cxn ang="0">
                  <a:pos x="154" y="206"/>
                </a:cxn>
                <a:cxn ang="0">
                  <a:pos x="155" y="163"/>
                </a:cxn>
                <a:cxn ang="0">
                  <a:pos x="171" y="126"/>
                </a:cxn>
                <a:cxn ang="0">
                  <a:pos x="198" y="93"/>
                </a:cxn>
                <a:cxn ang="0">
                  <a:pos x="11" y="91"/>
                </a:cxn>
                <a:cxn ang="0">
                  <a:pos x="3" y="77"/>
                </a:cxn>
                <a:cxn ang="0">
                  <a:pos x="0" y="46"/>
                </a:cxn>
                <a:cxn ang="0">
                  <a:pos x="3" y="15"/>
                </a:cxn>
                <a:cxn ang="0">
                  <a:pos x="11" y="1"/>
                </a:cxn>
                <a:cxn ang="0">
                  <a:pos x="509" y="0"/>
                </a:cxn>
                <a:cxn ang="0">
                  <a:pos x="263" y="112"/>
                </a:cxn>
                <a:cxn ang="0">
                  <a:pos x="241" y="141"/>
                </a:cxn>
                <a:cxn ang="0">
                  <a:pos x="233" y="170"/>
                </a:cxn>
                <a:cxn ang="0">
                  <a:pos x="238" y="195"/>
                </a:cxn>
                <a:cxn ang="0">
                  <a:pos x="252" y="214"/>
                </a:cxn>
                <a:cxn ang="0">
                  <a:pos x="284" y="231"/>
                </a:cxn>
                <a:cxn ang="0">
                  <a:pos x="339" y="239"/>
                </a:cxn>
                <a:cxn ang="0">
                  <a:pos x="370" y="238"/>
                </a:cxn>
                <a:cxn ang="0">
                  <a:pos x="400" y="231"/>
                </a:cxn>
                <a:cxn ang="0">
                  <a:pos x="423" y="221"/>
                </a:cxn>
                <a:cxn ang="0">
                  <a:pos x="441" y="204"/>
                </a:cxn>
                <a:cxn ang="0">
                  <a:pos x="450" y="182"/>
                </a:cxn>
                <a:cxn ang="0">
                  <a:pos x="448" y="153"/>
                </a:cxn>
                <a:cxn ang="0">
                  <a:pos x="431" y="125"/>
                </a:cxn>
                <a:cxn ang="0">
                  <a:pos x="396" y="93"/>
                </a:cxn>
              </a:cxnLst>
              <a:rect l="0" t="0" r="r" b="b"/>
              <a:pathLst>
                <a:path w="531" h="336">
                  <a:moveTo>
                    <a:pt x="509" y="0"/>
                  </a:moveTo>
                  <a:lnTo>
                    <a:pt x="512" y="0"/>
                  </a:lnTo>
                  <a:lnTo>
                    <a:pt x="516" y="1"/>
                  </a:lnTo>
                  <a:lnTo>
                    <a:pt x="519" y="3"/>
                  </a:lnTo>
                  <a:lnTo>
                    <a:pt x="520" y="7"/>
                  </a:lnTo>
                  <a:lnTo>
                    <a:pt x="522" y="13"/>
                  </a:lnTo>
                  <a:lnTo>
                    <a:pt x="523" y="19"/>
                  </a:lnTo>
                  <a:lnTo>
                    <a:pt x="524" y="28"/>
                  </a:lnTo>
                  <a:lnTo>
                    <a:pt x="524" y="38"/>
                  </a:lnTo>
                  <a:lnTo>
                    <a:pt x="524" y="49"/>
                  </a:lnTo>
                  <a:lnTo>
                    <a:pt x="523" y="58"/>
                  </a:lnTo>
                  <a:lnTo>
                    <a:pt x="522" y="64"/>
                  </a:lnTo>
                  <a:lnTo>
                    <a:pt x="520" y="71"/>
                  </a:lnTo>
                  <a:lnTo>
                    <a:pt x="519" y="75"/>
                  </a:lnTo>
                  <a:lnTo>
                    <a:pt x="516" y="77"/>
                  </a:lnTo>
                  <a:lnTo>
                    <a:pt x="512" y="78"/>
                  </a:lnTo>
                  <a:lnTo>
                    <a:pt x="509" y="78"/>
                  </a:lnTo>
                  <a:lnTo>
                    <a:pt x="472" y="78"/>
                  </a:lnTo>
                  <a:lnTo>
                    <a:pt x="485" y="91"/>
                  </a:lnTo>
                  <a:lnTo>
                    <a:pt x="497" y="106"/>
                  </a:lnTo>
                  <a:lnTo>
                    <a:pt x="506" y="119"/>
                  </a:lnTo>
                  <a:lnTo>
                    <a:pt x="515" y="133"/>
                  </a:lnTo>
                  <a:lnTo>
                    <a:pt x="522" y="147"/>
                  </a:lnTo>
                  <a:lnTo>
                    <a:pt x="527" y="163"/>
                  </a:lnTo>
                  <a:lnTo>
                    <a:pt x="529" y="179"/>
                  </a:lnTo>
                  <a:lnTo>
                    <a:pt x="531" y="196"/>
                  </a:lnTo>
                  <a:lnTo>
                    <a:pt x="529" y="214"/>
                  </a:lnTo>
                  <a:lnTo>
                    <a:pt x="527" y="231"/>
                  </a:lnTo>
                  <a:lnTo>
                    <a:pt x="522" y="247"/>
                  </a:lnTo>
                  <a:lnTo>
                    <a:pt x="515" y="261"/>
                  </a:lnTo>
                  <a:lnTo>
                    <a:pt x="507" y="274"/>
                  </a:lnTo>
                  <a:lnTo>
                    <a:pt x="498" y="284"/>
                  </a:lnTo>
                  <a:lnTo>
                    <a:pt x="488" y="294"/>
                  </a:lnTo>
                  <a:lnTo>
                    <a:pt x="475" y="303"/>
                  </a:lnTo>
                  <a:lnTo>
                    <a:pt x="462" y="311"/>
                  </a:lnTo>
                  <a:lnTo>
                    <a:pt x="448" y="318"/>
                  </a:lnTo>
                  <a:lnTo>
                    <a:pt x="434" y="324"/>
                  </a:lnTo>
                  <a:lnTo>
                    <a:pt x="417" y="328"/>
                  </a:lnTo>
                  <a:lnTo>
                    <a:pt x="400" y="331"/>
                  </a:lnTo>
                  <a:lnTo>
                    <a:pt x="382" y="333"/>
                  </a:lnTo>
                  <a:lnTo>
                    <a:pt x="365" y="334"/>
                  </a:lnTo>
                  <a:lnTo>
                    <a:pt x="346" y="336"/>
                  </a:lnTo>
                  <a:lnTo>
                    <a:pt x="325" y="334"/>
                  </a:lnTo>
                  <a:lnTo>
                    <a:pt x="304" y="333"/>
                  </a:lnTo>
                  <a:lnTo>
                    <a:pt x="285" y="329"/>
                  </a:lnTo>
                  <a:lnTo>
                    <a:pt x="265" y="325"/>
                  </a:lnTo>
                  <a:lnTo>
                    <a:pt x="249" y="320"/>
                  </a:lnTo>
                  <a:lnTo>
                    <a:pt x="233" y="314"/>
                  </a:lnTo>
                  <a:lnTo>
                    <a:pt x="219" y="306"/>
                  </a:lnTo>
                  <a:lnTo>
                    <a:pt x="205" y="298"/>
                  </a:lnTo>
                  <a:lnTo>
                    <a:pt x="193" y="288"/>
                  </a:lnTo>
                  <a:lnTo>
                    <a:pt x="183" y="278"/>
                  </a:lnTo>
                  <a:lnTo>
                    <a:pt x="174" y="265"/>
                  </a:lnTo>
                  <a:lnTo>
                    <a:pt x="167" y="252"/>
                  </a:lnTo>
                  <a:lnTo>
                    <a:pt x="161" y="238"/>
                  </a:lnTo>
                  <a:lnTo>
                    <a:pt x="157" y="222"/>
                  </a:lnTo>
                  <a:lnTo>
                    <a:pt x="154" y="206"/>
                  </a:lnTo>
                  <a:lnTo>
                    <a:pt x="153" y="190"/>
                  </a:lnTo>
                  <a:lnTo>
                    <a:pt x="154" y="175"/>
                  </a:lnTo>
                  <a:lnTo>
                    <a:pt x="155" y="163"/>
                  </a:lnTo>
                  <a:lnTo>
                    <a:pt x="159" y="150"/>
                  </a:lnTo>
                  <a:lnTo>
                    <a:pt x="165" y="138"/>
                  </a:lnTo>
                  <a:lnTo>
                    <a:pt x="171" y="126"/>
                  </a:lnTo>
                  <a:lnTo>
                    <a:pt x="179" y="116"/>
                  </a:lnTo>
                  <a:lnTo>
                    <a:pt x="188" y="104"/>
                  </a:lnTo>
                  <a:lnTo>
                    <a:pt x="198" y="93"/>
                  </a:lnTo>
                  <a:lnTo>
                    <a:pt x="17" y="93"/>
                  </a:lnTo>
                  <a:lnTo>
                    <a:pt x="13" y="93"/>
                  </a:lnTo>
                  <a:lnTo>
                    <a:pt x="11" y="91"/>
                  </a:lnTo>
                  <a:lnTo>
                    <a:pt x="8" y="88"/>
                  </a:lnTo>
                  <a:lnTo>
                    <a:pt x="5" y="84"/>
                  </a:lnTo>
                  <a:lnTo>
                    <a:pt x="3" y="77"/>
                  </a:lnTo>
                  <a:lnTo>
                    <a:pt x="2" y="68"/>
                  </a:lnTo>
                  <a:lnTo>
                    <a:pt x="2" y="59"/>
                  </a:lnTo>
                  <a:lnTo>
                    <a:pt x="0" y="46"/>
                  </a:lnTo>
                  <a:lnTo>
                    <a:pt x="2" y="33"/>
                  </a:lnTo>
                  <a:lnTo>
                    <a:pt x="2" y="23"/>
                  </a:lnTo>
                  <a:lnTo>
                    <a:pt x="3" y="15"/>
                  </a:lnTo>
                  <a:lnTo>
                    <a:pt x="5" y="9"/>
                  </a:lnTo>
                  <a:lnTo>
                    <a:pt x="8" y="5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509" y="0"/>
                  </a:lnTo>
                  <a:close/>
                  <a:moveTo>
                    <a:pt x="285" y="93"/>
                  </a:moveTo>
                  <a:lnTo>
                    <a:pt x="273" y="103"/>
                  </a:lnTo>
                  <a:lnTo>
                    <a:pt x="263" y="112"/>
                  </a:lnTo>
                  <a:lnTo>
                    <a:pt x="254" y="122"/>
                  </a:lnTo>
                  <a:lnTo>
                    <a:pt x="246" y="131"/>
                  </a:lnTo>
                  <a:lnTo>
                    <a:pt x="241" y="141"/>
                  </a:lnTo>
                  <a:lnTo>
                    <a:pt x="236" y="151"/>
                  </a:lnTo>
                  <a:lnTo>
                    <a:pt x="234" y="160"/>
                  </a:lnTo>
                  <a:lnTo>
                    <a:pt x="233" y="170"/>
                  </a:lnTo>
                  <a:lnTo>
                    <a:pt x="233" y="179"/>
                  </a:lnTo>
                  <a:lnTo>
                    <a:pt x="236" y="187"/>
                  </a:lnTo>
                  <a:lnTo>
                    <a:pt x="238" y="195"/>
                  </a:lnTo>
                  <a:lnTo>
                    <a:pt x="242" y="203"/>
                  </a:lnTo>
                  <a:lnTo>
                    <a:pt x="247" y="208"/>
                  </a:lnTo>
                  <a:lnTo>
                    <a:pt x="252" y="214"/>
                  </a:lnTo>
                  <a:lnTo>
                    <a:pt x="259" y="219"/>
                  </a:lnTo>
                  <a:lnTo>
                    <a:pt x="267" y="223"/>
                  </a:lnTo>
                  <a:lnTo>
                    <a:pt x="284" y="231"/>
                  </a:lnTo>
                  <a:lnTo>
                    <a:pt x="302" y="235"/>
                  </a:lnTo>
                  <a:lnTo>
                    <a:pt x="320" y="239"/>
                  </a:lnTo>
                  <a:lnTo>
                    <a:pt x="339" y="239"/>
                  </a:lnTo>
                  <a:lnTo>
                    <a:pt x="351" y="239"/>
                  </a:lnTo>
                  <a:lnTo>
                    <a:pt x="360" y="239"/>
                  </a:lnTo>
                  <a:lnTo>
                    <a:pt x="370" y="238"/>
                  </a:lnTo>
                  <a:lnTo>
                    <a:pt x="381" y="236"/>
                  </a:lnTo>
                  <a:lnTo>
                    <a:pt x="391" y="234"/>
                  </a:lnTo>
                  <a:lnTo>
                    <a:pt x="400" y="231"/>
                  </a:lnTo>
                  <a:lnTo>
                    <a:pt x="408" y="228"/>
                  </a:lnTo>
                  <a:lnTo>
                    <a:pt x="415" y="225"/>
                  </a:lnTo>
                  <a:lnTo>
                    <a:pt x="423" y="221"/>
                  </a:lnTo>
                  <a:lnTo>
                    <a:pt x="430" y="216"/>
                  </a:lnTo>
                  <a:lnTo>
                    <a:pt x="436" y="210"/>
                  </a:lnTo>
                  <a:lnTo>
                    <a:pt x="441" y="204"/>
                  </a:lnTo>
                  <a:lnTo>
                    <a:pt x="445" y="197"/>
                  </a:lnTo>
                  <a:lnTo>
                    <a:pt x="448" y="190"/>
                  </a:lnTo>
                  <a:lnTo>
                    <a:pt x="450" y="182"/>
                  </a:lnTo>
                  <a:lnTo>
                    <a:pt x="450" y="173"/>
                  </a:lnTo>
                  <a:lnTo>
                    <a:pt x="449" y="163"/>
                  </a:lnTo>
                  <a:lnTo>
                    <a:pt x="448" y="153"/>
                  </a:lnTo>
                  <a:lnTo>
                    <a:pt x="444" y="144"/>
                  </a:lnTo>
                  <a:lnTo>
                    <a:pt x="439" y="134"/>
                  </a:lnTo>
                  <a:lnTo>
                    <a:pt x="431" y="125"/>
                  </a:lnTo>
                  <a:lnTo>
                    <a:pt x="422" y="115"/>
                  </a:lnTo>
                  <a:lnTo>
                    <a:pt x="410" y="104"/>
                  </a:lnTo>
                  <a:lnTo>
                    <a:pt x="396" y="93"/>
                  </a:lnTo>
                  <a:lnTo>
                    <a:pt x="285" y="9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3" name="Freeform 139"/>
            <p:cNvSpPr>
              <a:spLocks noEditPoints="1"/>
            </p:cNvSpPr>
            <p:nvPr/>
          </p:nvSpPr>
          <p:spPr bwMode="auto">
            <a:xfrm>
              <a:off x="819150" y="3635376"/>
              <a:ext cx="149225" cy="130175"/>
            </a:xfrm>
            <a:custGeom>
              <a:avLst/>
              <a:gdLst/>
              <a:ahLst/>
              <a:cxnLst>
                <a:cxn ang="0">
                  <a:pos x="194" y="3"/>
                </a:cxn>
                <a:cxn ang="0">
                  <a:pos x="208" y="13"/>
                </a:cxn>
                <a:cxn ang="0">
                  <a:pos x="212" y="30"/>
                </a:cxn>
                <a:cxn ang="0">
                  <a:pos x="233" y="231"/>
                </a:cxn>
                <a:cxn ang="0">
                  <a:pos x="260" y="225"/>
                </a:cxn>
                <a:cxn ang="0">
                  <a:pos x="281" y="212"/>
                </a:cxn>
                <a:cxn ang="0">
                  <a:pos x="296" y="191"/>
                </a:cxn>
                <a:cxn ang="0">
                  <a:pos x="304" y="164"/>
                </a:cxn>
                <a:cxn ang="0">
                  <a:pos x="306" y="129"/>
                </a:cxn>
                <a:cxn ang="0">
                  <a:pos x="303" y="98"/>
                </a:cxn>
                <a:cxn ang="0">
                  <a:pos x="291" y="53"/>
                </a:cxn>
                <a:cxn ang="0">
                  <a:pos x="283" y="28"/>
                </a:cxn>
                <a:cxn ang="0">
                  <a:pos x="286" y="21"/>
                </a:cxn>
                <a:cxn ang="0">
                  <a:pos x="299" y="17"/>
                </a:cxn>
                <a:cxn ang="0">
                  <a:pos x="322" y="17"/>
                </a:cxn>
                <a:cxn ang="0">
                  <a:pos x="339" y="18"/>
                </a:cxn>
                <a:cxn ang="0">
                  <a:pos x="348" y="22"/>
                </a:cxn>
                <a:cxn ang="0">
                  <a:pos x="358" y="37"/>
                </a:cxn>
                <a:cxn ang="0">
                  <a:pos x="371" y="83"/>
                </a:cxn>
                <a:cxn ang="0">
                  <a:pos x="376" y="125"/>
                </a:cxn>
                <a:cxn ang="0">
                  <a:pos x="376" y="172"/>
                </a:cxn>
                <a:cxn ang="0">
                  <a:pos x="366" y="229"/>
                </a:cxn>
                <a:cxn ang="0">
                  <a:pos x="343" y="273"/>
                </a:cxn>
                <a:cxn ang="0">
                  <a:pos x="306" y="304"/>
                </a:cxn>
                <a:cxn ang="0">
                  <a:pos x="256" y="322"/>
                </a:cxn>
                <a:cxn ang="0">
                  <a:pos x="193" y="328"/>
                </a:cxn>
                <a:cxn ang="0">
                  <a:pos x="131" y="322"/>
                </a:cxn>
                <a:cxn ang="0">
                  <a:pos x="79" y="302"/>
                </a:cxn>
                <a:cxn ang="0">
                  <a:pos x="40" y="271"/>
                </a:cxn>
                <a:cxn ang="0">
                  <a:pos x="13" y="230"/>
                </a:cxn>
                <a:cxn ang="0">
                  <a:pos x="1" y="177"/>
                </a:cxn>
                <a:cxn ang="0">
                  <a:pos x="4" y="119"/>
                </a:cxn>
                <a:cxn ang="0">
                  <a:pos x="19" y="72"/>
                </a:cxn>
                <a:cxn ang="0">
                  <a:pos x="46" y="37"/>
                </a:cxn>
                <a:cxn ang="0">
                  <a:pos x="84" y="14"/>
                </a:cxn>
                <a:cxn ang="0">
                  <a:pos x="131" y="3"/>
                </a:cxn>
                <a:cxn ang="0">
                  <a:pos x="178" y="0"/>
                </a:cxn>
                <a:cxn ang="0">
                  <a:pos x="116" y="96"/>
                </a:cxn>
                <a:cxn ang="0">
                  <a:pos x="96" y="103"/>
                </a:cxn>
                <a:cxn ang="0">
                  <a:pos x="80" y="118"/>
                </a:cxn>
                <a:cxn ang="0">
                  <a:pos x="70" y="137"/>
                </a:cxn>
                <a:cxn ang="0">
                  <a:pos x="67" y="160"/>
                </a:cxn>
                <a:cxn ang="0">
                  <a:pos x="71" y="185"/>
                </a:cxn>
                <a:cxn ang="0">
                  <a:pos x="81" y="204"/>
                </a:cxn>
                <a:cxn ang="0">
                  <a:pos x="98" y="218"/>
                </a:cxn>
                <a:cxn ang="0">
                  <a:pos x="119" y="227"/>
                </a:cxn>
                <a:cxn ang="0">
                  <a:pos x="152" y="92"/>
                </a:cxn>
              </a:cxnLst>
              <a:rect l="0" t="0" r="r" b="b"/>
              <a:pathLst>
                <a:path w="378" h="328">
                  <a:moveTo>
                    <a:pt x="178" y="0"/>
                  </a:moveTo>
                  <a:lnTo>
                    <a:pt x="187" y="1"/>
                  </a:lnTo>
                  <a:lnTo>
                    <a:pt x="194" y="3"/>
                  </a:lnTo>
                  <a:lnTo>
                    <a:pt x="200" y="5"/>
                  </a:lnTo>
                  <a:lnTo>
                    <a:pt x="204" y="8"/>
                  </a:lnTo>
                  <a:lnTo>
                    <a:pt x="208" y="13"/>
                  </a:lnTo>
                  <a:lnTo>
                    <a:pt x="211" y="17"/>
                  </a:lnTo>
                  <a:lnTo>
                    <a:pt x="212" y="23"/>
                  </a:lnTo>
                  <a:lnTo>
                    <a:pt x="212" y="30"/>
                  </a:lnTo>
                  <a:lnTo>
                    <a:pt x="212" y="233"/>
                  </a:lnTo>
                  <a:lnTo>
                    <a:pt x="224" y="233"/>
                  </a:lnTo>
                  <a:lnTo>
                    <a:pt x="233" y="231"/>
                  </a:lnTo>
                  <a:lnTo>
                    <a:pt x="243" y="230"/>
                  </a:lnTo>
                  <a:lnTo>
                    <a:pt x="251" y="227"/>
                  </a:lnTo>
                  <a:lnTo>
                    <a:pt x="260" y="225"/>
                  </a:lnTo>
                  <a:lnTo>
                    <a:pt x="268" y="221"/>
                  </a:lnTo>
                  <a:lnTo>
                    <a:pt x="274" y="217"/>
                  </a:lnTo>
                  <a:lnTo>
                    <a:pt x="281" y="212"/>
                  </a:lnTo>
                  <a:lnTo>
                    <a:pt x="287" y="205"/>
                  </a:lnTo>
                  <a:lnTo>
                    <a:pt x="292" y="199"/>
                  </a:lnTo>
                  <a:lnTo>
                    <a:pt x="296" y="191"/>
                  </a:lnTo>
                  <a:lnTo>
                    <a:pt x="300" y="184"/>
                  </a:lnTo>
                  <a:lnTo>
                    <a:pt x="303" y="174"/>
                  </a:lnTo>
                  <a:lnTo>
                    <a:pt x="304" y="164"/>
                  </a:lnTo>
                  <a:lnTo>
                    <a:pt x="305" y="152"/>
                  </a:lnTo>
                  <a:lnTo>
                    <a:pt x="306" y="141"/>
                  </a:lnTo>
                  <a:lnTo>
                    <a:pt x="306" y="129"/>
                  </a:lnTo>
                  <a:lnTo>
                    <a:pt x="305" y="118"/>
                  </a:lnTo>
                  <a:lnTo>
                    <a:pt x="304" y="107"/>
                  </a:lnTo>
                  <a:lnTo>
                    <a:pt x="303" y="98"/>
                  </a:lnTo>
                  <a:lnTo>
                    <a:pt x="299" y="80"/>
                  </a:lnTo>
                  <a:lnTo>
                    <a:pt x="295" y="66"/>
                  </a:lnTo>
                  <a:lnTo>
                    <a:pt x="291" y="53"/>
                  </a:lnTo>
                  <a:lnTo>
                    <a:pt x="287" y="43"/>
                  </a:lnTo>
                  <a:lnTo>
                    <a:pt x="284" y="35"/>
                  </a:lnTo>
                  <a:lnTo>
                    <a:pt x="283" y="28"/>
                  </a:lnTo>
                  <a:lnTo>
                    <a:pt x="283" y="24"/>
                  </a:lnTo>
                  <a:lnTo>
                    <a:pt x="284" y="23"/>
                  </a:lnTo>
                  <a:lnTo>
                    <a:pt x="286" y="21"/>
                  </a:lnTo>
                  <a:lnTo>
                    <a:pt x="290" y="19"/>
                  </a:lnTo>
                  <a:lnTo>
                    <a:pt x="293" y="18"/>
                  </a:lnTo>
                  <a:lnTo>
                    <a:pt x="299" y="17"/>
                  </a:lnTo>
                  <a:lnTo>
                    <a:pt x="305" y="17"/>
                  </a:lnTo>
                  <a:lnTo>
                    <a:pt x="314" y="17"/>
                  </a:lnTo>
                  <a:lnTo>
                    <a:pt x="322" y="17"/>
                  </a:lnTo>
                  <a:lnTo>
                    <a:pt x="328" y="17"/>
                  </a:lnTo>
                  <a:lnTo>
                    <a:pt x="334" y="17"/>
                  </a:lnTo>
                  <a:lnTo>
                    <a:pt x="339" y="18"/>
                  </a:lnTo>
                  <a:lnTo>
                    <a:pt x="343" y="18"/>
                  </a:lnTo>
                  <a:lnTo>
                    <a:pt x="345" y="19"/>
                  </a:lnTo>
                  <a:lnTo>
                    <a:pt x="348" y="22"/>
                  </a:lnTo>
                  <a:lnTo>
                    <a:pt x="350" y="23"/>
                  </a:lnTo>
                  <a:lnTo>
                    <a:pt x="354" y="28"/>
                  </a:lnTo>
                  <a:lnTo>
                    <a:pt x="358" y="37"/>
                  </a:lnTo>
                  <a:lnTo>
                    <a:pt x="362" y="49"/>
                  </a:lnTo>
                  <a:lnTo>
                    <a:pt x="367" y="65"/>
                  </a:lnTo>
                  <a:lnTo>
                    <a:pt x="371" y="83"/>
                  </a:lnTo>
                  <a:lnTo>
                    <a:pt x="374" y="103"/>
                  </a:lnTo>
                  <a:lnTo>
                    <a:pt x="375" y="115"/>
                  </a:lnTo>
                  <a:lnTo>
                    <a:pt x="376" y="125"/>
                  </a:lnTo>
                  <a:lnTo>
                    <a:pt x="378" y="138"/>
                  </a:lnTo>
                  <a:lnTo>
                    <a:pt x="378" y="150"/>
                  </a:lnTo>
                  <a:lnTo>
                    <a:pt x="376" y="172"/>
                  </a:lnTo>
                  <a:lnTo>
                    <a:pt x="375" y="191"/>
                  </a:lnTo>
                  <a:lnTo>
                    <a:pt x="371" y="211"/>
                  </a:lnTo>
                  <a:lnTo>
                    <a:pt x="366" y="229"/>
                  </a:lnTo>
                  <a:lnTo>
                    <a:pt x="359" y="244"/>
                  </a:lnTo>
                  <a:lnTo>
                    <a:pt x="352" y="259"/>
                  </a:lnTo>
                  <a:lnTo>
                    <a:pt x="343" y="273"/>
                  </a:lnTo>
                  <a:lnTo>
                    <a:pt x="332" y="284"/>
                  </a:lnTo>
                  <a:lnTo>
                    <a:pt x="319" y="295"/>
                  </a:lnTo>
                  <a:lnTo>
                    <a:pt x="306" y="304"/>
                  </a:lnTo>
                  <a:lnTo>
                    <a:pt x="291" y="312"/>
                  </a:lnTo>
                  <a:lnTo>
                    <a:pt x="274" y="318"/>
                  </a:lnTo>
                  <a:lnTo>
                    <a:pt x="256" y="322"/>
                  </a:lnTo>
                  <a:lnTo>
                    <a:pt x="237" y="326"/>
                  </a:lnTo>
                  <a:lnTo>
                    <a:pt x="215" y="328"/>
                  </a:lnTo>
                  <a:lnTo>
                    <a:pt x="193" y="328"/>
                  </a:lnTo>
                  <a:lnTo>
                    <a:pt x="171" y="328"/>
                  </a:lnTo>
                  <a:lnTo>
                    <a:pt x="150" y="326"/>
                  </a:lnTo>
                  <a:lnTo>
                    <a:pt x="131" y="322"/>
                  </a:lnTo>
                  <a:lnTo>
                    <a:pt x="112" y="317"/>
                  </a:lnTo>
                  <a:lnTo>
                    <a:pt x="94" y="310"/>
                  </a:lnTo>
                  <a:lnTo>
                    <a:pt x="79" y="302"/>
                  </a:lnTo>
                  <a:lnTo>
                    <a:pt x="65" y="293"/>
                  </a:lnTo>
                  <a:lnTo>
                    <a:pt x="52" y="283"/>
                  </a:lnTo>
                  <a:lnTo>
                    <a:pt x="40" y="271"/>
                  </a:lnTo>
                  <a:lnTo>
                    <a:pt x="30" y="259"/>
                  </a:lnTo>
                  <a:lnTo>
                    <a:pt x="21" y="244"/>
                  </a:lnTo>
                  <a:lnTo>
                    <a:pt x="13" y="230"/>
                  </a:lnTo>
                  <a:lnTo>
                    <a:pt x="8" y="213"/>
                  </a:lnTo>
                  <a:lnTo>
                    <a:pt x="4" y="196"/>
                  </a:lnTo>
                  <a:lnTo>
                    <a:pt x="1" y="177"/>
                  </a:lnTo>
                  <a:lnTo>
                    <a:pt x="0" y="158"/>
                  </a:lnTo>
                  <a:lnTo>
                    <a:pt x="1" y="138"/>
                  </a:lnTo>
                  <a:lnTo>
                    <a:pt x="4" y="119"/>
                  </a:lnTo>
                  <a:lnTo>
                    <a:pt x="8" y="102"/>
                  </a:lnTo>
                  <a:lnTo>
                    <a:pt x="13" y="87"/>
                  </a:lnTo>
                  <a:lnTo>
                    <a:pt x="19" y="72"/>
                  </a:lnTo>
                  <a:lnTo>
                    <a:pt x="27" y="59"/>
                  </a:lnTo>
                  <a:lnTo>
                    <a:pt x="36" y="48"/>
                  </a:lnTo>
                  <a:lnTo>
                    <a:pt x="46" y="37"/>
                  </a:lnTo>
                  <a:lnTo>
                    <a:pt x="58" y="28"/>
                  </a:lnTo>
                  <a:lnTo>
                    <a:pt x="71" y="21"/>
                  </a:lnTo>
                  <a:lnTo>
                    <a:pt x="84" y="14"/>
                  </a:lnTo>
                  <a:lnTo>
                    <a:pt x="98" y="9"/>
                  </a:lnTo>
                  <a:lnTo>
                    <a:pt x="114" y="5"/>
                  </a:lnTo>
                  <a:lnTo>
                    <a:pt x="131" y="3"/>
                  </a:lnTo>
                  <a:lnTo>
                    <a:pt x="146" y="1"/>
                  </a:lnTo>
                  <a:lnTo>
                    <a:pt x="164" y="0"/>
                  </a:lnTo>
                  <a:lnTo>
                    <a:pt x="178" y="0"/>
                  </a:lnTo>
                  <a:close/>
                  <a:moveTo>
                    <a:pt x="152" y="92"/>
                  </a:moveTo>
                  <a:lnTo>
                    <a:pt x="133" y="93"/>
                  </a:lnTo>
                  <a:lnTo>
                    <a:pt x="116" y="96"/>
                  </a:lnTo>
                  <a:lnTo>
                    <a:pt x="109" y="98"/>
                  </a:lnTo>
                  <a:lnTo>
                    <a:pt x="102" y="101"/>
                  </a:lnTo>
                  <a:lnTo>
                    <a:pt x="96" y="103"/>
                  </a:lnTo>
                  <a:lnTo>
                    <a:pt x="89" y="107"/>
                  </a:lnTo>
                  <a:lnTo>
                    <a:pt x="84" y="112"/>
                  </a:lnTo>
                  <a:lnTo>
                    <a:pt x="80" y="118"/>
                  </a:lnTo>
                  <a:lnTo>
                    <a:pt x="76" y="123"/>
                  </a:lnTo>
                  <a:lnTo>
                    <a:pt x="72" y="129"/>
                  </a:lnTo>
                  <a:lnTo>
                    <a:pt x="70" y="137"/>
                  </a:lnTo>
                  <a:lnTo>
                    <a:pt x="68" y="143"/>
                  </a:lnTo>
                  <a:lnTo>
                    <a:pt x="67" y="152"/>
                  </a:lnTo>
                  <a:lnTo>
                    <a:pt x="67" y="160"/>
                  </a:lnTo>
                  <a:lnTo>
                    <a:pt x="67" y="169"/>
                  </a:lnTo>
                  <a:lnTo>
                    <a:pt x="68" y="177"/>
                  </a:lnTo>
                  <a:lnTo>
                    <a:pt x="71" y="185"/>
                  </a:lnTo>
                  <a:lnTo>
                    <a:pt x="74" y="191"/>
                  </a:lnTo>
                  <a:lnTo>
                    <a:pt x="77" y="198"/>
                  </a:lnTo>
                  <a:lnTo>
                    <a:pt x="81" y="204"/>
                  </a:lnTo>
                  <a:lnTo>
                    <a:pt x="87" y="209"/>
                  </a:lnTo>
                  <a:lnTo>
                    <a:pt x="92" y="213"/>
                  </a:lnTo>
                  <a:lnTo>
                    <a:pt x="98" y="218"/>
                  </a:lnTo>
                  <a:lnTo>
                    <a:pt x="105" y="221"/>
                  </a:lnTo>
                  <a:lnTo>
                    <a:pt x="111" y="225"/>
                  </a:lnTo>
                  <a:lnTo>
                    <a:pt x="119" y="227"/>
                  </a:lnTo>
                  <a:lnTo>
                    <a:pt x="134" y="231"/>
                  </a:lnTo>
                  <a:lnTo>
                    <a:pt x="152" y="233"/>
                  </a:lnTo>
                  <a:lnTo>
                    <a:pt x="152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819150" y="3478213"/>
              <a:ext cx="147638" cy="127000"/>
            </a:xfrm>
            <a:custGeom>
              <a:avLst/>
              <a:gdLst/>
              <a:ahLst/>
              <a:cxnLst>
                <a:cxn ang="0">
                  <a:pos x="359" y="1"/>
                </a:cxn>
                <a:cxn ang="0">
                  <a:pos x="365" y="5"/>
                </a:cxn>
                <a:cxn ang="0">
                  <a:pos x="369" y="17"/>
                </a:cxn>
                <a:cxn ang="0">
                  <a:pos x="371" y="35"/>
                </a:cxn>
                <a:cxn ang="0">
                  <a:pos x="371" y="59"/>
                </a:cxn>
                <a:cxn ang="0">
                  <a:pos x="369" y="79"/>
                </a:cxn>
                <a:cxn ang="0">
                  <a:pos x="365" y="89"/>
                </a:cxn>
                <a:cxn ang="0">
                  <a:pos x="359" y="94"/>
                </a:cxn>
                <a:cxn ang="0">
                  <a:pos x="165" y="94"/>
                </a:cxn>
                <a:cxn ang="0">
                  <a:pos x="127" y="98"/>
                </a:cxn>
                <a:cxn ang="0">
                  <a:pos x="103" y="109"/>
                </a:cxn>
                <a:cxn ang="0">
                  <a:pos x="94" y="116"/>
                </a:cxn>
                <a:cxn ang="0">
                  <a:pos x="88" y="125"/>
                </a:cxn>
                <a:cxn ang="0">
                  <a:pos x="84" y="137"/>
                </a:cxn>
                <a:cxn ang="0">
                  <a:pos x="83" y="151"/>
                </a:cxn>
                <a:cxn ang="0">
                  <a:pos x="85" y="169"/>
                </a:cxn>
                <a:cxn ang="0">
                  <a:pos x="96" y="187"/>
                </a:cxn>
                <a:cxn ang="0">
                  <a:pos x="111" y="206"/>
                </a:cxn>
                <a:cxn ang="0">
                  <a:pos x="133" y="225"/>
                </a:cxn>
                <a:cxn ang="0">
                  <a:pos x="359" y="226"/>
                </a:cxn>
                <a:cxn ang="0">
                  <a:pos x="365" y="230"/>
                </a:cxn>
                <a:cxn ang="0">
                  <a:pos x="369" y="242"/>
                </a:cxn>
                <a:cxn ang="0">
                  <a:pos x="371" y="260"/>
                </a:cxn>
                <a:cxn ang="0">
                  <a:pos x="371" y="286"/>
                </a:cxn>
                <a:cxn ang="0">
                  <a:pos x="369" y="304"/>
                </a:cxn>
                <a:cxn ang="0">
                  <a:pos x="365" y="314"/>
                </a:cxn>
                <a:cxn ang="0">
                  <a:pos x="359" y="319"/>
                </a:cxn>
                <a:cxn ang="0">
                  <a:pos x="22" y="319"/>
                </a:cxn>
                <a:cxn ang="0">
                  <a:pos x="15" y="318"/>
                </a:cxn>
                <a:cxn ang="0">
                  <a:pos x="10" y="312"/>
                </a:cxn>
                <a:cxn ang="0">
                  <a:pos x="8" y="299"/>
                </a:cxn>
                <a:cxn ang="0">
                  <a:pos x="6" y="279"/>
                </a:cxn>
                <a:cxn ang="0">
                  <a:pos x="8" y="260"/>
                </a:cxn>
                <a:cxn ang="0">
                  <a:pos x="10" y="247"/>
                </a:cxn>
                <a:cxn ang="0">
                  <a:pos x="15" y="240"/>
                </a:cxn>
                <a:cxn ang="0">
                  <a:pos x="22" y="239"/>
                </a:cxn>
                <a:cxn ang="0">
                  <a:pos x="46" y="225"/>
                </a:cxn>
                <a:cxn ang="0">
                  <a:pos x="23" y="197"/>
                </a:cxn>
                <a:cxn ang="0">
                  <a:pos x="9" y="168"/>
                </a:cxn>
                <a:cxn ang="0">
                  <a:pos x="1" y="138"/>
                </a:cxn>
                <a:cxn ang="0">
                  <a:pos x="1" y="106"/>
                </a:cxn>
                <a:cxn ang="0">
                  <a:pos x="6" y="78"/>
                </a:cxn>
                <a:cxn ang="0">
                  <a:pos x="18" y="54"/>
                </a:cxn>
                <a:cxn ang="0">
                  <a:pos x="32" y="35"/>
                </a:cxn>
                <a:cxn ang="0">
                  <a:pos x="52" y="21"/>
                </a:cxn>
                <a:cxn ang="0">
                  <a:pos x="75" y="10"/>
                </a:cxn>
                <a:cxn ang="0">
                  <a:pos x="101" y="4"/>
                </a:cxn>
                <a:cxn ang="0">
                  <a:pos x="132" y="1"/>
                </a:cxn>
                <a:cxn ang="0">
                  <a:pos x="356" y="0"/>
                </a:cxn>
              </a:cxnLst>
              <a:rect l="0" t="0" r="r" b="b"/>
              <a:pathLst>
                <a:path w="371" h="319">
                  <a:moveTo>
                    <a:pt x="356" y="0"/>
                  </a:moveTo>
                  <a:lnTo>
                    <a:pt x="359" y="1"/>
                  </a:lnTo>
                  <a:lnTo>
                    <a:pt x="362" y="3"/>
                  </a:lnTo>
                  <a:lnTo>
                    <a:pt x="365" y="5"/>
                  </a:lnTo>
                  <a:lnTo>
                    <a:pt x="367" y="10"/>
                  </a:lnTo>
                  <a:lnTo>
                    <a:pt x="369" y="17"/>
                  </a:lnTo>
                  <a:lnTo>
                    <a:pt x="370" y="25"/>
                  </a:lnTo>
                  <a:lnTo>
                    <a:pt x="371" y="35"/>
                  </a:lnTo>
                  <a:lnTo>
                    <a:pt x="371" y="48"/>
                  </a:lnTo>
                  <a:lnTo>
                    <a:pt x="371" y="59"/>
                  </a:lnTo>
                  <a:lnTo>
                    <a:pt x="370" y="70"/>
                  </a:lnTo>
                  <a:lnTo>
                    <a:pt x="369" y="79"/>
                  </a:lnTo>
                  <a:lnTo>
                    <a:pt x="367" y="85"/>
                  </a:lnTo>
                  <a:lnTo>
                    <a:pt x="365" y="89"/>
                  </a:lnTo>
                  <a:lnTo>
                    <a:pt x="362" y="92"/>
                  </a:lnTo>
                  <a:lnTo>
                    <a:pt x="359" y="94"/>
                  </a:lnTo>
                  <a:lnTo>
                    <a:pt x="356" y="94"/>
                  </a:lnTo>
                  <a:lnTo>
                    <a:pt x="165" y="94"/>
                  </a:lnTo>
                  <a:lnTo>
                    <a:pt x="143" y="96"/>
                  </a:lnTo>
                  <a:lnTo>
                    <a:pt x="127" y="98"/>
                  </a:lnTo>
                  <a:lnTo>
                    <a:pt x="114" y="102"/>
                  </a:lnTo>
                  <a:lnTo>
                    <a:pt x="103" y="109"/>
                  </a:lnTo>
                  <a:lnTo>
                    <a:pt x="98" y="112"/>
                  </a:lnTo>
                  <a:lnTo>
                    <a:pt x="94" y="116"/>
                  </a:lnTo>
                  <a:lnTo>
                    <a:pt x="90" y="120"/>
                  </a:lnTo>
                  <a:lnTo>
                    <a:pt x="88" y="125"/>
                  </a:lnTo>
                  <a:lnTo>
                    <a:pt x="85" y="132"/>
                  </a:lnTo>
                  <a:lnTo>
                    <a:pt x="84" y="137"/>
                  </a:lnTo>
                  <a:lnTo>
                    <a:pt x="83" y="144"/>
                  </a:lnTo>
                  <a:lnTo>
                    <a:pt x="83" y="151"/>
                  </a:lnTo>
                  <a:lnTo>
                    <a:pt x="83" y="160"/>
                  </a:lnTo>
                  <a:lnTo>
                    <a:pt x="85" y="169"/>
                  </a:lnTo>
                  <a:lnTo>
                    <a:pt x="89" y="178"/>
                  </a:lnTo>
                  <a:lnTo>
                    <a:pt x="96" y="187"/>
                  </a:lnTo>
                  <a:lnTo>
                    <a:pt x="102" y="197"/>
                  </a:lnTo>
                  <a:lnTo>
                    <a:pt x="111" y="206"/>
                  </a:lnTo>
                  <a:lnTo>
                    <a:pt x="121" y="216"/>
                  </a:lnTo>
                  <a:lnTo>
                    <a:pt x="133" y="225"/>
                  </a:lnTo>
                  <a:lnTo>
                    <a:pt x="356" y="225"/>
                  </a:lnTo>
                  <a:lnTo>
                    <a:pt x="359" y="226"/>
                  </a:lnTo>
                  <a:lnTo>
                    <a:pt x="362" y="228"/>
                  </a:lnTo>
                  <a:lnTo>
                    <a:pt x="365" y="230"/>
                  </a:lnTo>
                  <a:lnTo>
                    <a:pt x="367" y="235"/>
                  </a:lnTo>
                  <a:lnTo>
                    <a:pt x="369" y="242"/>
                  </a:lnTo>
                  <a:lnTo>
                    <a:pt x="370" y="250"/>
                  </a:lnTo>
                  <a:lnTo>
                    <a:pt x="371" y="260"/>
                  </a:lnTo>
                  <a:lnTo>
                    <a:pt x="371" y="273"/>
                  </a:lnTo>
                  <a:lnTo>
                    <a:pt x="371" y="286"/>
                  </a:lnTo>
                  <a:lnTo>
                    <a:pt x="370" y="295"/>
                  </a:lnTo>
                  <a:lnTo>
                    <a:pt x="369" y="304"/>
                  </a:lnTo>
                  <a:lnTo>
                    <a:pt x="367" y="310"/>
                  </a:lnTo>
                  <a:lnTo>
                    <a:pt x="365" y="314"/>
                  </a:lnTo>
                  <a:lnTo>
                    <a:pt x="362" y="318"/>
                  </a:lnTo>
                  <a:lnTo>
                    <a:pt x="359" y="319"/>
                  </a:lnTo>
                  <a:lnTo>
                    <a:pt x="356" y="319"/>
                  </a:lnTo>
                  <a:lnTo>
                    <a:pt x="22" y="319"/>
                  </a:lnTo>
                  <a:lnTo>
                    <a:pt x="18" y="319"/>
                  </a:lnTo>
                  <a:lnTo>
                    <a:pt x="15" y="318"/>
                  </a:lnTo>
                  <a:lnTo>
                    <a:pt x="13" y="315"/>
                  </a:lnTo>
                  <a:lnTo>
                    <a:pt x="10" y="312"/>
                  </a:lnTo>
                  <a:lnTo>
                    <a:pt x="9" y="305"/>
                  </a:lnTo>
                  <a:lnTo>
                    <a:pt x="8" y="299"/>
                  </a:lnTo>
                  <a:lnTo>
                    <a:pt x="6" y="290"/>
                  </a:lnTo>
                  <a:lnTo>
                    <a:pt x="6" y="279"/>
                  </a:lnTo>
                  <a:lnTo>
                    <a:pt x="6" y="269"/>
                  </a:lnTo>
                  <a:lnTo>
                    <a:pt x="8" y="260"/>
                  </a:lnTo>
                  <a:lnTo>
                    <a:pt x="9" y="252"/>
                  </a:lnTo>
                  <a:lnTo>
                    <a:pt x="10" y="247"/>
                  </a:lnTo>
                  <a:lnTo>
                    <a:pt x="13" y="243"/>
                  </a:lnTo>
                  <a:lnTo>
                    <a:pt x="15" y="240"/>
                  </a:lnTo>
                  <a:lnTo>
                    <a:pt x="18" y="239"/>
                  </a:lnTo>
                  <a:lnTo>
                    <a:pt x="22" y="239"/>
                  </a:lnTo>
                  <a:lnTo>
                    <a:pt x="61" y="239"/>
                  </a:lnTo>
                  <a:lnTo>
                    <a:pt x="46" y="225"/>
                  </a:lnTo>
                  <a:lnTo>
                    <a:pt x="33" y="211"/>
                  </a:lnTo>
                  <a:lnTo>
                    <a:pt x="23" y="197"/>
                  </a:lnTo>
                  <a:lnTo>
                    <a:pt x="15" y="182"/>
                  </a:lnTo>
                  <a:lnTo>
                    <a:pt x="9" y="168"/>
                  </a:lnTo>
                  <a:lnTo>
                    <a:pt x="4" y="154"/>
                  </a:lnTo>
                  <a:lnTo>
                    <a:pt x="1" y="138"/>
                  </a:lnTo>
                  <a:lnTo>
                    <a:pt x="0" y="123"/>
                  </a:lnTo>
                  <a:lnTo>
                    <a:pt x="1" y="106"/>
                  </a:lnTo>
                  <a:lnTo>
                    <a:pt x="2" y="92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8" y="54"/>
                  </a:lnTo>
                  <a:lnTo>
                    <a:pt x="24" y="44"/>
                  </a:lnTo>
                  <a:lnTo>
                    <a:pt x="32" y="35"/>
                  </a:lnTo>
                  <a:lnTo>
                    <a:pt x="41" y="27"/>
                  </a:lnTo>
                  <a:lnTo>
                    <a:pt x="52" y="21"/>
                  </a:lnTo>
                  <a:lnTo>
                    <a:pt x="63" y="16"/>
                  </a:lnTo>
                  <a:lnTo>
                    <a:pt x="75" y="10"/>
                  </a:lnTo>
                  <a:lnTo>
                    <a:pt x="87" y="6"/>
                  </a:lnTo>
                  <a:lnTo>
                    <a:pt x="101" y="4"/>
                  </a:lnTo>
                  <a:lnTo>
                    <a:pt x="115" y="3"/>
                  </a:lnTo>
                  <a:lnTo>
                    <a:pt x="132" y="1"/>
                  </a:lnTo>
                  <a:lnTo>
                    <a:pt x="150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819150" y="3340101"/>
              <a:ext cx="149225" cy="109538"/>
            </a:xfrm>
            <a:custGeom>
              <a:avLst/>
              <a:gdLst/>
              <a:ahLst/>
              <a:cxnLst>
                <a:cxn ang="0">
                  <a:pos x="319" y="1"/>
                </a:cxn>
                <a:cxn ang="0">
                  <a:pos x="334" y="2"/>
                </a:cxn>
                <a:cxn ang="0">
                  <a:pos x="344" y="10"/>
                </a:cxn>
                <a:cxn ang="0">
                  <a:pos x="361" y="37"/>
                </a:cxn>
                <a:cxn ang="0">
                  <a:pos x="374" y="80"/>
                </a:cxn>
                <a:cxn ang="0">
                  <a:pos x="376" y="133"/>
                </a:cxn>
                <a:cxn ang="0">
                  <a:pos x="365" y="182"/>
                </a:cxn>
                <a:cxn ang="0">
                  <a:pos x="340" y="221"/>
                </a:cxn>
                <a:cxn ang="0">
                  <a:pos x="304" y="249"/>
                </a:cxn>
                <a:cxn ang="0">
                  <a:pos x="255" y="267"/>
                </a:cxn>
                <a:cxn ang="0">
                  <a:pos x="195" y="273"/>
                </a:cxn>
                <a:cxn ang="0">
                  <a:pos x="128" y="266"/>
                </a:cxn>
                <a:cxn ang="0">
                  <a:pos x="75" y="245"/>
                </a:cxn>
                <a:cxn ang="0">
                  <a:pos x="36" y="213"/>
                </a:cxn>
                <a:cxn ang="0">
                  <a:pos x="12" y="172"/>
                </a:cxn>
                <a:cxn ang="0">
                  <a:pos x="1" y="123"/>
                </a:cxn>
                <a:cxn ang="0">
                  <a:pos x="4" y="75"/>
                </a:cxn>
                <a:cxn ang="0">
                  <a:pos x="15" y="36"/>
                </a:cxn>
                <a:cxn ang="0">
                  <a:pos x="30" y="11"/>
                </a:cxn>
                <a:cxn ang="0">
                  <a:pos x="40" y="5"/>
                </a:cxn>
                <a:cxn ang="0">
                  <a:pos x="55" y="2"/>
                </a:cxn>
                <a:cxn ang="0">
                  <a:pos x="90" y="2"/>
                </a:cxn>
                <a:cxn ang="0">
                  <a:pos x="109" y="9"/>
                </a:cxn>
                <a:cxn ang="0">
                  <a:pos x="110" y="22"/>
                </a:cxn>
                <a:cxn ang="0">
                  <a:pos x="94" y="45"/>
                </a:cxn>
                <a:cxn ang="0">
                  <a:pos x="80" y="76"/>
                </a:cxn>
                <a:cxn ang="0">
                  <a:pos x="77" y="101"/>
                </a:cxn>
                <a:cxn ang="0">
                  <a:pos x="81" y="125"/>
                </a:cxn>
                <a:cxn ang="0">
                  <a:pos x="93" y="146"/>
                </a:cxn>
                <a:cxn ang="0">
                  <a:pos x="112" y="161"/>
                </a:cxn>
                <a:cxn ang="0">
                  <a:pos x="140" y="172"/>
                </a:cxn>
                <a:cxn ang="0">
                  <a:pos x="174" y="176"/>
                </a:cxn>
                <a:cxn ang="0">
                  <a:pos x="213" y="176"/>
                </a:cxn>
                <a:cxn ang="0">
                  <a:pos x="246" y="169"/>
                </a:cxn>
                <a:cxn ang="0">
                  <a:pos x="270" y="158"/>
                </a:cxn>
                <a:cxn ang="0">
                  <a:pos x="287" y="139"/>
                </a:cxn>
                <a:cxn ang="0">
                  <a:pos x="296" y="117"/>
                </a:cxn>
                <a:cxn ang="0">
                  <a:pos x="297" y="90"/>
                </a:cxn>
                <a:cxn ang="0">
                  <a:pos x="292" y="66"/>
                </a:cxn>
                <a:cxn ang="0">
                  <a:pos x="273" y="32"/>
                </a:cxn>
                <a:cxn ang="0">
                  <a:pos x="261" y="11"/>
                </a:cxn>
                <a:cxn ang="0">
                  <a:pos x="265" y="4"/>
                </a:cxn>
                <a:cxn ang="0">
                  <a:pos x="282" y="1"/>
                </a:cxn>
              </a:cxnLst>
              <a:rect l="0" t="0" r="r" b="b"/>
              <a:pathLst>
                <a:path w="376" h="273">
                  <a:moveTo>
                    <a:pt x="303" y="0"/>
                  </a:moveTo>
                  <a:lnTo>
                    <a:pt x="312" y="0"/>
                  </a:lnTo>
                  <a:lnTo>
                    <a:pt x="319" y="1"/>
                  </a:lnTo>
                  <a:lnTo>
                    <a:pt x="325" y="1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7" y="4"/>
                  </a:lnTo>
                  <a:lnTo>
                    <a:pt x="340" y="6"/>
                  </a:lnTo>
                  <a:lnTo>
                    <a:pt x="344" y="10"/>
                  </a:lnTo>
                  <a:lnTo>
                    <a:pt x="349" y="17"/>
                  </a:lnTo>
                  <a:lnTo>
                    <a:pt x="356" y="26"/>
                  </a:lnTo>
                  <a:lnTo>
                    <a:pt x="361" y="37"/>
                  </a:lnTo>
                  <a:lnTo>
                    <a:pt x="366" y="50"/>
                  </a:lnTo>
                  <a:lnTo>
                    <a:pt x="370" y="64"/>
                  </a:lnTo>
                  <a:lnTo>
                    <a:pt x="374" y="80"/>
                  </a:lnTo>
                  <a:lnTo>
                    <a:pt x="376" y="97"/>
                  </a:lnTo>
                  <a:lnTo>
                    <a:pt x="376" y="114"/>
                  </a:lnTo>
                  <a:lnTo>
                    <a:pt x="376" y="133"/>
                  </a:lnTo>
                  <a:lnTo>
                    <a:pt x="374" y="150"/>
                  </a:lnTo>
                  <a:lnTo>
                    <a:pt x="370" y="167"/>
                  </a:lnTo>
                  <a:lnTo>
                    <a:pt x="365" y="182"/>
                  </a:lnTo>
                  <a:lnTo>
                    <a:pt x="358" y="196"/>
                  </a:lnTo>
                  <a:lnTo>
                    <a:pt x="350" y="209"/>
                  </a:lnTo>
                  <a:lnTo>
                    <a:pt x="340" y="221"/>
                  </a:lnTo>
                  <a:lnTo>
                    <a:pt x="330" y="233"/>
                  </a:lnTo>
                  <a:lnTo>
                    <a:pt x="317" y="242"/>
                  </a:lnTo>
                  <a:lnTo>
                    <a:pt x="304" y="249"/>
                  </a:lnTo>
                  <a:lnTo>
                    <a:pt x="288" y="257"/>
                  </a:lnTo>
                  <a:lnTo>
                    <a:pt x="273" y="262"/>
                  </a:lnTo>
                  <a:lnTo>
                    <a:pt x="255" y="267"/>
                  </a:lnTo>
                  <a:lnTo>
                    <a:pt x="237" y="270"/>
                  </a:lnTo>
                  <a:lnTo>
                    <a:pt x="216" y="273"/>
                  </a:lnTo>
                  <a:lnTo>
                    <a:pt x="195" y="273"/>
                  </a:lnTo>
                  <a:lnTo>
                    <a:pt x="171" y="273"/>
                  </a:lnTo>
                  <a:lnTo>
                    <a:pt x="149" y="270"/>
                  </a:lnTo>
                  <a:lnTo>
                    <a:pt x="128" y="266"/>
                  </a:lnTo>
                  <a:lnTo>
                    <a:pt x="109" y="261"/>
                  </a:lnTo>
                  <a:lnTo>
                    <a:pt x="90" y="253"/>
                  </a:lnTo>
                  <a:lnTo>
                    <a:pt x="75" y="245"/>
                  </a:lnTo>
                  <a:lnTo>
                    <a:pt x="61" y="236"/>
                  </a:lnTo>
                  <a:lnTo>
                    <a:pt x="48" y="226"/>
                  </a:lnTo>
                  <a:lnTo>
                    <a:pt x="36" y="213"/>
                  </a:lnTo>
                  <a:lnTo>
                    <a:pt x="27" y="201"/>
                  </a:lnTo>
                  <a:lnTo>
                    <a:pt x="18" y="187"/>
                  </a:lnTo>
                  <a:lnTo>
                    <a:pt x="12" y="172"/>
                  </a:lnTo>
                  <a:lnTo>
                    <a:pt x="6" y="156"/>
                  </a:lnTo>
                  <a:lnTo>
                    <a:pt x="4" y="139"/>
                  </a:lnTo>
                  <a:lnTo>
                    <a:pt x="1" y="123"/>
                  </a:lnTo>
                  <a:lnTo>
                    <a:pt x="0" y="105"/>
                  </a:lnTo>
                  <a:lnTo>
                    <a:pt x="1" y="90"/>
                  </a:lnTo>
                  <a:lnTo>
                    <a:pt x="4" y="75"/>
                  </a:lnTo>
                  <a:lnTo>
                    <a:pt x="6" y="62"/>
                  </a:lnTo>
                  <a:lnTo>
                    <a:pt x="10" y="49"/>
                  </a:lnTo>
                  <a:lnTo>
                    <a:pt x="15" y="36"/>
                  </a:lnTo>
                  <a:lnTo>
                    <a:pt x="21" y="26"/>
                  </a:lnTo>
                  <a:lnTo>
                    <a:pt x="26" y="18"/>
                  </a:lnTo>
                  <a:lnTo>
                    <a:pt x="30" y="11"/>
                  </a:lnTo>
                  <a:lnTo>
                    <a:pt x="33" y="9"/>
                  </a:lnTo>
                  <a:lnTo>
                    <a:pt x="37" y="6"/>
                  </a:lnTo>
                  <a:lnTo>
                    <a:pt x="40" y="5"/>
                  </a:lnTo>
                  <a:lnTo>
                    <a:pt x="44" y="4"/>
                  </a:lnTo>
                  <a:lnTo>
                    <a:pt x="49" y="2"/>
                  </a:lnTo>
                  <a:lnTo>
                    <a:pt x="55" y="2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90" y="2"/>
                  </a:lnTo>
                  <a:lnTo>
                    <a:pt x="102" y="5"/>
                  </a:lnTo>
                  <a:lnTo>
                    <a:pt x="106" y="8"/>
                  </a:lnTo>
                  <a:lnTo>
                    <a:pt x="109" y="9"/>
                  </a:lnTo>
                  <a:lnTo>
                    <a:pt x="110" y="11"/>
                  </a:lnTo>
                  <a:lnTo>
                    <a:pt x="111" y="15"/>
                  </a:lnTo>
                  <a:lnTo>
                    <a:pt x="110" y="22"/>
                  </a:lnTo>
                  <a:lnTo>
                    <a:pt x="106" y="28"/>
                  </a:lnTo>
                  <a:lnTo>
                    <a:pt x="99" y="36"/>
                  </a:lnTo>
                  <a:lnTo>
                    <a:pt x="94" y="45"/>
                  </a:lnTo>
                  <a:lnTo>
                    <a:pt x="88" y="55"/>
                  </a:lnTo>
                  <a:lnTo>
                    <a:pt x="83" y="68"/>
                  </a:lnTo>
                  <a:lnTo>
                    <a:pt x="80" y="76"/>
                  </a:lnTo>
                  <a:lnTo>
                    <a:pt x="79" y="84"/>
                  </a:lnTo>
                  <a:lnTo>
                    <a:pt x="77" y="92"/>
                  </a:lnTo>
                  <a:lnTo>
                    <a:pt x="77" y="101"/>
                  </a:lnTo>
                  <a:lnTo>
                    <a:pt x="77" y="110"/>
                  </a:lnTo>
                  <a:lnTo>
                    <a:pt x="79" y="117"/>
                  </a:lnTo>
                  <a:lnTo>
                    <a:pt x="81" y="125"/>
                  </a:lnTo>
                  <a:lnTo>
                    <a:pt x="84" y="133"/>
                  </a:lnTo>
                  <a:lnTo>
                    <a:pt x="88" y="139"/>
                  </a:lnTo>
                  <a:lnTo>
                    <a:pt x="93" y="146"/>
                  </a:lnTo>
                  <a:lnTo>
                    <a:pt x="98" y="152"/>
                  </a:lnTo>
                  <a:lnTo>
                    <a:pt x="105" y="158"/>
                  </a:lnTo>
                  <a:lnTo>
                    <a:pt x="112" y="161"/>
                  </a:lnTo>
                  <a:lnTo>
                    <a:pt x="121" y="165"/>
                  </a:lnTo>
                  <a:lnTo>
                    <a:pt x="131" y="169"/>
                  </a:lnTo>
                  <a:lnTo>
                    <a:pt x="140" y="172"/>
                  </a:lnTo>
                  <a:lnTo>
                    <a:pt x="151" y="173"/>
                  </a:lnTo>
                  <a:lnTo>
                    <a:pt x="163" y="176"/>
                  </a:lnTo>
                  <a:lnTo>
                    <a:pt x="174" y="176"/>
                  </a:lnTo>
                  <a:lnTo>
                    <a:pt x="189" y="177"/>
                  </a:lnTo>
                  <a:lnTo>
                    <a:pt x="202" y="176"/>
                  </a:lnTo>
                  <a:lnTo>
                    <a:pt x="213" y="176"/>
                  </a:lnTo>
                  <a:lnTo>
                    <a:pt x="225" y="173"/>
                  </a:lnTo>
                  <a:lnTo>
                    <a:pt x="235" y="172"/>
                  </a:lnTo>
                  <a:lnTo>
                    <a:pt x="246" y="169"/>
                  </a:lnTo>
                  <a:lnTo>
                    <a:pt x="255" y="165"/>
                  </a:lnTo>
                  <a:lnTo>
                    <a:pt x="262" y="161"/>
                  </a:lnTo>
                  <a:lnTo>
                    <a:pt x="270" y="158"/>
                  </a:lnTo>
                  <a:lnTo>
                    <a:pt x="277" y="152"/>
                  </a:lnTo>
                  <a:lnTo>
                    <a:pt x="283" y="146"/>
                  </a:lnTo>
                  <a:lnTo>
                    <a:pt x="287" y="139"/>
                  </a:lnTo>
                  <a:lnTo>
                    <a:pt x="291" y="133"/>
                  </a:lnTo>
                  <a:lnTo>
                    <a:pt x="295" y="125"/>
                  </a:lnTo>
                  <a:lnTo>
                    <a:pt x="296" y="117"/>
                  </a:lnTo>
                  <a:lnTo>
                    <a:pt x="297" y="108"/>
                  </a:lnTo>
                  <a:lnTo>
                    <a:pt x="299" y="99"/>
                  </a:lnTo>
                  <a:lnTo>
                    <a:pt x="297" y="90"/>
                  </a:lnTo>
                  <a:lnTo>
                    <a:pt x="296" y="81"/>
                  </a:lnTo>
                  <a:lnTo>
                    <a:pt x="295" y="73"/>
                  </a:lnTo>
                  <a:lnTo>
                    <a:pt x="292" y="66"/>
                  </a:lnTo>
                  <a:lnTo>
                    <a:pt x="286" y="53"/>
                  </a:lnTo>
                  <a:lnTo>
                    <a:pt x="279" y="41"/>
                  </a:lnTo>
                  <a:lnTo>
                    <a:pt x="273" y="32"/>
                  </a:lnTo>
                  <a:lnTo>
                    <a:pt x="266" y="24"/>
                  </a:lnTo>
                  <a:lnTo>
                    <a:pt x="262" y="18"/>
                  </a:lnTo>
                  <a:lnTo>
                    <a:pt x="261" y="11"/>
                  </a:lnTo>
                  <a:lnTo>
                    <a:pt x="261" y="9"/>
                  </a:lnTo>
                  <a:lnTo>
                    <a:pt x="262" y="6"/>
                  </a:lnTo>
                  <a:lnTo>
                    <a:pt x="265" y="4"/>
                  </a:lnTo>
                  <a:lnTo>
                    <a:pt x="269" y="2"/>
                  </a:lnTo>
                  <a:lnTo>
                    <a:pt x="275" y="1"/>
                  </a:lnTo>
                  <a:lnTo>
                    <a:pt x="282" y="1"/>
                  </a:lnTo>
                  <a:lnTo>
                    <a:pt x="291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6" name="Freeform 142"/>
            <p:cNvSpPr>
              <a:spLocks noEditPoints="1"/>
            </p:cNvSpPr>
            <p:nvPr/>
          </p:nvSpPr>
          <p:spPr bwMode="auto">
            <a:xfrm>
              <a:off x="819150" y="3190876"/>
              <a:ext cx="149225" cy="130175"/>
            </a:xfrm>
            <a:custGeom>
              <a:avLst/>
              <a:gdLst/>
              <a:ahLst/>
              <a:cxnLst>
                <a:cxn ang="0">
                  <a:pos x="194" y="3"/>
                </a:cxn>
                <a:cxn ang="0">
                  <a:pos x="208" y="13"/>
                </a:cxn>
                <a:cxn ang="0">
                  <a:pos x="212" y="30"/>
                </a:cxn>
                <a:cxn ang="0">
                  <a:pos x="233" y="232"/>
                </a:cxn>
                <a:cxn ang="0">
                  <a:pos x="260" y="225"/>
                </a:cxn>
                <a:cxn ang="0">
                  <a:pos x="281" y="212"/>
                </a:cxn>
                <a:cxn ang="0">
                  <a:pos x="296" y="192"/>
                </a:cxn>
                <a:cxn ang="0">
                  <a:pos x="304" y="164"/>
                </a:cxn>
                <a:cxn ang="0">
                  <a:pos x="306" y="130"/>
                </a:cxn>
                <a:cxn ang="0">
                  <a:pos x="303" y="98"/>
                </a:cxn>
                <a:cxn ang="0">
                  <a:pos x="291" y="53"/>
                </a:cxn>
                <a:cxn ang="0">
                  <a:pos x="283" y="29"/>
                </a:cxn>
                <a:cxn ang="0">
                  <a:pos x="286" y="21"/>
                </a:cxn>
                <a:cxn ang="0">
                  <a:pos x="299" y="17"/>
                </a:cxn>
                <a:cxn ang="0">
                  <a:pos x="322" y="17"/>
                </a:cxn>
                <a:cxn ang="0">
                  <a:pos x="339" y="18"/>
                </a:cxn>
                <a:cxn ang="0">
                  <a:pos x="348" y="22"/>
                </a:cxn>
                <a:cxn ang="0">
                  <a:pos x="358" y="38"/>
                </a:cxn>
                <a:cxn ang="0">
                  <a:pos x="371" y="83"/>
                </a:cxn>
                <a:cxn ang="0">
                  <a:pos x="376" y="127"/>
                </a:cxn>
                <a:cxn ang="0">
                  <a:pos x="376" y="172"/>
                </a:cxn>
                <a:cxn ang="0">
                  <a:pos x="366" y="229"/>
                </a:cxn>
                <a:cxn ang="0">
                  <a:pos x="343" y="273"/>
                </a:cxn>
                <a:cxn ang="0">
                  <a:pos x="306" y="304"/>
                </a:cxn>
                <a:cxn ang="0">
                  <a:pos x="256" y="323"/>
                </a:cxn>
                <a:cxn ang="0">
                  <a:pos x="193" y="329"/>
                </a:cxn>
                <a:cxn ang="0">
                  <a:pos x="131" y="322"/>
                </a:cxn>
                <a:cxn ang="0">
                  <a:pos x="79" y="303"/>
                </a:cxn>
                <a:cxn ang="0">
                  <a:pos x="40" y="272"/>
                </a:cxn>
                <a:cxn ang="0">
                  <a:pos x="13" y="230"/>
                </a:cxn>
                <a:cxn ang="0">
                  <a:pos x="1" y="177"/>
                </a:cxn>
                <a:cxn ang="0">
                  <a:pos x="4" y="119"/>
                </a:cxn>
                <a:cxn ang="0">
                  <a:pos x="19" y="73"/>
                </a:cxn>
                <a:cxn ang="0">
                  <a:pos x="46" y="38"/>
                </a:cxn>
                <a:cxn ang="0">
                  <a:pos x="84" y="14"/>
                </a:cxn>
                <a:cxn ang="0">
                  <a:pos x="131" y="3"/>
                </a:cxn>
                <a:cxn ang="0">
                  <a:pos x="178" y="0"/>
                </a:cxn>
                <a:cxn ang="0">
                  <a:pos x="116" y="96"/>
                </a:cxn>
                <a:cxn ang="0">
                  <a:pos x="96" y="104"/>
                </a:cxn>
                <a:cxn ang="0">
                  <a:pos x="80" y="118"/>
                </a:cxn>
                <a:cxn ang="0">
                  <a:pos x="70" y="137"/>
                </a:cxn>
                <a:cxn ang="0">
                  <a:pos x="67" y="161"/>
                </a:cxn>
                <a:cxn ang="0">
                  <a:pos x="71" y="185"/>
                </a:cxn>
                <a:cxn ang="0">
                  <a:pos x="81" y="205"/>
                </a:cxn>
                <a:cxn ang="0">
                  <a:pos x="98" y="219"/>
                </a:cxn>
                <a:cxn ang="0">
                  <a:pos x="119" y="228"/>
                </a:cxn>
                <a:cxn ang="0">
                  <a:pos x="152" y="92"/>
                </a:cxn>
              </a:cxnLst>
              <a:rect l="0" t="0" r="r" b="b"/>
              <a:pathLst>
                <a:path w="378" h="329">
                  <a:moveTo>
                    <a:pt x="178" y="0"/>
                  </a:moveTo>
                  <a:lnTo>
                    <a:pt x="187" y="2"/>
                  </a:lnTo>
                  <a:lnTo>
                    <a:pt x="194" y="3"/>
                  </a:lnTo>
                  <a:lnTo>
                    <a:pt x="200" y="5"/>
                  </a:lnTo>
                  <a:lnTo>
                    <a:pt x="204" y="8"/>
                  </a:lnTo>
                  <a:lnTo>
                    <a:pt x="208" y="13"/>
                  </a:lnTo>
                  <a:lnTo>
                    <a:pt x="211" y="17"/>
                  </a:lnTo>
                  <a:lnTo>
                    <a:pt x="212" y="24"/>
                  </a:lnTo>
                  <a:lnTo>
                    <a:pt x="212" y="30"/>
                  </a:lnTo>
                  <a:lnTo>
                    <a:pt x="212" y="233"/>
                  </a:lnTo>
                  <a:lnTo>
                    <a:pt x="224" y="233"/>
                  </a:lnTo>
                  <a:lnTo>
                    <a:pt x="233" y="232"/>
                  </a:lnTo>
                  <a:lnTo>
                    <a:pt x="243" y="230"/>
                  </a:lnTo>
                  <a:lnTo>
                    <a:pt x="251" y="228"/>
                  </a:lnTo>
                  <a:lnTo>
                    <a:pt x="260" y="225"/>
                  </a:lnTo>
                  <a:lnTo>
                    <a:pt x="268" y="221"/>
                  </a:lnTo>
                  <a:lnTo>
                    <a:pt x="274" y="217"/>
                  </a:lnTo>
                  <a:lnTo>
                    <a:pt x="281" y="212"/>
                  </a:lnTo>
                  <a:lnTo>
                    <a:pt x="287" y="206"/>
                  </a:lnTo>
                  <a:lnTo>
                    <a:pt x="292" y="199"/>
                  </a:lnTo>
                  <a:lnTo>
                    <a:pt x="296" y="192"/>
                  </a:lnTo>
                  <a:lnTo>
                    <a:pt x="300" y="184"/>
                  </a:lnTo>
                  <a:lnTo>
                    <a:pt x="303" y="175"/>
                  </a:lnTo>
                  <a:lnTo>
                    <a:pt x="304" y="164"/>
                  </a:lnTo>
                  <a:lnTo>
                    <a:pt x="305" y="153"/>
                  </a:lnTo>
                  <a:lnTo>
                    <a:pt x="306" y="141"/>
                  </a:lnTo>
                  <a:lnTo>
                    <a:pt x="306" y="130"/>
                  </a:lnTo>
                  <a:lnTo>
                    <a:pt x="305" y="118"/>
                  </a:lnTo>
                  <a:lnTo>
                    <a:pt x="304" y="108"/>
                  </a:lnTo>
                  <a:lnTo>
                    <a:pt x="303" y="98"/>
                  </a:lnTo>
                  <a:lnTo>
                    <a:pt x="299" y="80"/>
                  </a:lnTo>
                  <a:lnTo>
                    <a:pt x="295" y="66"/>
                  </a:lnTo>
                  <a:lnTo>
                    <a:pt x="291" y="53"/>
                  </a:lnTo>
                  <a:lnTo>
                    <a:pt x="287" y="43"/>
                  </a:lnTo>
                  <a:lnTo>
                    <a:pt x="284" y="35"/>
                  </a:lnTo>
                  <a:lnTo>
                    <a:pt x="283" y="29"/>
                  </a:lnTo>
                  <a:lnTo>
                    <a:pt x="283" y="25"/>
                  </a:lnTo>
                  <a:lnTo>
                    <a:pt x="284" y="24"/>
                  </a:lnTo>
                  <a:lnTo>
                    <a:pt x="286" y="21"/>
                  </a:lnTo>
                  <a:lnTo>
                    <a:pt x="290" y="20"/>
                  </a:lnTo>
                  <a:lnTo>
                    <a:pt x="293" y="18"/>
                  </a:lnTo>
                  <a:lnTo>
                    <a:pt x="299" y="17"/>
                  </a:lnTo>
                  <a:lnTo>
                    <a:pt x="305" y="17"/>
                  </a:lnTo>
                  <a:lnTo>
                    <a:pt x="314" y="17"/>
                  </a:lnTo>
                  <a:lnTo>
                    <a:pt x="322" y="17"/>
                  </a:lnTo>
                  <a:lnTo>
                    <a:pt x="328" y="17"/>
                  </a:lnTo>
                  <a:lnTo>
                    <a:pt x="334" y="17"/>
                  </a:lnTo>
                  <a:lnTo>
                    <a:pt x="339" y="18"/>
                  </a:lnTo>
                  <a:lnTo>
                    <a:pt x="343" y="18"/>
                  </a:lnTo>
                  <a:lnTo>
                    <a:pt x="345" y="20"/>
                  </a:lnTo>
                  <a:lnTo>
                    <a:pt x="348" y="22"/>
                  </a:lnTo>
                  <a:lnTo>
                    <a:pt x="350" y="25"/>
                  </a:lnTo>
                  <a:lnTo>
                    <a:pt x="354" y="29"/>
                  </a:lnTo>
                  <a:lnTo>
                    <a:pt x="358" y="38"/>
                  </a:lnTo>
                  <a:lnTo>
                    <a:pt x="362" y="49"/>
                  </a:lnTo>
                  <a:lnTo>
                    <a:pt x="367" y="65"/>
                  </a:lnTo>
                  <a:lnTo>
                    <a:pt x="371" y="83"/>
                  </a:lnTo>
                  <a:lnTo>
                    <a:pt x="374" y="104"/>
                  </a:lnTo>
                  <a:lnTo>
                    <a:pt x="375" y="115"/>
                  </a:lnTo>
                  <a:lnTo>
                    <a:pt x="376" y="127"/>
                  </a:lnTo>
                  <a:lnTo>
                    <a:pt x="378" y="139"/>
                  </a:lnTo>
                  <a:lnTo>
                    <a:pt x="378" y="150"/>
                  </a:lnTo>
                  <a:lnTo>
                    <a:pt x="376" y="172"/>
                  </a:lnTo>
                  <a:lnTo>
                    <a:pt x="375" y="192"/>
                  </a:lnTo>
                  <a:lnTo>
                    <a:pt x="371" y="211"/>
                  </a:lnTo>
                  <a:lnTo>
                    <a:pt x="366" y="229"/>
                  </a:lnTo>
                  <a:lnTo>
                    <a:pt x="359" y="245"/>
                  </a:lnTo>
                  <a:lnTo>
                    <a:pt x="352" y="259"/>
                  </a:lnTo>
                  <a:lnTo>
                    <a:pt x="343" y="273"/>
                  </a:lnTo>
                  <a:lnTo>
                    <a:pt x="332" y="285"/>
                  </a:lnTo>
                  <a:lnTo>
                    <a:pt x="319" y="295"/>
                  </a:lnTo>
                  <a:lnTo>
                    <a:pt x="306" y="304"/>
                  </a:lnTo>
                  <a:lnTo>
                    <a:pt x="291" y="312"/>
                  </a:lnTo>
                  <a:lnTo>
                    <a:pt x="274" y="318"/>
                  </a:lnTo>
                  <a:lnTo>
                    <a:pt x="256" y="323"/>
                  </a:lnTo>
                  <a:lnTo>
                    <a:pt x="237" y="326"/>
                  </a:lnTo>
                  <a:lnTo>
                    <a:pt x="215" y="329"/>
                  </a:lnTo>
                  <a:lnTo>
                    <a:pt x="193" y="329"/>
                  </a:lnTo>
                  <a:lnTo>
                    <a:pt x="171" y="329"/>
                  </a:lnTo>
                  <a:lnTo>
                    <a:pt x="150" y="326"/>
                  </a:lnTo>
                  <a:lnTo>
                    <a:pt x="131" y="322"/>
                  </a:lnTo>
                  <a:lnTo>
                    <a:pt x="112" y="317"/>
                  </a:lnTo>
                  <a:lnTo>
                    <a:pt x="94" y="311"/>
                  </a:lnTo>
                  <a:lnTo>
                    <a:pt x="79" y="303"/>
                  </a:lnTo>
                  <a:lnTo>
                    <a:pt x="65" y="294"/>
                  </a:lnTo>
                  <a:lnTo>
                    <a:pt x="52" y="283"/>
                  </a:lnTo>
                  <a:lnTo>
                    <a:pt x="40" y="272"/>
                  </a:lnTo>
                  <a:lnTo>
                    <a:pt x="30" y="259"/>
                  </a:lnTo>
                  <a:lnTo>
                    <a:pt x="21" y="245"/>
                  </a:lnTo>
                  <a:lnTo>
                    <a:pt x="13" y="230"/>
                  </a:lnTo>
                  <a:lnTo>
                    <a:pt x="8" y="214"/>
                  </a:lnTo>
                  <a:lnTo>
                    <a:pt x="4" y="197"/>
                  </a:lnTo>
                  <a:lnTo>
                    <a:pt x="1" y="177"/>
                  </a:lnTo>
                  <a:lnTo>
                    <a:pt x="0" y="158"/>
                  </a:lnTo>
                  <a:lnTo>
                    <a:pt x="1" y="139"/>
                  </a:lnTo>
                  <a:lnTo>
                    <a:pt x="4" y="119"/>
                  </a:lnTo>
                  <a:lnTo>
                    <a:pt x="8" y="102"/>
                  </a:lnTo>
                  <a:lnTo>
                    <a:pt x="13" y="87"/>
                  </a:lnTo>
                  <a:lnTo>
                    <a:pt x="19" y="73"/>
                  </a:lnTo>
                  <a:lnTo>
                    <a:pt x="27" y="60"/>
                  </a:lnTo>
                  <a:lnTo>
                    <a:pt x="36" y="48"/>
                  </a:lnTo>
                  <a:lnTo>
                    <a:pt x="46" y="38"/>
                  </a:lnTo>
                  <a:lnTo>
                    <a:pt x="58" y="29"/>
                  </a:lnTo>
                  <a:lnTo>
                    <a:pt x="71" y="21"/>
                  </a:lnTo>
                  <a:lnTo>
                    <a:pt x="84" y="14"/>
                  </a:lnTo>
                  <a:lnTo>
                    <a:pt x="98" y="9"/>
                  </a:lnTo>
                  <a:lnTo>
                    <a:pt x="114" y="5"/>
                  </a:lnTo>
                  <a:lnTo>
                    <a:pt x="131" y="3"/>
                  </a:lnTo>
                  <a:lnTo>
                    <a:pt x="146" y="2"/>
                  </a:lnTo>
                  <a:lnTo>
                    <a:pt x="164" y="0"/>
                  </a:lnTo>
                  <a:lnTo>
                    <a:pt x="178" y="0"/>
                  </a:lnTo>
                  <a:close/>
                  <a:moveTo>
                    <a:pt x="152" y="92"/>
                  </a:moveTo>
                  <a:lnTo>
                    <a:pt x="133" y="93"/>
                  </a:lnTo>
                  <a:lnTo>
                    <a:pt x="116" y="96"/>
                  </a:lnTo>
                  <a:lnTo>
                    <a:pt x="109" y="98"/>
                  </a:lnTo>
                  <a:lnTo>
                    <a:pt x="102" y="101"/>
                  </a:lnTo>
                  <a:lnTo>
                    <a:pt x="96" y="104"/>
                  </a:lnTo>
                  <a:lnTo>
                    <a:pt x="89" y="108"/>
                  </a:lnTo>
                  <a:lnTo>
                    <a:pt x="84" y="113"/>
                  </a:lnTo>
                  <a:lnTo>
                    <a:pt x="80" y="118"/>
                  </a:lnTo>
                  <a:lnTo>
                    <a:pt x="76" y="123"/>
                  </a:lnTo>
                  <a:lnTo>
                    <a:pt x="72" y="130"/>
                  </a:lnTo>
                  <a:lnTo>
                    <a:pt x="70" y="137"/>
                  </a:lnTo>
                  <a:lnTo>
                    <a:pt x="68" y="144"/>
                  </a:lnTo>
                  <a:lnTo>
                    <a:pt x="67" y="153"/>
                  </a:lnTo>
                  <a:lnTo>
                    <a:pt x="67" y="161"/>
                  </a:lnTo>
                  <a:lnTo>
                    <a:pt x="67" y="170"/>
                  </a:lnTo>
                  <a:lnTo>
                    <a:pt x="68" y="177"/>
                  </a:lnTo>
                  <a:lnTo>
                    <a:pt x="71" y="185"/>
                  </a:lnTo>
                  <a:lnTo>
                    <a:pt x="74" y="192"/>
                  </a:lnTo>
                  <a:lnTo>
                    <a:pt x="77" y="198"/>
                  </a:lnTo>
                  <a:lnTo>
                    <a:pt x="81" y="205"/>
                  </a:lnTo>
                  <a:lnTo>
                    <a:pt x="87" y="210"/>
                  </a:lnTo>
                  <a:lnTo>
                    <a:pt x="92" y="214"/>
                  </a:lnTo>
                  <a:lnTo>
                    <a:pt x="98" y="219"/>
                  </a:lnTo>
                  <a:lnTo>
                    <a:pt x="105" y="221"/>
                  </a:lnTo>
                  <a:lnTo>
                    <a:pt x="111" y="225"/>
                  </a:lnTo>
                  <a:lnTo>
                    <a:pt x="119" y="228"/>
                  </a:lnTo>
                  <a:lnTo>
                    <a:pt x="134" y="232"/>
                  </a:lnTo>
                  <a:lnTo>
                    <a:pt x="152" y="233"/>
                  </a:lnTo>
                  <a:lnTo>
                    <a:pt x="152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744538" y="3052763"/>
              <a:ext cx="265113" cy="125413"/>
            </a:xfrm>
            <a:custGeom>
              <a:avLst/>
              <a:gdLst/>
              <a:ahLst/>
              <a:cxnLst>
                <a:cxn ang="0">
                  <a:pos x="655" y="225"/>
                </a:cxn>
                <a:cxn ang="0">
                  <a:pos x="660" y="226"/>
                </a:cxn>
                <a:cxn ang="0">
                  <a:pos x="662" y="230"/>
                </a:cxn>
                <a:cxn ang="0">
                  <a:pos x="665" y="233"/>
                </a:cxn>
                <a:cxn ang="0">
                  <a:pos x="667" y="238"/>
                </a:cxn>
                <a:cxn ang="0">
                  <a:pos x="669" y="245"/>
                </a:cxn>
                <a:cxn ang="0">
                  <a:pos x="670" y="252"/>
                </a:cxn>
                <a:cxn ang="0">
                  <a:pos x="671" y="261"/>
                </a:cxn>
                <a:cxn ang="0">
                  <a:pos x="671" y="272"/>
                </a:cxn>
                <a:cxn ang="0">
                  <a:pos x="671" y="286"/>
                </a:cxn>
                <a:cxn ang="0">
                  <a:pos x="670" y="298"/>
                </a:cxn>
                <a:cxn ang="0">
                  <a:pos x="667" y="305"/>
                </a:cxn>
                <a:cxn ang="0">
                  <a:pos x="665" y="312"/>
                </a:cxn>
                <a:cxn ang="0">
                  <a:pos x="662" y="316"/>
                </a:cxn>
                <a:cxn ang="0">
                  <a:pos x="657" y="318"/>
                </a:cxn>
                <a:cxn ang="0">
                  <a:pos x="652" y="318"/>
                </a:cxn>
                <a:cxn ang="0">
                  <a:pos x="647" y="317"/>
                </a:cxn>
                <a:cxn ang="0">
                  <a:pos x="17" y="92"/>
                </a:cxn>
                <a:cxn ang="0">
                  <a:pos x="13" y="91"/>
                </a:cxn>
                <a:cxn ang="0">
                  <a:pos x="9" y="88"/>
                </a:cxn>
                <a:cxn ang="0">
                  <a:pos x="6" y="84"/>
                </a:cxn>
                <a:cxn ang="0">
                  <a:pos x="4" y="79"/>
                </a:cxn>
                <a:cxn ang="0">
                  <a:pos x="3" y="74"/>
                </a:cxn>
                <a:cxn ang="0">
                  <a:pos x="1" y="66"/>
                </a:cxn>
                <a:cxn ang="0">
                  <a:pos x="0" y="57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1" y="20"/>
                </a:cxn>
                <a:cxn ang="0">
                  <a:pos x="4" y="12"/>
                </a:cxn>
                <a:cxn ang="0">
                  <a:pos x="6" y="5"/>
                </a:cxn>
                <a:cxn ang="0">
                  <a:pos x="9" y="1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5" y="1"/>
                </a:cxn>
                <a:cxn ang="0">
                  <a:pos x="655" y="225"/>
                </a:cxn>
              </a:cxnLst>
              <a:rect l="0" t="0" r="r" b="b"/>
              <a:pathLst>
                <a:path w="671" h="318">
                  <a:moveTo>
                    <a:pt x="655" y="225"/>
                  </a:moveTo>
                  <a:lnTo>
                    <a:pt x="660" y="226"/>
                  </a:lnTo>
                  <a:lnTo>
                    <a:pt x="662" y="230"/>
                  </a:lnTo>
                  <a:lnTo>
                    <a:pt x="665" y="233"/>
                  </a:lnTo>
                  <a:lnTo>
                    <a:pt x="667" y="238"/>
                  </a:lnTo>
                  <a:lnTo>
                    <a:pt x="669" y="245"/>
                  </a:lnTo>
                  <a:lnTo>
                    <a:pt x="670" y="252"/>
                  </a:lnTo>
                  <a:lnTo>
                    <a:pt x="671" y="261"/>
                  </a:lnTo>
                  <a:lnTo>
                    <a:pt x="671" y="272"/>
                  </a:lnTo>
                  <a:lnTo>
                    <a:pt x="671" y="286"/>
                  </a:lnTo>
                  <a:lnTo>
                    <a:pt x="670" y="298"/>
                  </a:lnTo>
                  <a:lnTo>
                    <a:pt x="667" y="305"/>
                  </a:lnTo>
                  <a:lnTo>
                    <a:pt x="665" y="312"/>
                  </a:lnTo>
                  <a:lnTo>
                    <a:pt x="662" y="316"/>
                  </a:lnTo>
                  <a:lnTo>
                    <a:pt x="657" y="318"/>
                  </a:lnTo>
                  <a:lnTo>
                    <a:pt x="652" y="318"/>
                  </a:lnTo>
                  <a:lnTo>
                    <a:pt x="647" y="317"/>
                  </a:lnTo>
                  <a:lnTo>
                    <a:pt x="17" y="92"/>
                  </a:lnTo>
                  <a:lnTo>
                    <a:pt x="13" y="91"/>
                  </a:lnTo>
                  <a:lnTo>
                    <a:pt x="9" y="88"/>
                  </a:lnTo>
                  <a:lnTo>
                    <a:pt x="6" y="84"/>
                  </a:lnTo>
                  <a:lnTo>
                    <a:pt x="4" y="79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1" y="20"/>
                  </a:lnTo>
                  <a:lnTo>
                    <a:pt x="4" y="12"/>
                  </a:lnTo>
                  <a:lnTo>
                    <a:pt x="6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655" y="2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8" name="Freeform 144"/>
            <p:cNvSpPr>
              <a:spLocks noEditPoints="1"/>
            </p:cNvSpPr>
            <p:nvPr/>
          </p:nvSpPr>
          <p:spPr bwMode="auto">
            <a:xfrm>
              <a:off x="758825" y="2903538"/>
              <a:ext cx="209550" cy="133350"/>
            </a:xfrm>
            <a:custGeom>
              <a:avLst/>
              <a:gdLst/>
              <a:ahLst/>
              <a:cxnLst>
                <a:cxn ang="0">
                  <a:pos x="516" y="1"/>
                </a:cxn>
                <a:cxn ang="0">
                  <a:pos x="522" y="13"/>
                </a:cxn>
                <a:cxn ang="0">
                  <a:pos x="524" y="39"/>
                </a:cxn>
                <a:cxn ang="0">
                  <a:pos x="522" y="66"/>
                </a:cxn>
                <a:cxn ang="0">
                  <a:pos x="516" y="78"/>
                </a:cxn>
                <a:cxn ang="0">
                  <a:pos x="472" y="80"/>
                </a:cxn>
                <a:cxn ang="0">
                  <a:pos x="506" y="120"/>
                </a:cxn>
                <a:cxn ang="0">
                  <a:pos x="527" y="164"/>
                </a:cxn>
                <a:cxn ang="0">
                  <a:pos x="529" y="215"/>
                </a:cxn>
                <a:cxn ang="0">
                  <a:pos x="515" y="261"/>
                </a:cxn>
                <a:cxn ang="0">
                  <a:pos x="488" y="296"/>
                </a:cxn>
                <a:cxn ang="0">
                  <a:pos x="448" y="320"/>
                </a:cxn>
                <a:cxn ang="0">
                  <a:pos x="400" y="332"/>
                </a:cxn>
                <a:cxn ang="0">
                  <a:pos x="346" y="336"/>
                </a:cxn>
                <a:cxn ang="0">
                  <a:pos x="285" y="331"/>
                </a:cxn>
                <a:cxn ang="0">
                  <a:pos x="233" y="316"/>
                </a:cxn>
                <a:cxn ang="0">
                  <a:pos x="193" y="290"/>
                </a:cxn>
                <a:cxn ang="0">
                  <a:pos x="167" y="254"/>
                </a:cxn>
                <a:cxn ang="0">
                  <a:pos x="154" y="207"/>
                </a:cxn>
                <a:cxn ang="0">
                  <a:pos x="155" y="163"/>
                </a:cxn>
                <a:cxn ang="0">
                  <a:pos x="171" y="128"/>
                </a:cxn>
                <a:cxn ang="0">
                  <a:pos x="198" y="95"/>
                </a:cxn>
                <a:cxn ang="0">
                  <a:pos x="11" y="92"/>
                </a:cxn>
                <a:cxn ang="0">
                  <a:pos x="3" y="78"/>
                </a:cxn>
                <a:cxn ang="0">
                  <a:pos x="0" y="47"/>
                </a:cxn>
                <a:cxn ang="0">
                  <a:pos x="3" y="16"/>
                </a:cxn>
                <a:cxn ang="0">
                  <a:pos x="11" y="3"/>
                </a:cxn>
                <a:cxn ang="0">
                  <a:pos x="509" y="0"/>
                </a:cxn>
                <a:cxn ang="0">
                  <a:pos x="263" y="114"/>
                </a:cxn>
                <a:cxn ang="0">
                  <a:pos x="241" y="142"/>
                </a:cxn>
                <a:cxn ang="0">
                  <a:pos x="233" y="171"/>
                </a:cxn>
                <a:cxn ang="0">
                  <a:pos x="238" y="197"/>
                </a:cxn>
                <a:cxn ang="0">
                  <a:pos x="252" y="215"/>
                </a:cxn>
                <a:cxn ang="0">
                  <a:pos x="284" y="232"/>
                </a:cxn>
                <a:cxn ang="0">
                  <a:pos x="339" y="241"/>
                </a:cxn>
                <a:cxn ang="0">
                  <a:pos x="370" y="238"/>
                </a:cxn>
                <a:cxn ang="0">
                  <a:pos x="400" y="233"/>
                </a:cxn>
                <a:cxn ang="0">
                  <a:pos x="423" y="221"/>
                </a:cxn>
                <a:cxn ang="0">
                  <a:pos x="441" y="206"/>
                </a:cxn>
                <a:cxn ang="0">
                  <a:pos x="450" y="182"/>
                </a:cxn>
                <a:cxn ang="0">
                  <a:pos x="448" y="154"/>
                </a:cxn>
                <a:cxn ang="0">
                  <a:pos x="431" y="126"/>
                </a:cxn>
                <a:cxn ang="0">
                  <a:pos x="396" y="95"/>
                </a:cxn>
              </a:cxnLst>
              <a:rect l="0" t="0" r="r" b="b"/>
              <a:pathLst>
                <a:path w="531" h="336">
                  <a:moveTo>
                    <a:pt x="509" y="0"/>
                  </a:moveTo>
                  <a:lnTo>
                    <a:pt x="512" y="0"/>
                  </a:lnTo>
                  <a:lnTo>
                    <a:pt x="516" y="1"/>
                  </a:lnTo>
                  <a:lnTo>
                    <a:pt x="519" y="4"/>
                  </a:lnTo>
                  <a:lnTo>
                    <a:pt x="520" y="8"/>
                  </a:lnTo>
                  <a:lnTo>
                    <a:pt x="522" y="13"/>
                  </a:lnTo>
                  <a:lnTo>
                    <a:pt x="523" y="21"/>
                  </a:lnTo>
                  <a:lnTo>
                    <a:pt x="524" y="29"/>
                  </a:lnTo>
                  <a:lnTo>
                    <a:pt x="524" y="39"/>
                  </a:lnTo>
                  <a:lnTo>
                    <a:pt x="524" y="51"/>
                  </a:lnTo>
                  <a:lnTo>
                    <a:pt x="523" y="60"/>
                  </a:lnTo>
                  <a:lnTo>
                    <a:pt x="522" y="66"/>
                  </a:lnTo>
                  <a:lnTo>
                    <a:pt x="520" y="71"/>
                  </a:lnTo>
                  <a:lnTo>
                    <a:pt x="519" y="75"/>
                  </a:lnTo>
                  <a:lnTo>
                    <a:pt x="516" y="78"/>
                  </a:lnTo>
                  <a:lnTo>
                    <a:pt x="512" y="79"/>
                  </a:lnTo>
                  <a:lnTo>
                    <a:pt x="509" y="80"/>
                  </a:lnTo>
                  <a:lnTo>
                    <a:pt x="472" y="80"/>
                  </a:lnTo>
                  <a:lnTo>
                    <a:pt x="485" y="93"/>
                  </a:lnTo>
                  <a:lnTo>
                    <a:pt x="497" y="106"/>
                  </a:lnTo>
                  <a:lnTo>
                    <a:pt x="506" y="120"/>
                  </a:lnTo>
                  <a:lnTo>
                    <a:pt x="515" y="135"/>
                  </a:lnTo>
                  <a:lnTo>
                    <a:pt x="522" y="149"/>
                  </a:lnTo>
                  <a:lnTo>
                    <a:pt x="527" y="164"/>
                  </a:lnTo>
                  <a:lnTo>
                    <a:pt x="529" y="180"/>
                  </a:lnTo>
                  <a:lnTo>
                    <a:pt x="531" y="197"/>
                  </a:lnTo>
                  <a:lnTo>
                    <a:pt x="529" y="215"/>
                  </a:lnTo>
                  <a:lnTo>
                    <a:pt x="527" y="232"/>
                  </a:lnTo>
                  <a:lnTo>
                    <a:pt x="522" y="247"/>
                  </a:lnTo>
                  <a:lnTo>
                    <a:pt x="515" y="261"/>
                  </a:lnTo>
                  <a:lnTo>
                    <a:pt x="507" y="274"/>
                  </a:lnTo>
                  <a:lnTo>
                    <a:pt x="498" y="286"/>
                  </a:lnTo>
                  <a:lnTo>
                    <a:pt x="488" y="296"/>
                  </a:lnTo>
                  <a:lnTo>
                    <a:pt x="475" y="305"/>
                  </a:lnTo>
                  <a:lnTo>
                    <a:pt x="462" y="313"/>
                  </a:lnTo>
                  <a:lnTo>
                    <a:pt x="448" y="320"/>
                  </a:lnTo>
                  <a:lnTo>
                    <a:pt x="434" y="325"/>
                  </a:lnTo>
                  <a:lnTo>
                    <a:pt x="417" y="329"/>
                  </a:lnTo>
                  <a:lnTo>
                    <a:pt x="400" y="332"/>
                  </a:lnTo>
                  <a:lnTo>
                    <a:pt x="382" y="335"/>
                  </a:lnTo>
                  <a:lnTo>
                    <a:pt x="365" y="336"/>
                  </a:lnTo>
                  <a:lnTo>
                    <a:pt x="346" y="336"/>
                  </a:lnTo>
                  <a:lnTo>
                    <a:pt x="325" y="336"/>
                  </a:lnTo>
                  <a:lnTo>
                    <a:pt x="304" y="334"/>
                  </a:lnTo>
                  <a:lnTo>
                    <a:pt x="285" y="331"/>
                  </a:lnTo>
                  <a:lnTo>
                    <a:pt x="265" y="327"/>
                  </a:lnTo>
                  <a:lnTo>
                    <a:pt x="249" y="322"/>
                  </a:lnTo>
                  <a:lnTo>
                    <a:pt x="233" y="316"/>
                  </a:lnTo>
                  <a:lnTo>
                    <a:pt x="219" y="308"/>
                  </a:lnTo>
                  <a:lnTo>
                    <a:pt x="205" y="299"/>
                  </a:lnTo>
                  <a:lnTo>
                    <a:pt x="193" y="290"/>
                  </a:lnTo>
                  <a:lnTo>
                    <a:pt x="183" y="278"/>
                  </a:lnTo>
                  <a:lnTo>
                    <a:pt x="174" y="267"/>
                  </a:lnTo>
                  <a:lnTo>
                    <a:pt x="167" y="254"/>
                  </a:lnTo>
                  <a:lnTo>
                    <a:pt x="161" y="239"/>
                  </a:lnTo>
                  <a:lnTo>
                    <a:pt x="157" y="224"/>
                  </a:lnTo>
                  <a:lnTo>
                    <a:pt x="154" y="207"/>
                  </a:lnTo>
                  <a:lnTo>
                    <a:pt x="153" y="190"/>
                  </a:lnTo>
                  <a:lnTo>
                    <a:pt x="154" y="176"/>
                  </a:lnTo>
                  <a:lnTo>
                    <a:pt x="155" y="163"/>
                  </a:lnTo>
                  <a:lnTo>
                    <a:pt x="159" y="151"/>
                  </a:lnTo>
                  <a:lnTo>
                    <a:pt x="165" y="140"/>
                  </a:lnTo>
                  <a:lnTo>
                    <a:pt x="171" y="128"/>
                  </a:lnTo>
                  <a:lnTo>
                    <a:pt x="179" y="117"/>
                  </a:lnTo>
                  <a:lnTo>
                    <a:pt x="188" y="105"/>
                  </a:lnTo>
                  <a:lnTo>
                    <a:pt x="198" y="95"/>
                  </a:lnTo>
                  <a:lnTo>
                    <a:pt x="17" y="95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5" y="84"/>
                  </a:lnTo>
                  <a:lnTo>
                    <a:pt x="3" y="78"/>
                  </a:lnTo>
                  <a:lnTo>
                    <a:pt x="2" y="70"/>
                  </a:lnTo>
                  <a:lnTo>
                    <a:pt x="2" y="60"/>
                  </a:lnTo>
                  <a:lnTo>
                    <a:pt x="0" y="47"/>
                  </a:lnTo>
                  <a:lnTo>
                    <a:pt x="2" y="34"/>
                  </a:lnTo>
                  <a:lnTo>
                    <a:pt x="2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509" y="0"/>
                  </a:lnTo>
                  <a:close/>
                  <a:moveTo>
                    <a:pt x="285" y="95"/>
                  </a:moveTo>
                  <a:lnTo>
                    <a:pt x="273" y="104"/>
                  </a:lnTo>
                  <a:lnTo>
                    <a:pt x="263" y="114"/>
                  </a:lnTo>
                  <a:lnTo>
                    <a:pt x="254" y="123"/>
                  </a:lnTo>
                  <a:lnTo>
                    <a:pt x="246" y="132"/>
                  </a:lnTo>
                  <a:lnTo>
                    <a:pt x="241" y="142"/>
                  </a:lnTo>
                  <a:lnTo>
                    <a:pt x="236" y="151"/>
                  </a:lnTo>
                  <a:lnTo>
                    <a:pt x="234" y="162"/>
                  </a:lnTo>
                  <a:lnTo>
                    <a:pt x="233" y="171"/>
                  </a:lnTo>
                  <a:lnTo>
                    <a:pt x="233" y="180"/>
                  </a:lnTo>
                  <a:lnTo>
                    <a:pt x="236" y="189"/>
                  </a:lnTo>
                  <a:lnTo>
                    <a:pt x="238" y="197"/>
                  </a:lnTo>
                  <a:lnTo>
                    <a:pt x="242" y="203"/>
                  </a:lnTo>
                  <a:lnTo>
                    <a:pt x="247" y="210"/>
                  </a:lnTo>
                  <a:lnTo>
                    <a:pt x="252" y="215"/>
                  </a:lnTo>
                  <a:lnTo>
                    <a:pt x="259" y="220"/>
                  </a:lnTo>
                  <a:lnTo>
                    <a:pt x="267" y="225"/>
                  </a:lnTo>
                  <a:lnTo>
                    <a:pt x="284" y="232"/>
                  </a:lnTo>
                  <a:lnTo>
                    <a:pt x="302" y="237"/>
                  </a:lnTo>
                  <a:lnTo>
                    <a:pt x="320" y="239"/>
                  </a:lnTo>
                  <a:lnTo>
                    <a:pt x="339" y="241"/>
                  </a:lnTo>
                  <a:lnTo>
                    <a:pt x="351" y="241"/>
                  </a:lnTo>
                  <a:lnTo>
                    <a:pt x="360" y="239"/>
                  </a:lnTo>
                  <a:lnTo>
                    <a:pt x="370" y="238"/>
                  </a:lnTo>
                  <a:lnTo>
                    <a:pt x="381" y="237"/>
                  </a:lnTo>
                  <a:lnTo>
                    <a:pt x="391" y="236"/>
                  </a:lnTo>
                  <a:lnTo>
                    <a:pt x="400" y="233"/>
                  </a:lnTo>
                  <a:lnTo>
                    <a:pt x="408" y="229"/>
                  </a:lnTo>
                  <a:lnTo>
                    <a:pt x="415" y="226"/>
                  </a:lnTo>
                  <a:lnTo>
                    <a:pt x="423" y="221"/>
                  </a:lnTo>
                  <a:lnTo>
                    <a:pt x="430" y="217"/>
                  </a:lnTo>
                  <a:lnTo>
                    <a:pt x="436" y="212"/>
                  </a:lnTo>
                  <a:lnTo>
                    <a:pt x="441" y="206"/>
                  </a:lnTo>
                  <a:lnTo>
                    <a:pt x="445" y="199"/>
                  </a:lnTo>
                  <a:lnTo>
                    <a:pt x="448" y="192"/>
                  </a:lnTo>
                  <a:lnTo>
                    <a:pt x="450" y="182"/>
                  </a:lnTo>
                  <a:lnTo>
                    <a:pt x="450" y="173"/>
                  </a:lnTo>
                  <a:lnTo>
                    <a:pt x="449" y="164"/>
                  </a:lnTo>
                  <a:lnTo>
                    <a:pt x="448" y="154"/>
                  </a:lnTo>
                  <a:lnTo>
                    <a:pt x="444" y="145"/>
                  </a:lnTo>
                  <a:lnTo>
                    <a:pt x="439" y="136"/>
                  </a:lnTo>
                  <a:lnTo>
                    <a:pt x="431" y="126"/>
                  </a:lnTo>
                  <a:lnTo>
                    <a:pt x="422" y="117"/>
                  </a:lnTo>
                  <a:lnTo>
                    <a:pt x="410" y="105"/>
                  </a:lnTo>
                  <a:lnTo>
                    <a:pt x="396" y="95"/>
                  </a:lnTo>
                  <a:lnTo>
                    <a:pt x="285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9" name="Freeform 145"/>
            <p:cNvSpPr>
              <a:spLocks noEditPoints="1"/>
            </p:cNvSpPr>
            <p:nvPr/>
          </p:nvSpPr>
          <p:spPr bwMode="auto">
            <a:xfrm>
              <a:off x="755650" y="2805113"/>
              <a:ext cx="211138" cy="60325"/>
            </a:xfrm>
            <a:custGeom>
              <a:avLst/>
              <a:gdLst/>
              <a:ahLst/>
              <a:cxnLst>
                <a:cxn ang="0">
                  <a:pos x="517" y="60"/>
                </a:cxn>
                <a:cxn ang="0">
                  <a:pos x="523" y="66"/>
                </a:cxn>
                <a:cxn ang="0">
                  <a:pos x="527" y="76"/>
                </a:cxn>
                <a:cxn ang="0">
                  <a:pos x="529" y="94"/>
                </a:cxn>
                <a:cxn ang="0">
                  <a:pos x="529" y="120"/>
                </a:cxn>
                <a:cxn ang="0">
                  <a:pos x="527" y="138"/>
                </a:cxn>
                <a:cxn ang="0">
                  <a:pos x="523" y="150"/>
                </a:cxn>
                <a:cxn ang="0">
                  <a:pos x="517" y="154"/>
                </a:cxn>
                <a:cxn ang="0">
                  <a:pos x="180" y="155"/>
                </a:cxn>
                <a:cxn ang="0">
                  <a:pos x="173" y="152"/>
                </a:cxn>
                <a:cxn ang="0">
                  <a:pos x="168" y="144"/>
                </a:cxn>
                <a:cxn ang="0">
                  <a:pos x="166" y="130"/>
                </a:cxn>
                <a:cxn ang="0">
                  <a:pos x="164" y="107"/>
                </a:cxn>
                <a:cxn ang="0">
                  <a:pos x="166" y="84"/>
                </a:cxn>
                <a:cxn ang="0">
                  <a:pos x="168" y="69"/>
                </a:cxn>
                <a:cxn ang="0">
                  <a:pos x="173" y="62"/>
                </a:cxn>
                <a:cxn ang="0">
                  <a:pos x="180" y="60"/>
                </a:cxn>
                <a:cxn ang="0">
                  <a:pos x="16" y="95"/>
                </a:cxn>
                <a:cxn ang="0">
                  <a:pos x="8" y="90"/>
                </a:cxn>
                <a:cxn ang="0">
                  <a:pos x="4" y="80"/>
                </a:cxn>
                <a:cxn ang="0">
                  <a:pos x="1" y="66"/>
                </a:cxn>
                <a:cxn ang="0">
                  <a:pos x="0" y="45"/>
                </a:cxn>
                <a:cxn ang="0">
                  <a:pos x="1" y="18"/>
                </a:cxn>
                <a:cxn ang="0">
                  <a:pos x="7" y="4"/>
                </a:cxn>
                <a:cxn ang="0">
                  <a:pos x="13" y="0"/>
                </a:cxn>
                <a:cxn ang="0">
                  <a:pos x="21" y="4"/>
                </a:cxn>
                <a:cxn ang="0">
                  <a:pos x="111" y="79"/>
                </a:cxn>
                <a:cxn ang="0">
                  <a:pos x="116" y="85"/>
                </a:cxn>
                <a:cxn ang="0">
                  <a:pos x="119" y="95"/>
                </a:cxn>
                <a:cxn ang="0">
                  <a:pos x="120" y="110"/>
                </a:cxn>
                <a:cxn ang="0">
                  <a:pos x="120" y="132"/>
                </a:cxn>
                <a:cxn ang="0">
                  <a:pos x="118" y="147"/>
                </a:cxn>
                <a:cxn ang="0">
                  <a:pos x="113" y="154"/>
                </a:cxn>
                <a:cxn ang="0">
                  <a:pos x="106" y="152"/>
                </a:cxn>
                <a:cxn ang="0">
                  <a:pos x="16" y="95"/>
                </a:cxn>
              </a:cxnLst>
              <a:rect l="0" t="0" r="r" b="b"/>
              <a:pathLst>
                <a:path w="529" h="155">
                  <a:moveTo>
                    <a:pt x="514" y="60"/>
                  </a:moveTo>
                  <a:lnTo>
                    <a:pt x="517" y="60"/>
                  </a:lnTo>
                  <a:lnTo>
                    <a:pt x="520" y="62"/>
                  </a:lnTo>
                  <a:lnTo>
                    <a:pt x="523" y="66"/>
                  </a:lnTo>
                  <a:lnTo>
                    <a:pt x="525" y="69"/>
                  </a:lnTo>
                  <a:lnTo>
                    <a:pt x="527" y="76"/>
                  </a:lnTo>
                  <a:lnTo>
                    <a:pt x="528" y="84"/>
                  </a:lnTo>
                  <a:lnTo>
                    <a:pt x="529" y="94"/>
                  </a:lnTo>
                  <a:lnTo>
                    <a:pt x="529" y="107"/>
                  </a:lnTo>
                  <a:lnTo>
                    <a:pt x="529" y="120"/>
                  </a:lnTo>
                  <a:lnTo>
                    <a:pt x="528" y="130"/>
                  </a:lnTo>
                  <a:lnTo>
                    <a:pt x="527" y="138"/>
                  </a:lnTo>
                  <a:lnTo>
                    <a:pt x="525" y="144"/>
                  </a:lnTo>
                  <a:lnTo>
                    <a:pt x="523" y="150"/>
                  </a:lnTo>
                  <a:lnTo>
                    <a:pt x="520" y="152"/>
                  </a:lnTo>
                  <a:lnTo>
                    <a:pt x="517" y="154"/>
                  </a:lnTo>
                  <a:lnTo>
                    <a:pt x="514" y="155"/>
                  </a:lnTo>
                  <a:lnTo>
                    <a:pt x="180" y="155"/>
                  </a:lnTo>
                  <a:lnTo>
                    <a:pt x="176" y="154"/>
                  </a:lnTo>
                  <a:lnTo>
                    <a:pt x="173" y="152"/>
                  </a:lnTo>
                  <a:lnTo>
                    <a:pt x="171" y="150"/>
                  </a:lnTo>
                  <a:lnTo>
                    <a:pt x="168" y="144"/>
                  </a:lnTo>
                  <a:lnTo>
                    <a:pt x="167" y="138"/>
                  </a:lnTo>
                  <a:lnTo>
                    <a:pt x="166" y="130"/>
                  </a:lnTo>
                  <a:lnTo>
                    <a:pt x="164" y="120"/>
                  </a:lnTo>
                  <a:lnTo>
                    <a:pt x="164" y="107"/>
                  </a:lnTo>
                  <a:lnTo>
                    <a:pt x="164" y="94"/>
                  </a:lnTo>
                  <a:lnTo>
                    <a:pt x="166" y="84"/>
                  </a:lnTo>
                  <a:lnTo>
                    <a:pt x="167" y="76"/>
                  </a:lnTo>
                  <a:lnTo>
                    <a:pt x="168" y="69"/>
                  </a:lnTo>
                  <a:lnTo>
                    <a:pt x="171" y="66"/>
                  </a:lnTo>
                  <a:lnTo>
                    <a:pt x="173" y="62"/>
                  </a:lnTo>
                  <a:lnTo>
                    <a:pt x="176" y="60"/>
                  </a:lnTo>
                  <a:lnTo>
                    <a:pt x="180" y="60"/>
                  </a:lnTo>
                  <a:lnTo>
                    <a:pt x="514" y="60"/>
                  </a:lnTo>
                  <a:close/>
                  <a:moveTo>
                    <a:pt x="16" y="95"/>
                  </a:moveTo>
                  <a:lnTo>
                    <a:pt x="12" y="93"/>
                  </a:lnTo>
                  <a:lnTo>
                    <a:pt x="8" y="90"/>
                  </a:lnTo>
                  <a:lnTo>
                    <a:pt x="5" y="85"/>
                  </a:lnTo>
                  <a:lnTo>
                    <a:pt x="4" y="80"/>
                  </a:lnTo>
                  <a:lnTo>
                    <a:pt x="1" y="73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4" y="9"/>
                  </a:lnTo>
                  <a:lnTo>
                    <a:pt x="7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107" y="76"/>
                  </a:lnTo>
                  <a:lnTo>
                    <a:pt x="111" y="79"/>
                  </a:lnTo>
                  <a:lnTo>
                    <a:pt x="114" y="82"/>
                  </a:lnTo>
                  <a:lnTo>
                    <a:pt x="116" y="85"/>
                  </a:lnTo>
                  <a:lnTo>
                    <a:pt x="118" y="90"/>
                  </a:lnTo>
                  <a:lnTo>
                    <a:pt x="119" y="95"/>
                  </a:lnTo>
                  <a:lnTo>
                    <a:pt x="120" y="102"/>
                  </a:lnTo>
                  <a:lnTo>
                    <a:pt x="120" y="110"/>
                  </a:lnTo>
                  <a:lnTo>
                    <a:pt x="120" y="120"/>
                  </a:lnTo>
                  <a:lnTo>
                    <a:pt x="120" y="132"/>
                  </a:lnTo>
                  <a:lnTo>
                    <a:pt x="119" y="141"/>
                  </a:lnTo>
                  <a:lnTo>
                    <a:pt x="118" y="147"/>
                  </a:lnTo>
                  <a:lnTo>
                    <a:pt x="116" y="151"/>
                  </a:lnTo>
                  <a:lnTo>
                    <a:pt x="113" y="154"/>
                  </a:lnTo>
                  <a:lnTo>
                    <a:pt x="110" y="154"/>
                  </a:lnTo>
                  <a:lnTo>
                    <a:pt x="106" y="152"/>
                  </a:lnTo>
                  <a:lnTo>
                    <a:pt x="101" y="150"/>
                  </a:lnTo>
                  <a:lnTo>
                    <a:pt x="16" y="9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785813" y="2713038"/>
              <a:ext cx="182563" cy="93663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38" y="4"/>
                </a:cxn>
                <a:cxn ang="0">
                  <a:pos x="445" y="12"/>
                </a:cxn>
                <a:cxn ang="0">
                  <a:pos x="452" y="25"/>
                </a:cxn>
                <a:cxn ang="0">
                  <a:pos x="456" y="42"/>
                </a:cxn>
                <a:cxn ang="0">
                  <a:pos x="458" y="62"/>
                </a:cxn>
                <a:cxn ang="0">
                  <a:pos x="458" y="86"/>
                </a:cxn>
                <a:cxn ang="0">
                  <a:pos x="454" y="110"/>
                </a:cxn>
                <a:cxn ang="0">
                  <a:pos x="447" y="131"/>
                </a:cxn>
                <a:cxn ang="0">
                  <a:pos x="436" y="148"/>
                </a:cxn>
                <a:cxn ang="0">
                  <a:pos x="421" y="162"/>
                </a:cxn>
                <a:cxn ang="0">
                  <a:pos x="403" y="172"/>
                </a:cxn>
                <a:cxn ang="0">
                  <a:pos x="379" y="179"/>
                </a:cxn>
                <a:cxn ang="0">
                  <a:pos x="353" y="181"/>
                </a:cxn>
                <a:cxn ang="0">
                  <a:pos x="167" y="181"/>
                </a:cxn>
                <a:cxn ang="0">
                  <a:pos x="167" y="225"/>
                </a:cxn>
                <a:cxn ang="0">
                  <a:pos x="162" y="230"/>
                </a:cxn>
                <a:cxn ang="0">
                  <a:pos x="153" y="234"/>
                </a:cxn>
                <a:cxn ang="0">
                  <a:pos x="139" y="237"/>
                </a:cxn>
                <a:cxn ang="0">
                  <a:pos x="119" y="236"/>
                </a:cxn>
                <a:cxn ang="0">
                  <a:pos x="104" y="234"/>
                </a:cxn>
                <a:cxn ang="0">
                  <a:pos x="95" y="230"/>
                </a:cxn>
                <a:cxn ang="0">
                  <a:pos x="91" y="225"/>
                </a:cxn>
                <a:cxn ang="0">
                  <a:pos x="91" y="181"/>
                </a:cxn>
                <a:cxn ang="0">
                  <a:pos x="12" y="181"/>
                </a:cxn>
                <a:cxn ang="0">
                  <a:pos x="7" y="176"/>
                </a:cxn>
                <a:cxn ang="0">
                  <a:pos x="3" y="166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3" y="104"/>
                </a:cxn>
                <a:cxn ang="0">
                  <a:pos x="7" y="93"/>
                </a:cxn>
                <a:cxn ang="0">
                  <a:pos x="12" y="88"/>
                </a:cxn>
                <a:cxn ang="0">
                  <a:pos x="91" y="88"/>
                </a:cxn>
                <a:cxn ang="0">
                  <a:pos x="91" y="12"/>
                </a:cxn>
                <a:cxn ang="0">
                  <a:pos x="95" y="5"/>
                </a:cxn>
                <a:cxn ang="0">
                  <a:pos x="104" y="2"/>
                </a:cxn>
                <a:cxn ang="0">
                  <a:pos x="119" y="0"/>
                </a:cxn>
                <a:cxn ang="0">
                  <a:pos x="147" y="0"/>
                </a:cxn>
                <a:cxn ang="0">
                  <a:pos x="162" y="5"/>
                </a:cxn>
                <a:cxn ang="0">
                  <a:pos x="167" y="11"/>
                </a:cxn>
                <a:cxn ang="0">
                  <a:pos x="167" y="88"/>
                </a:cxn>
                <a:cxn ang="0">
                  <a:pos x="337" y="87"/>
                </a:cxn>
                <a:cxn ang="0">
                  <a:pos x="357" y="83"/>
                </a:cxn>
                <a:cxn ang="0">
                  <a:pos x="372" y="74"/>
                </a:cxn>
                <a:cxn ang="0">
                  <a:pos x="378" y="58"/>
                </a:cxn>
                <a:cxn ang="0">
                  <a:pos x="378" y="42"/>
                </a:cxn>
                <a:cxn ang="0">
                  <a:pos x="377" y="29"/>
                </a:cxn>
                <a:cxn ang="0">
                  <a:pos x="373" y="20"/>
                </a:cxn>
                <a:cxn ang="0">
                  <a:pos x="370" y="13"/>
                </a:cxn>
                <a:cxn ang="0">
                  <a:pos x="370" y="8"/>
                </a:cxn>
                <a:cxn ang="0">
                  <a:pos x="374" y="4"/>
                </a:cxn>
                <a:cxn ang="0">
                  <a:pos x="382" y="2"/>
                </a:cxn>
                <a:cxn ang="0">
                  <a:pos x="395" y="0"/>
                </a:cxn>
              </a:cxnLst>
              <a:rect l="0" t="0" r="r" b="b"/>
              <a:pathLst>
                <a:path w="458" h="237">
                  <a:moveTo>
                    <a:pt x="405" y="0"/>
                  </a:moveTo>
                  <a:lnTo>
                    <a:pt x="419" y="0"/>
                  </a:lnTo>
                  <a:lnTo>
                    <a:pt x="430" y="2"/>
                  </a:lnTo>
                  <a:lnTo>
                    <a:pt x="438" y="4"/>
                  </a:lnTo>
                  <a:lnTo>
                    <a:pt x="443" y="8"/>
                  </a:lnTo>
                  <a:lnTo>
                    <a:pt x="445" y="12"/>
                  </a:lnTo>
                  <a:lnTo>
                    <a:pt x="449" y="17"/>
                  </a:lnTo>
                  <a:lnTo>
                    <a:pt x="452" y="25"/>
                  </a:lnTo>
                  <a:lnTo>
                    <a:pt x="454" y="33"/>
                  </a:lnTo>
                  <a:lnTo>
                    <a:pt x="456" y="42"/>
                  </a:lnTo>
                  <a:lnTo>
                    <a:pt x="457" y="52"/>
                  </a:lnTo>
                  <a:lnTo>
                    <a:pt x="458" y="62"/>
                  </a:lnTo>
                  <a:lnTo>
                    <a:pt x="458" y="73"/>
                  </a:lnTo>
                  <a:lnTo>
                    <a:pt x="458" y="86"/>
                  </a:lnTo>
                  <a:lnTo>
                    <a:pt x="457" y="98"/>
                  </a:lnTo>
                  <a:lnTo>
                    <a:pt x="454" y="110"/>
                  </a:lnTo>
                  <a:lnTo>
                    <a:pt x="451" y="122"/>
                  </a:lnTo>
                  <a:lnTo>
                    <a:pt x="447" y="131"/>
                  </a:lnTo>
                  <a:lnTo>
                    <a:pt x="441" y="140"/>
                  </a:lnTo>
                  <a:lnTo>
                    <a:pt x="436" y="148"/>
                  </a:lnTo>
                  <a:lnTo>
                    <a:pt x="429" y="155"/>
                  </a:lnTo>
                  <a:lnTo>
                    <a:pt x="421" y="162"/>
                  </a:lnTo>
                  <a:lnTo>
                    <a:pt x="412" y="167"/>
                  </a:lnTo>
                  <a:lnTo>
                    <a:pt x="403" y="172"/>
                  </a:lnTo>
                  <a:lnTo>
                    <a:pt x="392" y="175"/>
                  </a:lnTo>
                  <a:lnTo>
                    <a:pt x="379" y="179"/>
                  </a:lnTo>
                  <a:lnTo>
                    <a:pt x="368" y="180"/>
                  </a:lnTo>
                  <a:lnTo>
                    <a:pt x="353" y="181"/>
                  </a:lnTo>
                  <a:lnTo>
                    <a:pt x="338" y="181"/>
                  </a:lnTo>
                  <a:lnTo>
                    <a:pt x="167" y="181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65" y="228"/>
                  </a:lnTo>
                  <a:lnTo>
                    <a:pt x="162" y="230"/>
                  </a:lnTo>
                  <a:lnTo>
                    <a:pt x="158" y="233"/>
                  </a:lnTo>
                  <a:lnTo>
                    <a:pt x="153" y="234"/>
                  </a:lnTo>
                  <a:lnTo>
                    <a:pt x="147" y="236"/>
                  </a:lnTo>
                  <a:lnTo>
                    <a:pt x="139" y="237"/>
                  </a:lnTo>
                  <a:lnTo>
                    <a:pt x="128" y="237"/>
                  </a:lnTo>
                  <a:lnTo>
                    <a:pt x="119" y="236"/>
                  </a:lnTo>
                  <a:lnTo>
                    <a:pt x="110" y="236"/>
                  </a:lnTo>
                  <a:lnTo>
                    <a:pt x="104" y="234"/>
                  </a:lnTo>
                  <a:lnTo>
                    <a:pt x="99" y="233"/>
                  </a:lnTo>
                  <a:lnTo>
                    <a:pt x="95" y="230"/>
                  </a:lnTo>
                  <a:lnTo>
                    <a:pt x="92" y="228"/>
                  </a:lnTo>
                  <a:lnTo>
                    <a:pt x="91" y="225"/>
                  </a:lnTo>
                  <a:lnTo>
                    <a:pt x="91" y="221"/>
                  </a:lnTo>
                  <a:lnTo>
                    <a:pt x="91" y="181"/>
                  </a:lnTo>
                  <a:lnTo>
                    <a:pt x="16" y="181"/>
                  </a:lnTo>
                  <a:lnTo>
                    <a:pt x="12" y="181"/>
                  </a:lnTo>
                  <a:lnTo>
                    <a:pt x="9" y="180"/>
                  </a:lnTo>
                  <a:lnTo>
                    <a:pt x="7" y="176"/>
                  </a:lnTo>
                  <a:lnTo>
                    <a:pt x="4" y="172"/>
                  </a:lnTo>
                  <a:lnTo>
                    <a:pt x="3" y="166"/>
                  </a:lnTo>
                  <a:lnTo>
                    <a:pt x="2" y="158"/>
                  </a:lnTo>
                  <a:lnTo>
                    <a:pt x="0" y="148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2" y="111"/>
                  </a:lnTo>
                  <a:lnTo>
                    <a:pt x="3" y="104"/>
                  </a:lnTo>
                  <a:lnTo>
                    <a:pt x="4" y="97"/>
                  </a:lnTo>
                  <a:lnTo>
                    <a:pt x="7" y="93"/>
                  </a:lnTo>
                  <a:lnTo>
                    <a:pt x="9" y="89"/>
                  </a:lnTo>
                  <a:lnTo>
                    <a:pt x="12" y="88"/>
                  </a:lnTo>
                  <a:lnTo>
                    <a:pt x="16" y="88"/>
                  </a:lnTo>
                  <a:lnTo>
                    <a:pt x="91" y="88"/>
                  </a:lnTo>
                  <a:lnTo>
                    <a:pt x="91" y="14"/>
                  </a:lnTo>
                  <a:lnTo>
                    <a:pt x="91" y="12"/>
                  </a:lnTo>
                  <a:lnTo>
                    <a:pt x="92" y="8"/>
                  </a:lnTo>
                  <a:lnTo>
                    <a:pt x="95" y="5"/>
                  </a:lnTo>
                  <a:lnTo>
                    <a:pt x="99" y="4"/>
                  </a:lnTo>
                  <a:lnTo>
                    <a:pt x="104" y="2"/>
                  </a:lnTo>
                  <a:lnTo>
                    <a:pt x="110" y="0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47" y="0"/>
                  </a:lnTo>
                  <a:lnTo>
                    <a:pt x="158" y="4"/>
                  </a:lnTo>
                  <a:lnTo>
                    <a:pt x="162" y="5"/>
                  </a:lnTo>
                  <a:lnTo>
                    <a:pt x="165" y="8"/>
                  </a:lnTo>
                  <a:lnTo>
                    <a:pt x="167" y="11"/>
                  </a:lnTo>
                  <a:lnTo>
                    <a:pt x="167" y="14"/>
                  </a:lnTo>
                  <a:lnTo>
                    <a:pt x="167" y="88"/>
                  </a:lnTo>
                  <a:lnTo>
                    <a:pt x="324" y="88"/>
                  </a:lnTo>
                  <a:lnTo>
                    <a:pt x="337" y="87"/>
                  </a:lnTo>
                  <a:lnTo>
                    <a:pt x="348" y="86"/>
                  </a:lnTo>
                  <a:lnTo>
                    <a:pt x="357" y="83"/>
                  </a:lnTo>
                  <a:lnTo>
                    <a:pt x="365" y="79"/>
                  </a:lnTo>
                  <a:lnTo>
                    <a:pt x="372" y="74"/>
                  </a:lnTo>
                  <a:lnTo>
                    <a:pt x="375" y="67"/>
                  </a:lnTo>
                  <a:lnTo>
                    <a:pt x="378" y="58"/>
                  </a:lnTo>
                  <a:lnTo>
                    <a:pt x="379" y="48"/>
                  </a:lnTo>
                  <a:lnTo>
                    <a:pt x="378" y="42"/>
                  </a:lnTo>
                  <a:lnTo>
                    <a:pt x="378" y="35"/>
                  </a:lnTo>
                  <a:lnTo>
                    <a:pt x="377" y="29"/>
                  </a:lnTo>
                  <a:lnTo>
                    <a:pt x="374" y="23"/>
                  </a:lnTo>
                  <a:lnTo>
                    <a:pt x="373" y="20"/>
                  </a:lnTo>
                  <a:lnTo>
                    <a:pt x="372" y="16"/>
                  </a:lnTo>
                  <a:lnTo>
                    <a:pt x="370" y="13"/>
                  </a:lnTo>
                  <a:lnTo>
                    <a:pt x="370" y="11"/>
                  </a:lnTo>
                  <a:lnTo>
                    <a:pt x="370" y="8"/>
                  </a:lnTo>
                  <a:lnTo>
                    <a:pt x="372" y="5"/>
                  </a:lnTo>
                  <a:lnTo>
                    <a:pt x="374" y="4"/>
                  </a:lnTo>
                  <a:lnTo>
                    <a:pt x="377" y="3"/>
                  </a:lnTo>
                  <a:lnTo>
                    <a:pt x="382" y="2"/>
                  </a:lnTo>
                  <a:lnTo>
                    <a:pt x="387" y="0"/>
                  </a:lnTo>
                  <a:lnTo>
                    <a:pt x="395" y="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1" name="Freeform 147"/>
            <p:cNvSpPr>
              <a:spLocks noEditPoints="1"/>
            </p:cNvSpPr>
            <p:nvPr/>
          </p:nvSpPr>
          <p:spPr bwMode="auto">
            <a:xfrm>
              <a:off x="755650" y="2566988"/>
              <a:ext cx="212725" cy="130175"/>
            </a:xfrm>
            <a:custGeom>
              <a:avLst/>
              <a:gdLst/>
              <a:ahLst/>
              <a:cxnLst>
                <a:cxn ang="0">
                  <a:pos x="358" y="5"/>
                </a:cxn>
                <a:cxn ang="0">
                  <a:pos x="370" y="23"/>
                </a:cxn>
                <a:cxn ang="0">
                  <a:pos x="391" y="231"/>
                </a:cxn>
                <a:cxn ang="0">
                  <a:pos x="426" y="221"/>
                </a:cxn>
                <a:cxn ang="0">
                  <a:pos x="450" y="199"/>
                </a:cxn>
                <a:cxn ang="0">
                  <a:pos x="462" y="164"/>
                </a:cxn>
                <a:cxn ang="0">
                  <a:pos x="463" y="117"/>
                </a:cxn>
                <a:cxn ang="0">
                  <a:pos x="453" y="66"/>
                </a:cxn>
                <a:cxn ang="0">
                  <a:pos x="441" y="28"/>
                </a:cxn>
                <a:cxn ang="0">
                  <a:pos x="448" y="19"/>
                </a:cxn>
                <a:cxn ang="0">
                  <a:pos x="472" y="17"/>
                </a:cxn>
                <a:cxn ang="0">
                  <a:pos x="497" y="18"/>
                </a:cxn>
                <a:cxn ang="0">
                  <a:pos x="508" y="23"/>
                </a:cxn>
                <a:cxn ang="0">
                  <a:pos x="525" y="64"/>
                </a:cxn>
                <a:cxn ang="0">
                  <a:pos x="534" y="125"/>
                </a:cxn>
                <a:cxn ang="0">
                  <a:pos x="533" y="191"/>
                </a:cxn>
                <a:cxn ang="0">
                  <a:pos x="510" y="258"/>
                </a:cxn>
                <a:cxn ang="0">
                  <a:pos x="464" y="304"/>
                </a:cxn>
                <a:cxn ang="0">
                  <a:pos x="395" y="326"/>
                </a:cxn>
                <a:cxn ang="0">
                  <a:pos x="308" y="326"/>
                </a:cxn>
                <a:cxn ang="0">
                  <a:pos x="237" y="302"/>
                </a:cxn>
                <a:cxn ang="0">
                  <a:pos x="188" y="258"/>
                </a:cxn>
                <a:cxn ang="0">
                  <a:pos x="162" y="196"/>
                </a:cxn>
                <a:cxn ang="0">
                  <a:pos x="162" y="119"/>
                </a:cxn>
                <a:cxn ang="0">
                  <a:pos x="185" y="59"/>
                </a:cxn>
                <a:cxn ang="0">
                  <a:pos x="229" y="20"/>
                </a:cxn>
                <a:cxn ang="0">
                  <a:pos x="289" y="2"/>
                </a:cxn>
                <a:cxn ang="0">
                  <a:pos x="310" y="92"/>
                </a:cxn>
                <a:cxn ang="0">
                  <a:pos x="260" y="101"/>
                </a:cxn>
                <a:cxn ang="0">
                  <a:pos x="238" y="117"/>
                </a:cxn>
                <a:cxn ang="0">
                  <a:pos x="226" y="143"/>
                </a:cxn>
                <a:cxn ang="0">
                  <a:pos x="226" y="177"/>
                </a:cxn>
                <a:cxn ang="0">
                  <a:pos x="239" y="204"/>
                </a:cxn>
                <a:cxn ang="0">
                  <a:pos x="263" y="221"/>
                </a:cxn>
                <a:cxn ang="0">
                  <a:pos x="310" y="232"/>
                </a:cxn>
                <a:cxn ang="0">
                  <a:pos x="7" y="117"/>
                </a:cxn>
                <a:cxn ang="0">
                  <a:pos x="1" y="98"/>
                </a:cxn>
                <a:cxn ang="0">
                  <a:pos x="1" y="58"/>
                </a:cxn>
                <a:cxn ang="0">
                  <a:pos x="13" y="46"/>
                </a:cxn>
                <a:cxn ang="0">
                  <a:pos x="111" y="115"/>
                </a:cxn>
                <a:cxn ang="0">
                  <a:pos x="119" y="134"/>
                </a:cxn>
                <a:cxn ang="0">
                  <a:pos x="120" y="173"/>
                </a:cxn>
                <a:cxn ang="0">
                  <a:pos x="116" y="200"/>
                </a:cxn>
                <a:cxn ang="0">
                  <a:pos x="25" y="270"/>
                </a:cxn>
                <a:cxn ang="0">
                  <a:pos x="5" y="275"/>
                </a:cxn>
                <a:cxn ang="0">
                  <a:pos x="0" y="242"/>
                </a:cxn>
                <a:cxn ang="0">
                  <a:pos x="3" y="212"/>
                </a:cxn>
                <a:cxn ang="0">
                  <a:pos x="13" y="200"/>
                </a:cxn>
              </a:cxnLst>
              <a:rect l="0" t="0" r="r" b="b"/>
              <a:pathLst>
                <a:path w="536" h="328">
                  <a:moveTo>
                    <a:pt x="336" y="0"/>
                  </a:moveTo>
                  <a:lnTo>
                    <a:pt x="345" y="1"/>
                  </a:lnTo>
                  <a:lnTo>
                    <a:pt x="352" y="2"/>
                  </a:lnTo>
                  <a:lnTo>
                    <a:pt x="358" y="5"/>
                  </a:lnTo>
                  <a:lnTo>
                    <a:pt x="362" y="7"/>
                  </a:lnTo>
                  <a:lnTo>
                    <a:pt x="366" y="13"/>
                  </a:lnTo>
                  <a:lnTo>
                    <a:pt x="369" y="17"/>
                  </a:lnTo>
                  <a:lnTo>
                    <a:pt x="370" y="23"/>
                  </a:lnTo>
                  <a:lnTo>
                    <a:pt x="370" y="29"/>
                  </a:lnTo>
                  <a:lnTo>
                    <a:pt x="370" y="232"/>
                  </a:lnTo>
                  <a:lnTo>
                    <a:pt x="382" y="232"/>
                  </a:lnTo>
                  <a:lnTo>
                    <a:pt x="391" y="231"/>
                  </a:lnTo>
                  <a:lnTo>
                    <a:pt x="401" y="230"/>
                  </a:lnTo>
                  <a:lnTo>
                    <a:pt x="409" y="227"/>
                  </a:lnTo>
                  <a:lnTo>
                    <a:pt x="418" y="225"/>
                  </a:lnTo>
                  <a:lnTo>
                    <a:pt x="426" y="221"/>
                  </a:lnTo>
                  <a:lnTo>
                    <a:pt x="432" y="217"/>
                  </a:lnTo>
                  <a:lnTo>
                    <a:pt x="439" y="212"/>
                  </a:lnTo>
                  <a:lnTo>
                    <a:pt x="445" y="205"/>
                  </a:lnTo>
                  <a:lnTo>
                    <a:pt x="450" y="199"/>
                  </a:lnTo>
                  <a:lnTo>
                    <a:pt x="454" y="191"/>
                  </a:lnTo>
                  <a:lnTo>
                    <a:pt x="458" y="183"/>
                  </a:lnTo>
                  <a:lnTo>
                    <a:pt x="461" y="174"/>
                  </a:lnTo>
                  <a:lnTo>
                    <a:pt x="462" y="164"/>
                  </a:lnTo>
                  <a:lnTo>
                    <a:pt x="463" y="152"/>
                  </a:lnTo>
                  <a:lnTo>
                    <a:pt x="464" y="141"/>
                  </a:lnTo>
                  <a:lnTo>
                    <a:pt x="464" y="129"/>
                  </a:lnTo>
                  <a:lnTo>
                    <a:pt x="463" y="117"/>
                  </a:lnTo>
                  <a:lnTo>
                    <a:pt x="462" y="107"/>
                  </a:lnTo>
                  <a:lnTo>
                    <a:pt x="461" y="98"/>
                  </a:lnTo>
                  <a:lnTo>
                    <a:pt x="457" y="80"/>
                  </a:lnTo>
                  <a:lnTo>
                    <a:pt x="453" y="66"/>
                  </a:lnTo>
                  <a:lnTo>
                    <a:pt x="449" y="53"/>
                  </a:lnTo>
                  <a:lnTo>
                    <a:pt x="445" y="42"/>
                  </a:lnTo>
                  <a:lnTo>
                    <a:pt x="442" y="35"/>
                  </a:lnTo>
                  <a:lnTo>
                    <a:pt x="441" y="28"/>
                  </a:lnTo>
                  <a:lnTo>
                    <a:pt x="441" y="24"/>
                  </a:lnTo>
                  <a:lnTo>
                    <a:pt x="442" y="22"/>
                  </a:lnTo>
                  <a:lnTo>
                    <a:pt x="444" y="20"/>
                  </a:lnTo>
                  <a:lnTo>
                    <a:pt x="448" y="19"/>
                  </a:lnTo>
                  <a:lnTo>
                    <a:pt x="451" y="18"/>
                  </a:lnTo>
                  <a:lnTo>
                    <a:pt x="457" y="17"/>
                  </a:lnTo>
                  <a:lnTo>
                    <a:pt x="463" y="17"/>
                  </a:lnTo>
                  <a:lnTo>
                    <a:pt x="472" y="17"/>
                  </a:lnTo>
                  <a:lnTo>
                    <a:pt x="480" y="17"/>
                  </a:lnTo>
                  <a:lnTo>
                    <a:pt x="486" y="17"/>
                  </a:lnTo>
                  <a:lnTo>
                    <a:pt x="492" y="17"/>
                  </a:lnTo>
                  <a:lnTo>
                    <a:pt x="497" y="18"/>
                  </a:lnTo>
                  <a:lnTo>
                    <a:pt x="501" y="18"/>
                  </a:lnTo>
                  <a:lnTo>
                    <a:pt x="503" y="19"/>
                  </a:lnTo>
                  <a:lnTo>
                    <a:pt x="506" y="22"/>
                  </a:lnTo>
                  <a:lnTo>
                    <a:pt x="508" y="23"/>
                  </a:lnTo>
                  <a:lnTo>
                    <a:pt x="512" y="28"/>
                  </a:lnTo>
                  <a:lnTo>
                    <a:pt x="516" y="37"/>
                  </a:lnTo>
                  <a:lnTo>
                    <a:pt x="520" y="49"/>
                  </a:lnTo>
                  <a:lnTo>
                    <a:pt x="525" y="64"/>
                  </a:lnTo>
                  <a:lnTo>
                    <a:pt x="529" y="82"/>
                  </a:lnTo>
                  <a:lnTo>
                    <a:pt x="532" y="103"/>
                  </a:lnTo>
                  <a:lnTo>
                    <a:pt x="533" y="115"/>
                  </a:lnTo>
                  <a:lnTo>
                    <a:pt x="534" y="125"/>
                  </a:lnTo>
                  <a:lnTo>
                    <a:pt x="536" y="138"/>
                  </a:lnTo>
                  <a:lnTo>
                    <a:pt x="536" y="150"/>
                  </a:lnTo>
                  <a:lnTo>
                    <a:pt x="534" y="172"/>
                  </a:lnTo>
                  <a:lnTo>
                    <a:pt x="533" y="191"/>
                  </a:lnTo>
                  <a:lnTo>
                    <a:pt x="529" y="210"/>
                  </a:lnTo>
                  <a:lnTo>
                    <a:pt x="524" y="227"/>
                  </a:lnTo>
                  <a:lnTo>
                    <a:pt x="517" y="244"/>
                  </a:lnTo>
                  <a:lnTo>
                    <a:pt x="510" y="258"/>
                  </a:lnTo>
                  <a:lnTo>
                    <a:pt x="501" y="273"/>
                  </a:lnTo>
                  <a:lnTo>
                    <a:pt x="490" y="284"/>
                  </a:lnTo>
                  <a:lnTo>
                    <a:pt x="477" y="295"/>
                  </a:lnTo>
                  <a:lnTo>
                    <a:pt x="464" y="304"/>
                  </a:lnTo>
                  <a:lnTo>
                    <a:pt x="449" y="311"/>
                  </a:lnTo>
                  <a:lnTo>
                    <a:pt x="432" y="318"/>
                  </a:lnTo>
                  <a:lnTo>
                    <a:pt x="414" y="322"/>
                  </a:lnTo>
                  <a:lnTo>
                    <a:pt x="395" y="326"/>
                  </a:lnTo>
                  <a:lnTo>
                    <a:pt x="373" y="328"/>
                  </a:lnTo>
                  <a:lnTo>
                    <a:pt x="351" y="328"/>
                  </a:lnTo>
                  <a:lnTo>
                    <a:pt x="329" y="328"/>
                  </a:lnTo>
                  <a:lnTo>
                    <a:pt x="308" y="326"/>
                  </a:lnTo>
                  <a:lnTo>
                    <a:pt x="289" y="322"/>
                  </a:lnTo>
                  <a:lnTo>
                    <a:pt x="270" y="316"/>
                  </a:lnTo>
                  <a:lnTo>
                    <a:pt x="252" y="310"/>
                  </a:lnTo>
                  <a:lnTo>
                    <a:pt x="237" y="302"/>
                  </a:lnTo>
                  <a:lnTo>
                    <a:pt x="223" y="293"/>
                  </a:lnTo>
                  <a:lnTo>
                    <a:pt x="210" y="283"/>
                  </a:lnTo>
                  <a:lnTo>
                    <a:pt x="198" y="271"/>
                  </a:lnTo>
                  <a:lnTo>
                    <a:pt x="188" y="258"/>
                  </a:lnTo>
                  <a:lnTo>
                    <a:pt x="179" y="244"/>
                  </a:lnTo>
                  <a:lnTo>
                    <a:pt x="171" y="230"/>
                  </a:lnTo>
                  <a:lnTo>
                    <a:pt x="166" y="213"/>
                  </a:lnTo>
                  <a:lnTo>
                    <a:pt x="162" y="196"/>
                  </a:lnTo>
                  <a:lnTo>
                    <a:pt x="159" y="177"/>
                  </a:lnTo>
                  <a:lnTo>
                    <a:pt x="158" y="157"/>
                  </a:lnTo>
                  <a:lnTo>
                    <a:pt x="159" y="138"/>
                  </a:lnTo>
                  <a:lnTo>
                    <a:pt x="162" y="119"/>
                  </a:lnTo>
                  <a:lnTo>
                    <a:pt x="166" y="102"/>
                  </a:lnTo>
                  <a:lnTo>
                    <a:pt x="171" y="86"/>
                  </a:lnTo>
                  <a:lnTo>
                    <a:pt x="177" y="72"/>
                  </a:lnTo>
                  <a:lnTo>
                    <a:pt x="185" y="59"/>
                  </a:lnTo>
                  <a:lnTo>
                    <a:pt x="194" y="48"/>
                  </a:lnTo>
                  <a:lnTo>
                    <a:pt x="204" y="37"/>
                  </a:lnTo>
                  <a:lnTo>
                    <a:pt x="216" y="28"/>
                  </a:lnTo>
                  <a:lnTo>
                    <a:pt x="229" y="20"/>
                  </a:lnTo>
                  <a:lnTo>
                    <a:pt x="242" y="14"/>
                  </a:lnTo>
                  <a:lnTo>
                    <a:pt x="256" y="9"/>
                  </a:lnTo>
                  <a:lnTo>
                    <a:pt x="272" y="5"/>
                  </a:lnTo>
                  <a:lnTo>
                    <a:pt x="289" y="2"/>
                  </a:lnTo>
                  <a:lnTo>
                    <a:pt x="304" y="1"/>
                  </a:lnTo>
                  <a:lnTo>
                    <a:pt x="322" y="0"/>
                  </a:lnTo>
                  <a:lnTo>
                    <a:pt x="336" y="0"/>
                  </a:lnTo>
                  <a:close/>
                  <a:moveTo>
                    <a:pt x="310" y="92"/>
                  </a:moveTo>
                  <a:lnTo>
                    <a:pt x="291" y="93"/>
                  </a:lnTo>
                  <a:lnTo>
                    <a:pt x="274" y="95"/>
                  </a:lnTo>
                  <a:lnTo>
                    <a:pt x="267" y="97"/>
                  </a:lnTo>
                  <a:lnTo>
                    <a:pt x="260" y="101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2"/>
                  </a:lnTo>
                  <a:lnTo>
                    <a:pt x="238" y="117"/>
                  </a:lnTo>
                  <a:lnTo>
                    <a:pt x="234" y="123"/>
                  </a:lnTo>
                  <a:lnTo>
                    <a:pt x="230" y="129"/>
                  </a:lnTo>
                  <a:lnTo>
                    <a:pt x="228" y="137"/>
                  </a:lnTo>
                  <a:lnTo>
                    <a:pt x="226" y="143"/>
                  </a:lnTo>
                  <a:lnTo>
                    <a:pt x="225" y="151"/>
                  </a:lnTo>
                  <a:lnTo>
                    <a:pt x="225" y="160"/>
                  </a:lnTo>
                  <a:lnTo>
                    <a:pt x="225" y="169"/>
                  </a:lnTo>
                  <a:lnTo>
                    <a:pt x="226" y="177"/>
                  </a:lnTo>
                  <a:lnTo>
                    <a:pt x="229" y="185"/>
                  </a:lnTo>
                  <a:lnTo>
                    <a:pt x="232" y="191"/>
                  </a:lnTo>
                  <a:lnTo>
                    <a:pt x="235" y="198"/>
                  </a:lnTo>
                  <a:lnTo>
                    <a:pt x="239" y="204"/>
                  </a:lnTo>
                  <a:lnTo>
                    <a:pt x="245" y="209"/>
                  </a:lnTo>
                  <a:lnTo>
                    <a:pt x="250" y="213"/>
                  </a:lnTo>
                  <a:lnTo>
                    <a:pt x="256" y="218"/>
                  </a:lnTo>
                  <a:lnTo>
                    <a:pt x="263" y="221"/>
                  </a:lnTo>
                  <a:lnTo>
                    <a:pt x="269" y="225"/>
                  </a:lnTo>
                  <a:lnTo>
                    <a:pt x="277" y="227"/>
                  </a:lnTo>
                  <a:lnTo>
                    <a:pt x="292" y="231"/>
                  </a:lnTo>
                  <a:lnTo>
                    <a:pt x="310" y="232"/>
                  </a:lnTo>
                  <a:lnTo>
                    <a:pt x="310" y="92"/>
                  </a:lnTo>
                  <a:close/>
                  <a:moveTo>
                    <a:pt x="13" y="123"/>
                  </a:moveTo>
                  <a:lnTo>
                    <a:pt x="9" y="120"/>
                  </a:lnTo>
                  <a:lnTo>
                    <a:pt x="7" y="117"/>
                  </a:lnTo>
                  <a:lnTo>
                    <a:pt x="4" y="114"/>
                  </a:lnTo>
                  <a:lnTo>
                    <a:pt x="3" y="110"/>
                  </a:lnTo>
                  <a:lnTo>
                    <a:pt x="1" y="104"/>
                  </a:lnTo>
                  <a:lnTo>
                    <a:pt x="1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67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5" y="48"/>
                  </a:lnTo>
                  <a:lnTo>
                    <a:pt x="9" y="45"/>
                  </a:lnTo>
                  <a:lnTo>
                    <a:pt x="13" y="46"/>
                  </a:lnTo>
                  <a:lnTo>
                    <a:pt x="18" y="49"/>
                  </a:lnTo>
                  <a:lnTo>
                    <a:pt x="25" y="54"/>
                  </a:lnTo>
                  <a:lnTo>
                    <a:pt x="109" y="112"/>
                  </a:lnTo>
                  <a:lnTo>
                    <a:pt x="111" y="115"/>
                  </a:lnTo>
                  <a:lnTo>
                    <a:pt x="114" y="119"/>
                  </a:lnTo>
                  <a:lnTo>
                    <a:pt x="116" y="123"/>
                  </a:lnTo>
                  <a:lnTo>
                    <a:pt x="118" y="128"/>
                  </a:lnTo>
                  <a:lnTo>
                    <a:pt x="119" y="134"/>
                  </a:lnTo>
                  <a:lnTo>
                    <a:pt x="120" y="142"/>
                  </a:lnTo>
                  <a:lnTo>
                    <a:pt x="120" y="151"/>
                  </a:lnTo>
                  <a:lnTo>
                    <a:pt x="120" y="161"/>
                  </a:lnTo>
                  <a:lnTo>
                    <a:pt x="120" y="173"/>
                  </a:lnTo>
                  <a:lnTo>
                    <a:pt x="120" y="182"/>
                  </a:lnTo>
                  <a:lnTo>
                    <a:pt x="119" y="190"/>
                  </a:lnTo>
                  <a:lnTo>
                    <a:pt x="118" y="195"/>
                  </a:lnTo>
                  <a:lnTo>
                    <a:pt x="116" y="200"/>
                  </a:lnTo>
                  <a:lnTo>
                    <a:pt x="114" y="204"/>
                  </a:lnTo>
                  <a:lnTo>
                    <a:pt x="111" y="208"/>
                  </a:lnTo>
                  <a:lnTo>
                    <a:pt x="109" y="209"/>
                  </a:lnTo>
                  <a:lnTo>
                    <a:pt x="25" y="270"/>
                  </a:lnTo>
                  <a:lnTo>
                    <a:pt x="18" y="274"/>
                  </a:lnTo>
                  <a:lnTo>
                    <a:pt x="13" y="276"/>
                  </a:lnTo>
                  <a:lnTo>
                    <a:pt x="9" y="276"/>
                  </a:lnTo>
                  <a:lnTo>
                    <a:pt x="5" y="275"/>
                  </a:lnTo>
                  <a:lnTo>
                    <a:pt x="3" y="271"/>
                  </a:lnTo>
                  <a:lnTo>
                    <a:pt x="1" y="265"/>
                  </a:lnTo>
                  <a:lnTo>
                    <a:pt x="0" y="254"/>
                  </a:lnTo>
                  <a:lnTo>
                    <a:pt x="0" y="242"/>
                  </a:lnTo>
                  <a:lnTo>
                    <a:pt x="0" y="231"/>
                  </a:lnTo>
                  <a:lnTo>
                    <a:pt x="1" y="223"/>
                  </a:lnTo>
                  <a:lnTo>
                    <a:pt x="1" y="217"/>
                  </a:lnTo>
                  <a:lnTo>
                    <a:pt x="3" y="212"/>
                  </a:lnTo>
                  <a:lnTo>
                    <a:pt x="4" y="208"/>
                  </a:lnTo>
                  <a:lnTo>
                    <a:pt x="7" y="205"/>
                  </a:lnTo>
                  <a:lnTo>
                    <a:pt x="9" y="203"/>
                  </a:lnTo>
                  <a:lnTo>
                    <a:pt x="13" y="200"/>
                  </a:lnTo>
                  <a:lnTo>
                    <a:pt x="70" y="161"/>
                  </a:lnTo>
                  <a:lnTo>
                    <a:pt x="13" y="1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3989388" y="5454651"/>
              <a:ext cx="85725" cy="146050"/>
            </a:xfrm>
            <a:custGeom>
              <a:avLst/>
              <a:gdLst/>
              <a:ahLst/>
              <a:cxnLst>
                <a:cxn ang="0">
                  <a:pos x="214" y="65"/>
                </a:cxn>
                <a:cxn ang="0">
                  <a:pos x="213" y="82"/>
                </a:cxn>
                <a:cxn ang="0">
                  <a:pos x="210" y="92"/>
                </a:cxn>
                <a:cxn ang="0">
                  <a:pos x="205" y="96"/>
                </a:cxn>
                <a:cxn ang="0">
                  <a:pos x="199" y="96"/>
                </a:cxn>
                <a:cxn ang="0">
                  <a:pos x="191" y="94"/>
                </a:cxn>
                <a:cxn ang="0">
                  <a:pos x="182" y="91"/>
                </a:cxn>
                <a:cxn ang="0">
                  <a:pos x="170" y="89"/>
                </a:cxn>
                <a:cxn ang="0">
                  <a:pos x="156" y="89"/>
                </a:cxn>
                <a:cxn ang="0">
                  <a:pos x="141" y="96"/>
                </a:cxn>
                <a:cxn ang="0">
                  <a:pos x="122" y="109"/>
                </a:cxn>
                <a:cxn ang="0">
                  <a:pos x="104" y="132"/>
                </a:cxn>
                <a:cxn ang="0">
                  <a:pos x="94" y="356"/>
                </a:cxn>
                <a:cxn ang="0">
                  <a:pos x="93" y="362"/>
                </a:cxn>
                <a:cxn ang="0">
                  <a:pos x="85" y="367"/>
                </a:cxn>
                <a:cxn ang="0">
                  <a:pos x="69" y="370"/>
                </a:cxn>
                <a:cxn ang="0">
                  <a:pos x="47" y="371"/>
                </a:cxn>
                <a:cxn ang="0">
                  <a:pos x="24" y="370"/>
                </a:cxn>
                <a:cxn ang="0">
                  <a:pos x="10" y="367"/>
                </a:cxn>
                <a:cxn ang="0">
                  <a:pos x="2" y="362"/>
                </a:cxn>
                <a:cxn ang="0">
                  <a:pos x="0" y="356"/>
                </a:cxn>
                <a:cxn ang="0">
                  <a:pos x="1" y="18"/>
                </a:cxn>
                <a:cxn ang="0">
                  <a:pos x="5" y="12"/>
                </a:cxn>
                <a:cxn ang="0">
                  <a:pos x="14" y="8"/>
                </a:cxn>
                <a:cxn ang="0">
                  <a:pos x="29" y="7"/>
                </a:cxn>
                <a:cxn ang="0">
                  <a:pos x="51" y="7"/>
                </a:cxn>
                <a:cxn ang="0">
                  <a:pos x="67" y="8"/>
                </a:cxn>
                <a:cxn ang="0">
                  <a:pos x="76" y="12"/>
                </a:cxn>
                <a:cxn ang="0">
                  <a:pos x="80" y="18"/>
                </a:cxn>
                <a:cxn ang="0">
                  <a:pos x="81" y="63"/>
                </a:cxn>
                <a:cxn ang="0">
                  <a:pos x="106" y="32"/>
                </a:cxn>
                <a:cxn ang="0">
                  <a:pos x="128" y="13"/>
                </a:cxn>
                <a:cxn ang="0">
                  <a:pos x="148" y="3"/>
                </a:cxn>
                <a:cxn ang="0">
                  <a:pos x="169" y="0"/>
                </a:cxn>
                <a:cxn ang="0">
                  <a:pos x="179" y="0"/>
                </a:cxn>
                <a:cxn ang="0">
                  <a:pos x="191" y="3"/>
                </a:cxn>
                <a:cxn ang="0">
                  <a:pos x="201" y="5"/>
                </a:cxn>
                <a:cxn ang="0">
                  <a:pos x="209" y="9"/>
                </a:cxn>
                <a:cxn ang="0">
                  <a:pos x="212" y="13"/>
                </a:cxn>
                <a:cxn ang="0">
                  <a:pos x="213" y="19"/>
                </a:cxn>
                <a:cxn ang="0">
                  <a:pos x="214" y="31"/>
                </a:cxn>
                <a:cxn ang="0">
                  <a:pos x="214" y="52"/>
                </a:cxn>
              </a:cxnLst>
              <a:rect l="0" t="0" r="r" b="b"/>
              <a:pathLst>
                <a:path w="214" h="371">
                  <a:moveTo>
                    <a:pt x="214" y="52"/>
                  </a:moveTo>
                  <a:lnTo>
                    <a:pt x="214" y="65"/>
                  </a:lnTo>
                  <a:lnTo>
                    <a:pt x="214" y="75"/>
                  </a:lnTo>
                  <a:lnTo>
                    <a:pt x="213" y="82"/>
                  </a:lnTo>
                  <a:lnTo>
                    <a:pt x="212" y="88"/>
                  </a:lnTo>
                  <a:lnTo>
                    <a:pt x="210" y="92"/>
                  </a:lnTo>
                  <a:lnTo>
                    <a:pt x="208" y="94"/>
                  </a:lnTo>
                  <a:lnTo>
                    <a:pt x="205" y="96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5" y="96"/>
                  </a:lnTo>
                  <a:lnTo>
                    <a:pt x="191" y="94"/>
                  </a:lnTo>
                  <a:lnTo>
                    <a:pt x="187" y="92"/>
                  </a:lnTo>
                  <a:lnTo>
                    <a:pt x="182" y="91"/>
                  </a:lnTo>
                  <a:lnTo>
                    <a:pt x="177" y="89"/>
                  </a:lnTo>
                  <a:lnTo>
                    <a:pt x="170" y="89"/>
                  </a:lnTo>
                  <a:lnTo>
                    <a:pt x="164" y="88"/>
                  </a:lnTo>
                  <a:lnTo>
                    <a:pt x="156" y="89"/>
                  </a:lnTo>
                  <a:lnTo>
                    <a:pt x="148" y="92"/>
                  </a:lnTo>
                  <a:lnTo>
                    <a:pt x="141" y="96"/>
                  </a:lnTo>
                  <a:lnTo>
                    <a:pt x="131" y="101"/>
                  </a:lnTo>
                  <a:lnTo>
                    <a:pt x="122" y="109"/>
                  </a:lnTo>
                  <a:lnTo>
                    <a:pt x="115" y="119"/>
                  </a:lnTo>
                  <a:lnTo>
                    <a:pt x="104" y="132"/>
                  </a:lnTo>
                  <a:lnTo>
                    <a:pt x="94" y="147"/>
                  </a:lnTo>
                  <a:lnTo>
                    <a:pt x="94" y="356"/>
                  </a:lnTo>
                  <a:lnTo>
                    <a:pt x="94" y="360"/>
                  </a:lnTo>
                  <a:lnTo>
                    <a:pt x="93" y="362"/>
                  </a:lnTo>
                  <a:lnTo>
                    <a:pt x="89" y="365"/>
                  </a:lnTo>
                  <a:lnTo>
                    <a:pt x="85" y="367"/>
                  </a:lnTo>
                  <a:lnTo>
                    <a:pt x="78" y="369"/>
                  </a:lnTo>
                  <a:lnTo>
                    <a:pt x="69" y="370"/>
                  </a:lnTo>
                  <a:lnTo>
                    <a:pt x="60" y="370"/>
                  </a:lnTo>
                  <a:lnTo>
                    <a:pt x="47" y="371"/>
                  </a:lnTo>
                  <a:lnTo>
                    <a:pt x="34" y="370"/>
                  </a:lnTo>
                  <a:lnTo>
                    <a:pt x="24" y="370"/>
                  </a:lnTo>
                  <a:lnTo>
                    <a:pt x="16" y="369"/>
                  </a:lnTo>
                  <a:lnTo>
                    <a:pt x="10" y="367"/>
                  </a:lnTo>
                  <a:lnTo>
                    <a:pt x="5" y="365"/>
                  </a:lnTo>
                  <a:lnTo>
                    <a:pt x="2" y="362"/>
                  </a:lnTo>
                  <a:lnTo>
                    <a:pt x="1" y="360"/>
                  </a:lnTo>
                  <a:lnTo>
                    <a:pt x="0" y="356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9" y="10"/>
                  </a:lnTo>
                  <a:lnTo>
                    <a:pt x="14" y="8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41" y="7"/>
                  </a:lnTo>
                  <a:lnTo>
                    <a:pt x="51" y="7"/>
                  </a:lnTo>
                  <a:lnTo>
                    <a:pt x="60" y="7"/>
                  </a:lnTo>
                  <a:lnTo>
                    <a:pt x="67" y="8"/>
                  </a:lnTo>
                  <a:lnTo>
                    <a:pt x="72" y="10"/>
                  </a:lnTo>
                  <a:lnTo>
                    <a:pt x="76" y="12"/>
                  </a:lnTo>
                  <a:lnTo>
                    <a:pt x="78" y="14"/>
                  </a:lnTo>
                  <a:lnTo>
                    <a:pt x="80" y="18"/>
                  </a:lnTo>
                  <a:lnTo>
                    <a:pt x="81" y="21"/>
                  </a:lnTo>
                  <a:lnTo>
                    <a:pt x="81" y="63"/>
                  </a:lnTo>
                  <a:lnTo>
                    <a:pt x="93" y="45"/>
                  </a:lnTo>
                  <a:lnTo>
                    <a:pt x="106" y="32"/>
                  </a:lnTo>
                  <a:lnTo>
                    <a:pt x="116" y="21"/>
                  </a:lnTo>
                  <a:lnTo>
                    <a:pt x="128" y="13"/>
                  </a:lnTo>
                  <a:lnTo>
                    <a:pt x="138" y="7"/>
                  </a:lnTo>
                  <a:lnTo>
                    <a:pt x="148" y="3"/>
                  </a:lnTo>
                  <a:lnTo>
                    <a:pt x="159" y="0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79" y="0"/>
                  </a:lnTo>
                  <a:lnTo>
                    <a:pt x="186" y="1"/>
                  </a:lnTo>
                  <a:lnTo>
                    <a:pt x="191" y="3"/>
                  </a:lnTo>
                  <a:lnTo>
                    <a:pt x="197" y="4"/>
                  </a:lnTo>
                  <a:lnTo>
                    <a:pt x="201" y="5"/>
                  </a:lnTo>
                  <a:lnTo>
                    <a:pt x="206" y="7"/>
                  </a:lnTo>
                  <a:lnTo>
                    <a:pt x="209" y="9"/>
                  </a:lnTo>
                  <a:lnTo>
                    <a:pt x="210" y="10"/>
                  </a:lnTo>
                  <a:lnTo>
                    <a:pt x="212" y="13"/>
                  </a:lnTo>
                  <a:lnTo>
                    <a:pt x="213" y="16"/>
                  </a:lnTo>
                  <a:lnTo>
                    <a:pt x="213" y="19"/>
                  </a:lnTo>
                  <a:lnTo>
                    <a:pt x="214" y="25"/>
                  </a:lnTo>
                  <a:lnTo>
                    <a:pt x="214" y="31"/>
                  </a:lnTo>
                  <a:lnTo>
                    <a:pt x="214" y="40"/>
                  </a:lnTo>
                  <a:lnTo>
                    <a:pt x="21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3" name="Freeform 149"/>
            <p:cNvSpPr>
              <a:spLocks noEditPoints="1"/>
            </p:cNvSpPr>
            <p:nvPr/>
          </p:nvSpPr>
          <p:spPr bwMode="auto">
            <a:xfrm>
              <a:off x="4086225" y="5454651"/>
              <a:ext cx="142875" cy="149225"/>
            </a:xfrm>
            <a:custGeom>
              <a:avLst/>
              <a:gdLst/>
              <a:ahLst/>
              <a:cxnLst>
                <a:cxn ang="0">
                  <a:pos x="355" y="226"/>
                </a:cxn>
                <a:cxn ang="0">
                  <a:pos x="341" y="281"/>
                </a:cxn>
                <a:cxn ang="0">
                  <a:pos x="313" y="323"/>
                </a:cxn>
                <a:cxn ang="0">
                  <a:pos x="273" y="356"/>
                </a:cxn>
                <a:cxn ang="0">
                  <a:pos x="218" y="374"/>
                </a:cxn>
                <a:cxn ang="0">
                  <a:pos x="154" y="376"/>
                </a:cxn>
                <a:cxn ang="0">
                  <a:pos x="98" y="365"/>
                </a:cxn>
                <a:cxn ang="0">
                  <a:pos x="54" y="340"/>
                </a:cxn>
                <a:cxn ang="0">
                  <a:pos x="24" y="303"/>
                </a:cxn>
                <a:cxn ang="0">
                  <a:pos x="6" y="252"/>
                </a:cxn>
                <a:cxn ang="0">
                  <a:pos x="0" y="191"/>
                </a:cxn>
                <a:cxn ang="0">
                  <a:pos x="6" y="132"/>
                </a:cxn>
                <a:cxn ang="0">
                  <a:pos x="26" y="80"/>
                </a:cxn>
                <a:cxn ang="0">
                  <a:pos x="58" y="41"/>
                </a:cxn>
                <a:cxn ang="0">
                  <a:pos x="103" y="14"/>
                </a:cxn>
                <a:cxn ang="0">
                  <a:pos x="161" y="1"/>
                </a:cxn>
                <a:cxn ang="0">
                  <a:pos x="226" y="3"/>
                </a:cxn>
                <a:cxn ang="0">
                  <a:pos x="278" y="19"/>
                </a:cxn>
                <a:cxn ang="0">
                  <a:pos x="317" y="48"/>
                </a:cxn>
                <a:cxn ang="0">
                  <a:pos x="342" y="89"/>
                </a:cxn>
                <a:cxn ang="0">
                  <a:pos x="357" y="144"/>
                </a:cxn>
                <a:cxn ang="0">
                  <a:pos x="261" y="189"/>
                </a:cxn>
                <a:cxn ang="0">
                  <a:pos x="260" y="154"/>
                </a:cxn>
                <a:cxn ang="0">
                  <a:pos x="252" y="124"/>
                </a:cxn>
                <a:cxn ang="0">
                  <a:pos x="239" y="100"/>
                </a:cxn>
                <a:cxn ang="0">
                  <a:pos x="220" y="83"/>
                </a:cxn>
                <a:cxn ang="0">
                  <a:pos x="191" y="75"/>
                </a:cxn>
                <a:cxn ang="0">
                  <a:pos x="160" y="76"/>
                </a:cxn>
                <a:cxn ang="0">
                  <a:pos x="136" y="87"/>
                </a:cxn>
                <a:cxn ang="0">
                  <a:pos x="117" y="105"/>
                </a:cxn>
                <a:cxn ang="0">
                  <a:pos x="106" y="131"/>
                </a:cxn>
                <a:cxn ang="0">
                  <a:pos x="99" y="163"/>
                </a:cxn>
                <a:cxn ang="0">
                  <a:pos x="98" y="199"/>
                </a:cxn>
                <a:cxn ang="0">
                  <a:pos x="102" y="233"/>
                </a:cxn>
                <a:cxn ang="0">
                  <a:pos x="111" y="261"/>
                </a:cxn>
                <a:cxn ang="0">
                  <a:pos x="125" y="283"/>
                </a:cxn>
                <a:cxn ang="0">
                  <a:pos x="148" y="297"/>
                </a:cxn>
                <a:cxn ang="0">
                  <a:pos x="178" y="301"/>
                </a:cxn>
                <a:cxn ang="0">
                  <a:pos x="208" y="297"/>
                </a:cxn>
                <a:cxn ang="0">
                  <a:pos x="230" y="285"/>
                </a:cxn>
                <a:cxn ang="0">
                  <a:pos x="247" y="264"/>
                </a:cxn>
                <a:cxn ang="0">
                  <a:pos x="257" y="237"/>
                </a:cxn>
                <a:cxn ang="0">
                  <a:pos x="261" y="202"/>
                </a:cxn>
              </a:cxnLst>
              <a:rect l="0" t="0" r="r" b="b"/>
              <a:pathLst>
                <a:path w="359" h="376">
                  <a:moveTo>
                    <a:pt x="359" y="185"/>
                  </a:moveTo>
                  <a:lnTo>
                    <a:pt x="358" y="206"/>
                  </a:lnTo>
                  <a:lnTo>
                    <a:pt x="355" y="226"/>
                  </a:lnTo>
                  <a:lnTo>
                    <a:pt x="353" y="244"/>
                  </a:lnTo>
                  <a:lnTo>
                    <a:pt x="348" y="263"/>
                  </a:lnTo>
                  <a:lnTo>
                    <a:pt x="341" y="281"/>
                  </a:lnTo>
                  <a:lnTo>
                    <a:pt x="333" y="296"/>
                  </a:lnTo>
                  <a:lnTo>
                    <a:pt x="324" y="310"/>
                  </a:lnTo>
                  <a:lnTo>
                    <a:pt x="313" y="323"/>
                  </a:lnTo>
                  <a:lnTo>
                    <a:pt x="301" y="336"/>
                  </a:lnTo>
                  <a:lnTo>
                    <a:pt x="288" y="347"/>
                  </a:lnTo>
                  <a:lnTo>
                    <a:pt x="273" y="356"/>
                  </a:lnTo>
                  <a:lnTo>
                    <a:pt x="256" y="363"/>
                  </a:lnTo>
                  <a:lnTo>
                    <a:pt x="238" y="369"/>
                  </a:lnTo>
                  <a:lnTo>
                    <a:pt x="218" y="374"/>
                  </a:lnTo>
                  <a:lnTo>
                    <a:pt x="198" y="376"/>
                  </a:lnTo>
                  <a:lnTo>
                    <a:pt x="176" y="376"/>
                  </a:lnTo>
                  <a:lnTo>
                    <a:pt x="154" y="376"/>
                  </a:lnTo>
                  <a:lnTo>
                    <a:pt x="134" y="374"/>
                  </a:lnTo>
                  <a:lnTo>
                    <a:pt x="115" y="370"/>
                  </a:lnTo>
                  <a:lnTo>
                    <a:pt x="98" y="365"/>
                  </a:lnTo>
                  <a:lnTo>
                    <a:pt x="82" y="358"/>
                  </a:lnTo>
                  <a:lnTo>
                    <a:pt x="67" y="349"/>
                  </a:lnTo>
                  <a:lnTo>
                    <a:pt x="54" y="340"/>
                  </a:lnTo>
                  <a:lnTo>
                    <a:pt x="42" y="329"/>
                  </a:lnTo>
                  <a:lnTo>
                    <a:pt x="33" y="316"/>
                  </a:lnTo>
                  <a:lnTo>
                    <a:pt x="24" y="303"/>
                  </a:lnTo>
                  <a:lnTo>
                    <a:pt x="17" y="287"/>
                  </a:lnTo>
                  <a:lnTo>
                    <a:pt x="11" y="270"/>
                  </a:lnTo>
                  <a:lnTo>
                    <a:pt x="6" y="252"/>
                  </a:lnTo>
                  <a:lnTo>
                    <a:pt x="2" y="234"/>
                  </a:lnTo>
                  <a:lnTo>
                    <a:pt x="1" y="213"/>
                  </a:lnTo>
                  <a:lnTo>
                    <a:pt x="0" y="191"/>
                  </a:lnTo>
                  <a:lnTo>
                    <a:pt x="1" y="171"/>
                  </a:lnTo>
                  <a:lnTo>
                    <a:pt x="4" y="151"/>
                  </a:lnTo>
                  <a:lnTo>
                    <a:pt x="6" y="132"/>
                  </a:lnTo>
                  <a:lnTo>
                    <a:pt x="11" y="114"/>
                  </a:lnTo>
                  <a:lnTo>
                    <a:pt x="18" y="97"/>
                  </a:lnTo>
                  <a:lnTo>
                    <a:pt x="26" y="80"/>
                  </a:lnTo>
                  <a:lnTo>
                    <a:pt x="35" y="66"/>
                  </a:lnTo>
                  <a:lnTo>
                    <a:pt x="46" y="53"/>
                  </a:lnTo>
                  <a:lnTo>
                    <a:pt x="58" y="41"/>
                  </a:lnTo>
                  <a:lnTo>
                    <a:pt x="72" y="31"/>
                  </a:lnTo>
                  <a:lnTo>
                    <a:pt x="86" y="22"/>
                  </a:lnTo>
                  <a:lnTo>
                    <a:pt x="103" y="14"/>
                  </a:lnTo>
                  <a:lnTo>
                    <a:pt x="121" y="8"/>
                  </a:lnTo>
                  <a:lnTo>
                    <a:pt x="141" y="4"/>
                  </a:lnTo>
                  <a:lnTo>
                    <a:pt x="161" y="1"/>
                  </a:lnTo>
                  <a:lnTo>
                    <a:pt x="183" y="0"/>
                  </a:lnTo>
                  <a:lnTo>
                    <a:pt x="205" y="0"/>
                  </a:lnTo>
                  <a:lnTo>
                    <a:pt x="226" y="3"/>
                  </a:lnTo>
                  <a:lnTo>
                    <a:pt x="244" y="7"/>
                  </a:lnTo>
                  <a:lnTo>
                    <a:pt x="261" y="12"/>
                  </a:lnTo>
                  <a:lnTo>
                    <a:pt x="278" y="19"/>
                  </a:lnTo>
                  <a:lnTo>
                    <a:pt x="292" y="27"/>
                  </a:lnTo>
                  <a:lnTo>
                    <a:pt x="305" y="36"/>
                  </a:lnTo>
                  <a:lnTo>
                    <a:pt x="317" y="48"/>
                  </a:lnTo>
                  <a:lnTo>
                    <a:pt x="326" y="61"/>
                  </a:lnTo>
                  <a:lnTo>
                    <a:pt x="335" y="74"/>
                  </a:lnTo>
                  <a:lnTo>
                    <a:pt x="342" y="89"/>
                  </a:lnTo>
                  <a:lnTo>
                    <a:pt x="348" y="106"/>
                  </a:lnTo>
                  <a:lnTo>
                    <a:pt x="353" y="124"/>
                  </a:lnTo>
                  <a:lnTo>
                    <a:pt x="357" y="144"/>
                  </a:lnTo>
                  <a:lnTo>
                    <a:pt x="358" y="163"/>
                  </a:lnTo>
                  <a:lnTo>
                    <a:pt x="359" y="185"/>
                  </a:lnTo>
                  <a:close/>
                  <a:moveTo>
                    <a:pt x="261" y="189"/>
                  </a:moveTo>
                  <a:lnTo>
                    <a:pt x="261" y="177"/>
                  </a:lnTo>
                  <a:lnTo>
                    <a:pt x="261" y="166"/>
                  </a:lnTo>
                  <a:lnTo>
                    <a:pt x="260" y="154"/>
                  </a:lnTo>
                  <a:lnTo>
                    <a:pt x="257" y="144"/>
                  </a:lnTo>
                  <a:lnTo>
                    <a:pt x="256" y="133"/>
                  </a:lnTo>
                  <a:lnTo>
                    <a:pt x="252" y="124"/>
                  </a:lnTo>
                  <a:lnTo>
                    <a:pt x="249" y="115"/>
                  </a:lnTo>
                  <a:lnTo>
                    <a:pt x="244" y="107"/>
                  </a:lnTo>
                  <a:lnTo>
                    <a:pt x="239" y="100"/>
                  </a:lnTo>
                  <a:lnTo>
                    <a:pt x="234" y="93"/>
                  </a:lnTo>
                  <a:lnTo>
                    <a:pt x="227" y="88"/>
                  </a:lnTo>
                  <a:lnTo>
                    <a:pt x="220" y="83"/>
                  </a:lnTo>
                  <a:lnTo>
                    <a:pt x="211" y="79"/>
                  </a:lnTo>
                  <a:lnTo>
                    <a:pt x="201" y="76"/>
                  </a:lnTo>
                  <a:lnTo>
                    <a:pt x="191" y="75"/>
                  </a:lnTo>
                  <a:lnTo>
                    <a:pt x="181" y="75"/>
                  </a:lnTo>
                  <a:lnTo>
                    <a:pt x="170" y="75"/>
                  </a:lnTo>
                  <a:lnTo>
                    <a:pt x="160" y="76"/>
                  </a:lnTo>
                  <a:lnTo>
                    <a:pt x="151" y="79"/>
                  </a:lnTo>
                  <a:lnTo>
                    <a:pt x="143" y="82"/>
                  </a:lnTo>
                  <a:lnTo>
                    <a:pt x="136" y="87"/>
                  </a:lnTo>
                  <a:lnTo>
                    <a:pt x="129" y="92"/>
                  </a:lnTo>
                  <a:lnTo>
                    <a:pt x="123" y="97"/>
                  </a:lnTo>
                  <a:lnTo>
                    <a:pt x="117" y="105"/>
                  </a:lnTo>
                  <a:lnTo>
                    <a:pt x="112" y="113"/>
                  </a:lnTo>
                  <a:lnTo>
                    <a:pt x="108" y="120"/>
                  </a:lnTo>
                  <a:lnTo>
                    <a:pt x="106" y="131"/>
                  </a:lnTo>
                  <a:lnTo>
                    <a:pt x="102" y="140"/>
                  </a:lnTo>
                  <a:lnTo>
                    <a:pt x="101" y="151"/>
                  </a:lnTo>
                  <a:lnTo>
                    <a:pt x="99" y="163"/>
                  </a:lnTo>
                  <a:lnTo>
                    <a:pt x="98" y="175"/>
                  </a:lnTo>
                  <a:lnTo>
                    <a:pt x="98" y="188"/>
                  </a:lnTo>
                  <a:lnTo>
                    <a:pt x="98" y="199"/>
                  </a:lnTo>
                  <a:lnTo>
                    <a:pt x="98" y="211"/>
                  </a:lnTo>
                  <a:lnTo>
                    <a:pt x="99" y="222"/>
                  </a:lnTo>
                  <a:lnTo>
                    <a:pt x="102" y="233"/>
                  </a:lnTo>
                  <a:lnTo>
                    <a:pt x="104" y="243"/>
                  </a:lnTo>
                  <a:lnTo>
                    <a:pt x="107" y="252"/>
                  </a:lnTo>
                  <a:lnTo>
                    <a:pt x="111" y="261"/>
                  </a:lnTo>
                  <a:lnTo>
                    <a:pt x="115" y="269"/>
                  </a:lnTo>
                  <a:lnTo>
                    <a:pt x="120" y="277"/>
                  </a:lnTo>
                  <a:lnTo>
                    <a:pt x="125" y="283"/>
                  </a:lnTo>
                  <a:lnTo>
                    <a:pt x="133" y="288"/>
                  </a:lnTo>
                  <a:lnTo>
                    <a:pt x="139" y="294"/>
                  </a:lnTo>
                  <a:lnTo>
                    <a:pt x="148" y="297"/>
                  </a:lnTo>
                  <a:lnTo>
                    <a:pt x="158" y="300"/>
                  </a:lnTo>
                  <a:lnTo>
                    <a:pt x="168" y="301"/>
                  </a:lnTo>
                  <a:lnTo>
                    <a:pt x="178" y="301"/>
                  </a:lnTo>
                  <a:lnTo>
                    <a:pt x="189" y="301"/>
                  </a:lnTo>
                  <a:lnTo>
                    <a:pt x="199" y="300"/>
                  </a:lnTo>
                  <a:lnTo>
                    <a:pt x="208" y="297"/>
                  </a:lnTo>
                  <a:lnTo>
                    <a:pt x="216" y="294"/>
                  </a:lnTo>
                  <a:lnTo>
                    <a:pt x="223" y="290"/>
                  </a:lnTo>
                  <a:lnTo>
                    <a:pt x="230" y="285"/>
                  </a:lnTo>
                  <a:lnTo>
                    <a:pt x="236" y="278"/>
                  </a:lnTo>
                  <a:lnTo>
                    <a:pt x="242" y="272"/>
                  </a:lnTo>
                  <a:lnTo>
                    <a:pt x="247" y="264"/>
                  </a:lnTo>
                  <a:lnTo>
                    <a:pt x="251" y="256"/>
                  </a:lnTo>
                  <a:lnTo>
                    <a:pt x="255" y="246"/>
                  </a:lnTo>
                  <a:lnTo>
                    <a:pt x="257" y="237"/>
                  </a:lnTo>
                  <a:lnTo>
                    <a:pt x="258" y="225"/>
                  </a:lnTo>
                  <a:lnTo>
                    <a:pt x="261" y="213"/>
                  </a:lnTo>
                  <a:lnTo>
                    <a:pt x="261" y="202"/>
                  </a:lnTo>
                  <a:lnTo>
                    <a:pt x="261" y="18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4257675" y="5392738"/>
              <a:ext cx="123825" cy="207963"/>
            </a:xfrm>
            <a:custGeom>
              <a:avLst/>
              <a:gdLst/>
              <a:ahLst/>
              <a:cxnLst>
                <a:cxn ang="0">
                  <a:pos x="310" y="514"/>
                </a:cxn>
                <a:cxn ang="0">
                  <a:pos x="307" y="519"/>
                </a:cxn>
                <a:cxn ang="0">
                  <a:pos x="295" y="523"/>
                </a:cxn>
                <a:cxn ang="0">
                  <a:pos x="276" y="524"/>
                </a:cxn>
                <a:cxn ang="0">
                  <a:pos x="248" y="524"/>
                </a:cxn>
                <a:cxn ang="0">
                  <a:pos x="229" y="523"/>
                </a:cxn>
                <a:cxn ang="0">
                  <a:pos x="216" y="520"/>
                </a:cxn>
                <a:cxn ang="0">
                  <a:pos x="210" y="514"/>
                </a:cxn>
                <a:cxn ang="0">
                  <a:pos x="94" y="333"/>
                </a:cxn>
                <a:cxn ang="0">
                  <a:pos x="94" y="514"/>
                </a:cxn>
                <a:cxn ang="0">
                  <a:pos x="89" y="519"/>
                </a:cxn>
                <a:cxn ang="0">
                  <a:pos x="79" y="523"/>
                </a:cxn>
                <a:cxn ang="0">
                  <a:pos x="61" y="524"/>
                </a:cxn>
                <a:cxn ang="0">
                  <a:pos x="35" y="524"/>
                </a:cxn>
                <a:cxn ang="0">
                  <a:pos x="17" y="523"/>
                </a:cxn>
                <a:cxn ang="0">
                  <a:pos x="5" y="519"/>
                </a:cxn>
                <a:cxn ang="0">
                  <a:pos x="1" y="514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10" y="5"/>
                </a:cxn>
                <a:cxn ang="0">
                  <a:pos x="25" y="2"/>
                </a:cxn>
                <a:cxn ang="0">
                  <a:pos x="48" y="0"/>
                </a:cxn>
                <a:cxn ang="0">
                  <a:pos x="70" y="2"/>
                </a:cxn>
                <a:cxn ang="0">
                  <a:pos x="85" y="5"/>
                </a:cxn>
                <a:cxn ang="0">
                  <a:pos x="93" y="11"/>
                </a:cxn>
                <a:cxn ang="0">
                  <a:pos x="94" y="17"/>
                </a:cxn>
                <a:cxn ang="0">
                  <a:pos x="194" y="177"/>
                </a:cxn>
                <a:cxn ang="0">
                  <a:pos x="201" y="170"/>
                </a:cxn>
                <a:cxn ang="0">
                  <a:pos x="211" y="164"/>
                </a:cxn>
                <a:cxn ang="0">
                  <a:pos x="226" y="161"/>
                </a:cxn>
                <a:cxn ang="0">
                  <a:pos x="250" y="161"/>
                </a:cxn>
                <a:cxn ang="0">
                  <a:pos x="273" y="161"/>
                </a:cxn>
                <a:cxn ang="0">
                  <a:pos x="288" y="164"/>
                </a:cxn>
                <a:cxn ang="0">
                  <a:pos x="296" y="168"/>
                </a:cxn>
                <a:cxn ang="0">
                  <a:pos x="299" y="176"/>
                </a:cxn>
                <a:cxn ang="0">
                  <a:pos x="296" y="188"/>
                </a:cxn>
                <a:cxn ang="0">
                  <a:pos x="287" y="201"/>
                </a:cxn>
                <a:cxn ang="0">
                  <a:pos x="303" y="488"/>
                </a:cxn>
                <a:cxn ang="0">
                  <a:pos x="309" y="501"/>
                </a:cxn>
                <a:cxn ang="0">
                  <a:pos x="312" y="510"/>
                </a:cxn>
              </a:cxnLst>
              <a:rect l="0" t="0" r="r" b="b"/>
              <a:pathLst>
                <a:path w="312" h="525">
                  <a:moveTo>
                    <a:pt x="312" y="510"/>
                  </a:moveTo>
                  <a:lnTo>
                    <a:pt x="310" y="514"/>
                  </a:lnTo>
                  <a:lnTo>
                    <a:pt x="309" y="516"/>
                  </a:lnTo>
                  <a:lnTo>
                    <a:pt x="307" y="519"/>
                  </a:lnTo>
                  <a:lnTo>
                    <a:pt x="301" y="521"/>
                  </a:lnTo>
                  <a:lnTo>
                    <a:pt x="295" y="523"/>
                  </a:lnTo>
                  <a:lnTo>
                    <a:pt x="287" y="524"/>
                  </a:lnTo>
                  <a:lnTo>
                    <a:pt x="276" y="524"/>
                  </a:lnTo>
                  <a:lnTo>
                    <a:pt x="263" y="525"/>
                  </a:lnTo>
                  <a:lnTo>
                    <a:pt x="248" y="524"/>
                  </a:lnTo>
                  <a:lnTo>
                    <a:pt x="238" y="524"/>
                  </a:lnTo>
                  <a:lnTo>
                    <a:pt x="229" y="523"/>
                  </a:lnTo>
                  <a:lnTo>
                    <a:pt x="221" y="521"/>
                  </a:lnTo>
                  <a:lnTo>
                    <a:pt x="216" y="520"/>
                  </a:lnTo>
                  <a:lnTo>
                    <a:pt x="212" y="516"/>
                  </a:lnTo>
                  <a:lnTo>
                    <a:pt x="210" y="514"/>
                  </a:lnTo>
                  <a:lnTo>
                    <a:pt x="206" y="508"/>
                  </a:lnTo>
                  <a:lnTo>
                    <a:pt x="94" y="333"/>
                  </a:lnTo>
                  <a:lnTo>
                    <a:pt x="94" y="510"/>
                  </a:lnTo>
                  <a:lnTo>
                    <a:pt x="94" y="514"/>
                  </a:lnTo>
                  <a:lnTo>
                    <a:pt x="93" y="516"/>
                  </a:lnTo>
                  <a:lnTo>
                    <a:pt x="89" y="519"/>
                  </a:lnTo>
                  <a:lnTo>
                    <a:pt x="85" y="521"/>
                  </a:lnTo>
                  <a:lnTo>
                    <a:pt x="79" y="523"/>
                  </a:lnTo>
                  <a:lnTo>
                    <a:pt x="70" y="524"/>
                  </a:lnTo>
                  <a:lnTo>
                    <a:pt x="61" y="524"/>
                  </a:lnTo>
                  <a:lnTo>
                    <a:pt x="48" y="525"/>
                  </a:lnTo>
                  <a:lnTo>
                    <a:pt x="35" y="524"/>
                  </a:lnTo>
                  <a:lnTo>
                    <a:pt x="25" y="524"/>
                  </a:lnTo>
                  <a:lnTo>
                    <a:pt x="17" y="523"/>
                  </a:lnTo>
                  <a:lnTo>
                    <a:pt x="10" y="521"/>
                  </a:lnTo>
                  <a:lnTo>
                    <a:pt x="5" y="519"/>
                  </a:lnTo>
                  <a:lnTo>
                    <a:pt x="3" y="516"/>
                  </a:lnTo>
                  <a:lnTo>
                    <a:pt x="1" y="514"/>
                  </a:lnTo>
                  <a:lnTo>
                    <a:pt x="0" y="510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7" y="3"/>
                  </a:lnTo>
                  <a:lnTo>
                    <a:pt x="25" y="2"/>
                  </a:lnTo>
                  <a:lnTo>
                    <a:pt x="35" y="2"/>
                  </a:lnTo>
                  <a:lnTo>
                    <a:pt x="48" y="0"/>
                  </a:lnTo>
                  <a:lnTo>
                    <a:pt x="61" y="2"/>
                  </a:lnTo>
                  <a:lnTo>
                    <a:pt x="70" y="2"/>
                  </a:lnTo>
                  <a:lnTo>
                    <a:pt x="79" y="3"/>
                  </a:lnTo>
                  <a:lnTo>
                    <a:pt x="85" y="5"/>
                  </a:lnTo>
                  <a:lnTo>
                    <a:pt x="89" y="7"/>
                  </a:lnTo>
                  <a:lnTo>
                    <a:pt x="93" y="11"/>
                  </a:lnTo>
                  <a:lnTo>
                    <a:pt x="94" y="13"/>
                  </a:lnTo>
                  <a:lnTo>
                    <a:pt x="94" y="17"/>
                  </a:lnTo>
                  <a:lnTo>
                    <a:pt x="94" y="311"/>
                  </a:lnTo>
                  <a:lnTo>
                    <a:pt x="194" y="177"/>
                  </a:lnTo>
                  <a:lnTo>
                    <a:pt x="197" y="173"/>
                  </a:lnTo>
                  <a:lnTo>
                    <a:pt x="201" y="170"/>
                  </a:lnTo>
                  <a:lnTo>
                    <a:pt x="204" y="166"/>
                  </a:lnTo>
                  <a:lnTo>
                    <a:pt x="211" y="164"/>
                  </a:lnTo>
                  <a:lnTo>
                    <a:pt x="217" y="162"/>
                  </a:lnTo>
                  <a:lnTo>
                    <a:pt x="226" y="161"/>
                  </a:lnTo>
                  <a:lnTo>
                    <a:pt x="237" y="161"/>
                  </a:lnTo>
                  <a:lnTo>
                    <a:pt x="250" y="161"/>
                  </a:lnTo>
                  <a:lnTo>
                    <a:pt x="263" y="161"/>
                  </a:lnTo>
                  <a:lnTo>
                    <a:pt x="273" y="161"/>
                  </a:lnTo>
                  <a:lnTo>
                    <a:pt x="282" y="162"/>
                  </a:lnTo>
                  <a:lnTo>
                    <a:pt x="288" y="164"/>
                  </a:lnTo>
                  <a:lnTo>
                    <a:pt x="294" y="166"/>
                  </a:lnTo>
                  <a:lnTo>
                    <a:pt x="296" y="168"/>
                  </a:lnTo>
                  <a:lnTo>
                    <a:pt x="298" y="172"/>
                  </a:lnTo>
                  <a:lnTo>
                    <a:pt x="299" y="176"/>
                  </a:lnTo>
                  <a:lnTo>
                    <a:pt x="298" y="181"/>
                  </a:lnTo>
                  <a:lnTo>
                    <a:pt x="296" y="188"/>
                  </a:lnTo>
                  <a:lnTo>
                    <a:pt x="292" y="194"/>
                  </a:lnTo>
                  <a:lnTo>
                    <a:pt x="287" y="201"/>
                  </a:lnTo>
                  <a:lnTo>
                    <a:pt x="189" y="312"/>
                  </a:lnTo>
                  <a:lnTo>
                    <a:pt x="303" y="488"/>
                  </a:lnTo>
                  <a:lnTo>
                    <a:pt x="307" y="494"/>
                  </a:lnTo>
                  <a:lnTo>
                    <a:pt x="309" y="501"/>
                  </a:lnTo>
                  <a:lnTo>
                    <a:pt x="310" y="506"/>
                  </a:lnTo>
                  <a:lnTo>
                    <a:pt x="312" y="5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12" name="Title 1"/>
          <p:cNvSpPr>
            <a:spLocks/>
          </p:cNvSpPr>
          <p:nvPr/>
        </p:nvSpPr>
        <p:spPr bwMode="auto">
          <a:xfrm>
            <a:off x="0" y="1046163"/>
            <a:ext cx="87534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700" u="none" dirty="0" smtClean="0">
                <a:latin typeface="+mj-lt"/>
              </a:rPr>
              <a:t>- horních </a:t>
            </a:r>
            <a:r>
              <a:rPr lang="cs-CZ" sz="2700" u="none" dirty="0">
                <a:latin typeface="+mj-lt"/>
              </a:rPr>
              <a:t>cest dýchacích </a:t>
            </a:r>
            <a:r>
              <a:rPr lang="en-US" sz="2700" u="none" dirty="0">
                <a:latin typeface="+mj-lt"/>
              </a:rPr>
              <a:t>+ pr</a:t>
            </a:r>
            <a:r>
              <a:rPr lang="cs-CZ" sz="2700" u="none" dirty="0" err="1">
                <a:latin typeface="+mj-lt"/>
              </a:rPr>
              <a:t>ůdušek</a:t>
            </a:r>
            <a:r>
              <a:rPr lang="en-US" sz="2700" u="none" dirty="0">
                <a:latin typeface="+mj-lt"/>
              </a:rPr>
              <a:t> +</a:t>
            </a:r>
            <a:r>
              <a:rPr lang="cs-CZ" sz="2700" u="none" dirty="0">
                <a:latin typeface="+mj-lt"/>
              </a:rPr>
              <a:t> hrtanu a průdušnice </a:t>
            </a:r>
            <a:r>
              <a:rPr lang="cs-CZ" sz="2700" u="none" dirty="0" smtClean="0">
                <a:latin typeface="+mj-lt"/>
              </a:rPr>
              <a:t/>
            </a:r>
            <a:br>
              <a:rPr lang="cs-CZ" sz="2700" u="none" dirty="0" smtClean="0">
                <a:latin typeface="+mj-lt"/>
              </a:rPr>
            </a:br>
            <a:r>
              <a:rPr lang="en-US" sz="2700" u="none" dirty="0" smtClean="0">
                <a:latin typeface="+mj-lt"/>
              </a:rPr>
              <a:t>+</a:t>
            </a:r>
            <a:r>
              <a:rPr lang="cs-CZ" sz="2700" u="none" dirty="0" smtClean="0">
                <a:latin typeface="+mj-lt"/>
              </a:rPr>
              <a:t> </a:t>
            </a:r>
            <a:r>
              <a:rPr lang="cs-CZ" sz="2700" u="none" dirty="0">
                <a:latin typeface="+mj-lt"/>
              </a:rPr>
              <a:t>plic </a:t>
            </a:r>
            <a:r>
              <a:rPr lang="en-US" sz="2700" u="none" dirty="0">
                <a:latin typeface="+mj-lt"/>
              </a:rPr>
              <a:t>+</a:t>
            </a:r>
            <a:r>
              <a:rPr lang="cs-CZ" sz="2700" u="none" dirty="0">
                <a:latin typeface="+mj-lt"/>
              </a:rPr>
              <a:t> angína </a:t>
            </a:r>
            <a:r>
              <a:rPr lang="en-US" sz="2700" u="none" dirty="0">
                <a:latin typeface="+mj-lt"/>
              </a:rPr>
              <a:t>+</a:t>
            </a:r>
            <a:r>
              <a:rPr lang="cs-CZ" sz="2700" u="none" dirty="0">
                <a:latin typeface="+mj-lt"/>
              </a:rPr>
              <a:t> z.</a:t>
            </a:r>
            <a:r>
              <a:rPr lang="en-US" sz="2700" u="none" dirty="0">
                <a:latin typeface="+mj-lt"/>
              </a:rPr>
              <a:t> </a:t>
            </a:r>
            <a:r>
              <a:rPr lang="cs-CZ" sz="2700" u="none" dirty="0">
                <a:latin typeface="+mj-lt"/>
              </a:rPr>
              <a:t>středního ucha</a:t>
            </a:r>
            <a:endParaRPr lang="en-US" sz="2700" u="none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HCD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cs-CZ" sz="2000" dirty="0" smtClean="0"/>
              <a:t> </a:t>
            </a:r>
            <a:r>
              <a:rPr lang="cs-CZ" sz="3100" b="1" dirty="0" smtClean="0"/>
              <a:t>kumulativní incidence/100 dětí/0-5 let</a:t>
            </a:r>
            <a:endParaRPr lang="cs-CZ" sz="3100" b="1" dirty="0"/>
          </a:p>
        </p:txBody>
      </p:sp>
      <p:pic>
        <p:nvPicPr>
          <p:cNvPr id="9" name="Obrázek 8" descr="graf_Ostrava_sloupc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5" y="1566609"/>
            <a:ext cx="7705725" cy="4556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80988" y="161925"/>
            <a:ext cx="854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u="none" dirty="0">
                <a:latin typeface="Calibri" pitchFamily="34" charset="0"/>
              </a:rPr>
              <a:t>PROGRAM OSTRAVA - NOVÉ POZNATKY</a:t>
            </a:r>
            <a:endParaRPr lang="en-GB" sz="3600" u="none" dirty="0">
              <a:latin typeface="Calibri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35150" y="1044575"/>
            <a:ext cx="56578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cs-CZ" sz="2000" u="none">
              <a:solidFill>
                <a:srgbClr val="016163"/>
              </a:solidFill>
              <a:latin typeface="Arial Black" pitchFamily="34" charset="0"/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149225" y="6484938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R. J. </a:t>
            </a:r>
            <a:r>
              <a:rPr lang="cs-CZ" sz="1400" u="none" dirty="0" err="1">
                <a:solidFill>
                  <a:srgbClr val="000000"/>
                </a:solidFill>
                <a:latin typeface="Calibri" pitchFamily="34" charset="0"/>
              </a:rPr>
              <a:t>Sram</a:t>
            </a: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400" u="none" dirty="0" smtClean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cs-CZ" sz="1400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858838" y="1966913"/>
            <a:ext cx="736123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u="none" dirty="0">
                <a:solidFill>
                  <a:srgbClr val="D00000"/>
                </a:solidFill>
                <a:latin typeface="Calibri" pitchFamily="34" charset="0"/>
              </a:rPr>
              <a:t>Zdravotní stav dětí</a:t>
            </a:r>
          </a:p>
          <a:p>
            <a:pPr algn="ctr">
              <a:buFontTx/>
              <a:buAutoNum type="arabicParenR"/>
            </a:pPr>
            <a:endParaRPr lang="cs-CZ" sz="3200" u="none" dirty="0">
              <a:solidFill>
                <a:srgbClr val="D00000"/>
              </a:solidFill>
              <a:latin typeface="Calibri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cs-CZ" sz="2800" u="none" dirty="0">
                <a:latin typeface="Calibri" pitchFamily="34" charset="0"/>
              </a:rPr>
              <a:t>Významné zvýšení respirační nemocnosti dětí </a:t>
            </a:r>
            <a:br>
              <a:rPr lang="cs-CZ" sz="2800" u="none" dirty="0">
                <a:latin typeface="Calibri" pitchFamily="34" charset="0"/>
              </a:rPr>
            </a:br>
            <a:r>
              <a:rPr lang="cs-CZ" sz="2800" u="none" dirty="0">
                <a:latin typeface="Calibri" pitchFamily="34" charset="0"/>
              </a:rPr>
              <a:t>z Ostravy R</a:t>
            </a:r>
            <a:r>
              <a:rPr lang="en-US" sz="2800" u="none" dirty="0">
                <a:latin typeface="Calibri" pitchFamily="34" charset="0"/>
              </a:rPr>
              <a:t>&amp;B</a:t>
            </a:r>
            <a:r>
              <a:rPr lang="cs-CZ" sz="2800" u="none" dirty="0">
                <a:latin typeface="Calibri" pitchFamily="34" charset="0"/>
              </a:rPr>
              <a:t> v předškolním věku, </a:t>
            </a:r>
            <a:br>
              <a:rPr lang="cs-CZ" sz="2800" u="none" dirty="0">
                <a:latin typeface="Calibri" pitchFamily="34" charset="0"/>
              </a:rPr>
            </a:br>
            <a:r>
              <a:rPr lang="cs-CZ" sz="2800" u="none" dirty="0">
                <a:latin typeface="Calibri" pitchFamily="34" charset="0"/>
              </a:rPr>
              <a:t>zejména v 1. roce života </a:t>
            </a:r>
            <a:r>
              <a:rPr lang="cs-CZ" sz="2800" u="none" dirty="0">
                <a:solidFill>
                  <a:srgbClr val="2962A7"/>
                </a:solidFill>
                <a:latin typeface="Calibri" pitchFamily="34" charset="0"/>
              </a:rPr>
              <a:t/>
            </a:r>
            <a:br>
              <a:rPr lang="cs-CZ" sz="2800" u="none" dirty="0">
                <a:solidFill>
                  <a:srgbClr val="2962A7"/>
                </a:solidFill>
                <a:latin typeface="Calibri" pitchFamily="34" charset="0"/>
              </a:rPr>
            </a:br>
            <a:r>
              <a:rPr lang="cs-CZ" sz="2800" u="none" dirty="0">
                <a:solidFill>
                  <a:srgbClr val="D00000"/>
                </a:solidFill>
                <a:latin typeface="Calibri" pitchFamily="34" charset="0"/>
              </a:rPr>
              <a:t>(negativní ovlivnění imunity ?)</a:t>
            </a:r>
          </a:p>
          <a:p>
            <a:pPr algn="ctr">
              <a:spcBef>
                <a:spcPct val="55000"/>
              </a:spcBef>
            </a:pPr>
            <a:endParaRPr lang="cs-CZ" sz="2800" u="none" dirty="0">
              <a:solidFill>
                <a:srgbClr val="D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705101" y="2257425"/>
            <a:ext cx="37242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u="none" dirty="0">
                <a:solidFill>
                  <a:srgbClr val="FF0000"/>
                </a:solidFill>
                <a:latin typeface="+mn-lt"/>
              </a:rPr>
              <a:t>ASTHMA </a:t>
            </a:r>
            <a:r>
              <a:rPr lang="cs-CZ" sz="3200" u="none" dirty="0" smtClean="0">
                <a:solidFill>
                  <a:srgbClr val="FF0000"/>
                </a:solidFill>
                <a:latin typeface="+mn-lt"/>
              </a:rPr>
              <a:t>BRONCHIALE</a:t>
            </a:r>
            <a:endParaRPr lang="cs-CZ" sz="3200" u="none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cs-CZ" sz="3200" u="none" dirty="0">
                <a:solidFill>
                  <a:srgbClr val="FF0000"/>
                </a:solidFill>
                <a:latin typeface="+mn-lt"/>
              </a:rPr>
              <a:t>U DĚTÍ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93663" y="6503988"/>
            <a:ext cx="13065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R. J. </a:t>
            </a:r>
            <a:r>
              <a:rPr lang="cs-CZ" sz="1400" u="none" dirty="0" err="1">
                <a:solidFill>
                  <a:srgbClr val="000000"/>
                </a:solidFill>
                <a:latin typeface="Calibri" pitchFamily="34" charset="0"/>
              </a:rPr>
              <a:t>Sram</a:t>
            </a: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400" u="none" dirty="0" smtClean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cs-CZ" sz="1400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16200000" flipH="1" flipV="1">
            <a:off x="1741970" y="2846699"/>
            <a:ext cx="2471736" cy="697879"/>
          </a:xfrm>
          <a:prstGeom prst="curvedUpArrow">
            <a:avLst>
              <a:gd name="adj1" fmla="val 112473"/>
              <a:gd name="adj2" fmla="val 224946"/>
              <a:gd name="adj3" fmla="val 33333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16200000">
            <a:off x="4866172" y="2579999"/>
            <a:ext cx="2471736" cy="697879"/>
          </a:xfrm>
          <a:prstGeom prst="curvedUpArrow">
            <a:avLst>
              <a:gd name="adj1" fmla="val 112473"/>
              <a:gd name="adj2" fmla="val 224946"/>
              <a:gd name="adj3" fmla="val 33333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400" b="1" dirty="0" smtClean="0"/>
              <a:t>Princip čipové technologie</a:t>
            </a:r>
          </a:p>
          <a:p>
            <a:pPr eaLnBrk="1" hangingPunct="1">
              <a:buFont typeface="Arial" charset="0"/>
              <a:buNone/>
            </a:pPr>
            <a:endParaRPr lang="cs-CZ" sz="1100" dirty="0" smtClean="0"/>
          </a:p>
          <a:p>
            <a:pPr eaLnBrk="1" hangingPunct="1">
              <a:buFont typeface="Arial" charset="0"/>
              <a:buNone/>
            </a:pPr>
            <a:r>
              <a:rPr lang="cs-CZ" sz="1800" b="1" dirty="0" err="1" smtClean="0"/>
              <a:t>Human</a:t>
            </a:r>
            <a:r>
              <a:rPr lang="cs-CZ" sz="1800" b="1" dirty="0" smtClean="0"/>
              <a:t> HT-12 v3 </a:t>
            </a:r>
            <a:r>
              <a:rPr lang="cs-CZ" sz="1800" b="1" dirty="0" err="1" smtClean="0"/>
              <a:t>Expression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BeadChip</a:t>
            </a:r>
            <a:endParaRPr lang="cs-CZ" sz="1800" b="1" dirty="0" smtClean="0"/>
          </a:p>
          <a:p>
            <a:pPr eaLnBrk="1" hangingPunct="1">
              <a:buSzPct val="120000"/>
              <a:buFontTx/>
              <a:buChar char="•"/>
            </a:pPr>
            <a:r>
              <a:rPr lang="cs-CZ" sz="1600" dirty="0" smtClean="0"/>
              <a:t>12 pozic pro 12 různých vzorků; detekce </a:t>
            </a:r>
            <a:r>
              <a:rPr lang="cs-CZ" sz="1600" dirty="0" err="1" smtClean="0"/>
              <a:t>transkriptů</a:t>
            </a:r>
            <a:r>
              <a:rPr lang="cs-CZ" sz="1600" dirty="0" smtClean="0"/>
              <a:t> téměř celého lidského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cs-CZ" sz="1600" dirty="0" smtClean="0"/>
              <a:t>	genomu </a:t>
            </a:r>
            <a:r>
              <a:rPr lang="cs-CZ" sz="1600" u="sng" dirty="0" smtClean="0"/>
              <a:t>současně</a:t>
            </a:r>
            <a:r>
              <a:rPr lang="cs-CZ" sz="1600" dirty="0" smtClean="0"/>
              <a:t> (48 804 prób pro stejný  počet </a:t>
            </a:r>
            <a:r>
              <a:rPr lang="cs-CZ" sz="1600" dirty="0" err="1" smtClean="0"/>
              <a:t>transkriptů</a:t>
            </a:r>
            <a:r>
              <a:rPr lang="cs-CZ" sz="1600" dirty="0" smtClean="0"/>
              <a:t>)</a:t>
            </a:r>
          </a:p>
          <a:p>
            <a:pPr eaLnBrk="1" hangingPunct="1">
              <a:buSzPct val="120000"/>
              <a:buFontTx/>
              <a:buChar char="•"/>
            </a:pPr>
            <a:endParaRPr lang="cs-CZ" sz="1600" dirty="0" smtClean="0">
              <a:solidFill>
                <a:srgbClr val="003399"/>
              </a:solidFill>
            </a:endParaRPr>
          </a:p>
          <a:p>
            <a:pPr lvl="3" eaLnBrk="1" hangingPunct="1">
              <a:buSzPct val="120000"/>
              <a:buFontTx/>
              <a:buChar char="•"/>
            </a:pPr>
            <a:r>
              <a:rPr lang="cs-CZ" sz="1600" dirty="0" smtClean="0"/>
              <a:t>próba = fragment DNA, představuje 1 gen</a:t>
            </a:r>
          </a:p>
          <a:p>
            <a:pPr lvl="3" eaLnBrk="1" hangingPunct="1">
              <a:buSzPct val="120000"/>
              <a:buFontTx/>
              <a:buChar char="•"/>
            </a:pPr>
            <a:r>
              <a:rPr lang="cs-CZ" sz="1600" dirty="0" err="1" smtClean="0"/>
              <a:t>transkripty</a:t>
            </a:r>
            <a:r>
              <a:rPr lang="cs-CZ" sz="1600" dirty="0" smtClean="0"/>
              <a:t> – značení fluorescenční barvou + vazba na příslušné (komplementární) próby</a:t>
            </a:r>
          </a:p>
          <a:p>
            <a:pPr lvl="3" eaLnBrk="1" hangingPunct="1">
              <a:buSzPct val="120000"/>
              <a:buFontTx/>
              <a:buChar char="•"/>
            </a:pPr>
            <a:endParaRPr lang="cs-CZ" sz="1600" dirty="0" smtClean="0"/>
          </a:p>
          <a:p>
            <a:pPr lvl="4" eaLnBrk="1" hangingPunct="1">
              <a:buSzPct val="120000"/>
              <a:buFontTx/>
              <a:buChar char="•"/>
            </a:pPr>
            <a:r>
              <a:rPr lang="cs-CZ" sz="1600" b="1" dirty="0" smtClean="0"/>
              <a:t>		</a:t>
            </a:r>
            <a:r>
              <a:rPr lang="cs-CZ" sz="1800" b="1" dirty="0" err="1" smtClean="0"/>
              <a:t>Illumina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Beadstation</a:t>
            </a:r>
            <a:r>
              <a:rPr lang="cs-CZ" sz="1800" b="1" dirty="0" smtClean="0"/>
              <a:t> 500 GX</a:t>
            </a:r>
          </a:p>
          <a:p>
            <a:pPr lvl="4" eaLnBrk="1" hangingPunct="1">
              <a:buSzPct val="120000"/>
              <a:buFontTx/>
              <a:buChar char="•"/>
            </a:pPr>
            <a:r>
              <a:rPr lang="cs-CZ" sz="1600" dirty="0" smtClean="0"/>
              <a:t>detekce intenzity fluorescenčního signálu jednotlivých prób</a:t>
            </a:r>
          </a:p>
          <a:p>
            <a:pPr lvl="4" eaLnBrk="1" hangingPunct="1">
              <a:buSzPct val="120000"/>
              <a:buFontTx/>
              <a:buChar char="•"/>
            </a:pPr>
            <a:r>
              <a:rPr lang="cs-CZ" sz="1600" dirty="0" smtClean="0"/>
              <a:t>čím větší intenzita signálu → větší počet </a:t>
            </a:r>
            <a:r>
              <a:rPr lang="cs-CZ" sz="1600" dirty="0" err="1" smtClean="0"/>
              <a:t>transkriptů</a:t>
            </a:r>
            <a:r>
              <a:rPr lang="cs-CZ" sz="1600" dirty="0" smtClean="0"/>
              <a:t> </a:t>
            </a:r>
          </a:p>
          <a:p>
            <a:pPr lvl="4" eaLnBrk="1" hangingPunct="1">
              <a:buSzPct val="120000"/>
              <a:buFontTx/>
              <a:buChar char="•"/>
            </a:pPr>
            <a:r>
              <a:rPr lang="cs-CZ" sz="1600" dirty="0" smtClean="0"/>
              <a:t>→ větší aktivita genu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76600"/>
            <a:ext cx="1281113" cy="10874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2" descr="C:\helena_libalova\abstrakty_postery\prednaska_Ostrava\imagesCA3T8M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5725" y="1476375"/>
            <a:ext cx="1343025" cy="733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7300" y="1905000"/>
            <a:ext cx="927100" cy="2438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" y="4756150"/>
            <a:ext cx="1812925" cy="973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160338" y="6418263"/>
            <a:ext cx="155416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sz="1600">
                <a:latin typeface="Calibri" pitchFamily="34" charset="0"/>
              </a:rPr>
              <a:t>R. J. Sram 2011</a:t>
            </a:r>
          </a:p>
        </p:txBody>
      </p:sp>
      <p:sp>
        <p:nvSpPr>
          <p:cNvPr id="15369" name="Title 1"/>
          <p:cNvSpPr>
            <a:spLocks noGrp="1"/>
          </p:cNvSpPr>
          <p:nvPr>
            <p:ph type="title"/>
          </p:nvPr>
        </p:nvSpPr>
        <p:spPr>
          <a:xfrm>
            <a:off x="457200" y="66675"/>
            <a:ext cx="8229600" cy="771525"/>
          </a:xfrm>
        </p:spPr>
        <p:txBody>
          <a:bodyPr/>
          <a:lstStyle/>
          <a:p>
            <a:pPr eaLnBrk="1" hangingPunct="1"/>
            <a:r>
              <a:rPr lang="cs-CZ" sz="4000" b="1" dirty="0" smtClean="0"/>
              <a:t>ANALÝZA GENOVÉ EXPRESE</a:t>
            </a:r>
            <a:endParaRPr lang="en-US" sz="40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9523"/>
            <a:ext cx="9144000" cy="77152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5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1549400"/>
            <a:ext cx="8402638" cy="486886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827088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900" u="none" dirty="0" smtClean="0">
                <a:latin typeface="Tahoma" pitchFamily="34" charset="0"/>
                <a:cs typeface="Tahoma" pitchFamily="34" charset="0"/>
              </a:rPr>
              <a:t>OF </a:t>
            </a:r>
            <a:r>
              <a:rPr lang="cs-CZ" sz="1900" u="none" dirty="0">
                <a:latin typeface="Tahoma" pitchFamily="34" charset="0"/>
                <a:cs typeface="Tahoma" pitchFamily="34" charset="0"/>
              </a:rPr>
              <a:t>DIFFERENTIALLY EXPRESSED GENES </a:t>
            </a:r>
            <a:br>
              <a:rPr lang="cs-CZ" sz="1900" u="none" dirty="0">
                <a:latin typeface="Tahoma" pitchFamily="34" charset="0"/>
                <a:cs typeface="Tahoma" pitchFamily="34" charset="0"/>
              </a:rPr>
            </a:br>
            <a:r>
              <a:rPr lang="cs-CZ" sz="1900" u="none" dirty="0">
                <a:latin typeface="Tahoma" pitchFamily="34" charset="0"/>
                <a:cs typeface="Tahoma" pitchFamily="34" charset="0"/>
              </a:rPr>
              <a:t>IN ASTHMATIC (</a:t>
            </a:r>
            <a:r>
              <a:rPr lang="cs-CZ" sz="1900" u="none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red</a:t>
            </a:r>
            <a:r>
              <a:rPr lang="cs-CZ" sz="1900" u="none" dirty="0">
                <a:latin typeface="Tahoma" pitchFamily="34" charset="0"/>
                <a:cs typeface="Tahoma" pitchFamily="34" charset="0"/>
              </a:rPr>
              <a:t>) AND HEALTHY (</a:t>
            </a:r>
            <a:r>
              <a:rPr lang="cs-CZ" sz="1900" u="none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green</a:t>
            </a:r>
            <a:r>
              <a:rPr lang="cs-CZ" sz="1900" u="none" dirty="0">
                <a:latin typeface="Tahoma" pitchFamily="34" charset="0"/>
                <a:cs typeface="Tahoma" pitchFamily="34" charset="0"/>
              </a:rPr>
              <a:t>) CHILDREN SAMPLES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1588" y="6475413"/>
            <a:ext cx="15541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sz="1600">
                <a:latin typeface="Calibri" pitchFamily="34" charset="0"/>
              </a:rPr>
              <a:t>R. J. Sram 2012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04975" y="171452"/>
            <a:ext cx="572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none" dirty="0" smtClean="0">
                <a:latin typeface="Tahoma" pitchFamily="34" charset="0"/>
                <a:cs typeface="Tahoma" pitchFamily="34" charset="0"/>
              </a:rPr>
              <a:t>HIEARARCHICAL CLUSTERING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0"/>
            <a:ext cx="9144000" cy="91440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84150" y="171450"/>
            <a:ext cx="8794750" cy="676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dirty="0" smtClean="0">
                <a:latin typeface="+mn-lt"/>
                <a:cs typeface="Tahoma" pitchFamily="34" charset="0"/>
              </a:rPr>
              <a:t>Comparison of ‘no asthma’ or ‘asthma’ </a:t>
            </a:r>
            <a:r>
              <a:rPr lang="cs-CZ" sz="3000" b="1" dirty="0" smtClean="0">
                <a:latin typeface="+mn-lt"/>
                <a:cs typeface="Tahoma" pitchFamily="34" charset="0"/>
              </a:rPr>
              <a:t/>
            </a:r>
            <a:br>
              <a:rPr lang="cs-CZ" sz="3000" b="1" dirty="0" smtClean="0">
                <a:latin typeface="+mn-lt"/>
                <a:cs typeface="Tahoma" pitchFamily="34" charset="0"/>
              </a:rPr>
            </a:br>
            <a:r>
              <a:rPr lang="cs-CZ" sz="3000" b="1" dirty="0" smtClean="0">
                <a:latin typeface="+mn-lt"/>
                <a:cs typeface="Tahoma" pitchFamily="34" charset="0"/>
              </a:rPr>
              <a:t>R</a:t>
            </a:r>
            <a:r>
              <a:rPr lang="en-US" sz="3000" b="1" dirty="0" err="1" smtClean="0">
                <a:latin typeface="+mn-lt"/>
                <a:cs typeface="Tahoma" pitchFamily="34" charset="0"/>
              </a:rPr>
              <a:t>esults</a:t>
            </a:r>
            <a:r>
              <a:rPr lang="en-US" sz="3000" b="1" dirty="0" smtClean="0">
                <a:latin typeface="+mn-lt"/>
                <a:cs typeface="Tahoma" pitchFamily="34" charset="0"/>
              </a:rPr>
              <a:t> from the two regions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344488" y="969963"/>
            <a:ext cx="8455025" cy="1001712"/>
          </a:xfrm>
        </p:spPr>
        <p:txBody>
          <a:bodyPr/>
          <a:lstStyle/>
          <a:p>
            <a:pPr algn="just" eaLnBrk="1" hangingPunct="1">
              <a:lnSpc>
                <a:spcPct val="85000"/>
              </a:lnSpc>
              <a:spcBef>
                <a:spcPts val="100"/>
              </a:spcBef>
              <a:buFont typeface="Arial" charset="0"/>
              <a:buNone/>
            </a:pPr>
            <a:r>
              <a:rPr lang="en-US" sz="1600" b="1" smtClean="0"/>
              <a:t>There is a significant amount of differentially expressed genes comparing the 2 ‘no asthma’ or the 2 ‘asthma’ groups, respectively, indicating a strong region effect</a:t>
            </a:r>
          </a:p>
          <a:p>
            <a:pPr algn="just" eaLnBrk="1" hangingPunct="1">
              <a:lnSpc>
                <a:spcPct val="85000"/>
              </a:lnSpc>
              <a:spcBef>
                <a:spcPts val="100"/>
              </a:spcBef>
              <a:buFont typeface="Arial" charset="0"/>
              <a:buNone/>
            </a:pPr>
            <a:r>
              <a:rPr lang="en-US" sz="1600" b="1" smtClean="0"/>
              <a:t>The Venn diagrams below show the number of significant transcripts obtained with these two comparisons and with the disease-independent comparison ‘control’ vs. ‘Ostrava’</a:t>
            </a:r>
          </a:p>
          <a:p>
            <a:pPr algn="just" eaLnBrk="1" hangingPunct="1">
              <a:lnSpc>
                <a:spcPct val="85000"/>
              </a:lnSpc>
              <a:spcBef>
                <a:spcPts val="100"/>
              </a:spcBef>
              <a:buFont typeface="Arial" charset="0"/>
              <a:buNone/>
            </a:pPr>
            <a:endParaRPr lang="en-US" sz="1600" b="1" smtClean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09550" y="1905000"/>
            <a:ext cx="8705850" cy="4562475"/>
            <a:chOff x="156" y="1380"/>
            <a:chExt cx="5484" cy="2874"/>
          </a:xfrm>
        </p:grpSpPr>
        <p:sp>
          <p:nvSpPr>
            <p:cNvPr id="2" name="Rectangle 16"/>
            <p:cNvSpPr>
              <a:spLocks noChangeArrowheads="1"/>
            </p:cNvSpPr>
            <p:nvPr/>
          </p:nvSpPr>
          <p:spPr bwMode="auto">
            <a:xfrm>
              <a:off x="186" y="1386"/>
              <a:ext cx="5454" cy="28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cs-CZ" b="0"/>
            </a:p>
          </p:txBody>
        </p:sp>
        <p:sp>
          <p:nvSpPr>
            <p:cNvPr id="13319" name="Line 17"/>
            <p:cNvSpPr>
              <a:spLocks noChangeShapeType="1"/>
            </p:cNvSpPr>
            <p:nvPr/>
          </p:nvSpPr>
          <p:spPr bwMode="auto">
            <a:xfrm flipV="1">
              <a:off x="2916" y="1380"/>
              <a:ext cx="0" cy="2874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pic>
          <p:nvPicPr>
            <p:cNvPr id="13321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5" y="2105"/>
              <a:ext cx="2615" cy="2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6" y="2119"/>
              <a:ext cx="2539" cy="2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Box 5"/>
            <p:cNvSpPr txBox="1">
              <a:spLocks noChangeArrowheads="1"/>
            </p:cNvSpPr>
            <p:nvPr/>
          </p:nvSpPr>
          <p:spPr bwMode="auto">
            <a:xfrm>
              <a:off x="156" y="1754"/>
              <a:ext cx="132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>
                  <a:latin typeface="Calibri" pitchFamily="34" charset="0"/>
                </a:rPr>
                <a:t>no asthma control </a:t>
              </a:r>
              <a:br>
                <a:rPr lang="en-US" sz="1500">
                  <a:latin typeface="Calibri" pitchFamily="34" charset="0"/>
                </a:rPr>
              </a:br>
              <a:r>
                <a:rPr lang="en-US" sz="1500">
                  <a:latin typeface="Calibri" pitchFamily="34" charset="0"/>
                </a:rPr>
                <a:t>vs. no asthma Ostrava</a:t>
              </a:r>
            </a:p>
          </p:txBody>
        </p:sp>
        <p:sp>
          <p:nvSpPr>
            <p:cNvPr id="13324" name="TextBox 6"/>
            <p:cNvSpPr txBox="1">
              <a:spLocks noChangeArrowheads="1"/>
            </p:cNvSpPr>
            <p:nvPr/>
          </p:nvSpPr>
          <p:spPr bwMode="auto">
            <a:xfrm>
              <a:off x="1560" y="1754"/>
              <a:ext cx="116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>
                  <a:latin typeface="Calibri" pitchFamily="34" charset="0"/>
                </a:rPr>
                <a:t>asthma control </a:t>
              </a:r>
              <a:br>
                <a:rPr lang="en-US" sz="1500">
                  <a:latin typeface="Calibri" pitchFamily="34" charset="0"/>
                </a:rPr>
              </a:br>
              <a:r>
                <a:rPr lang="en-US" sz="1500">
                  <a:latin typeface="Calibri" pitchFamily="34" charset="0"/>
                </a:rPr>
                <a:t>vs. asthma Ostrava</a:t>
              </a:r>
            </a:p>
          </p:txBody>
        </p:sp>
        <p:sp>
          <p:nvSpPr>
            <p:cNvPr id="13325" name="TextBox 7"/>
            <p:cNvSpPr txBox="1">
              <a:spLocks noChangeArrowheads="1"/>
            </p:cNvSpPr>
            <p:nvPr/>
          </p:nvSpPr>
          <p:spPr bwMode="auto">
            <a:xfrm>
              <a:off x="2920" y="1758"/>
              <a:ext cx="126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>
                  <a:latin typeface="Calibri" pitchFamily="34" charset="0"/>
                </a:rPr>
                <a:t>no asthma control </a:t>
              </a:r>
              <a:br>
                <a:rPr lang="en-US" sz="1500">
                  <a:latin typeface="Calibri" pitchFamily="34" charset="0"/>
                </a:rPr>
              </a:br>
              <a:r>
                <a:rPr lang="en-US" sz="1500">
                  <a:latin typeface="Calibri" pitchFamily="34" charset="0"/>
                </a:rPr>
                <a:t>vs. no asthma Ostrava</a:t>
              </a:r>
            </a:p>
          </p:txBody>
        </p:sp>
        <p:sp>
          <p:nvSpPr>
            <p:cNvPr id="13326" name="TextBox 8"/>
            <p:cNvSpPr txBox="1">
              <a:spLocks noChangeArrowheads="1"/>
            </p:cNvSpPr>
            <p:nvPr/>
          </p:nvSpPr>
          <p:spPr bwMode="auto">
            <a:xfrm>
              <a:off x="4354" y="1758"/>
              <a:ext cx="122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>
                  <a:latin typeface="Calibri" pitchFamily="34" charset="0"/>
                </a:rPr>
                <a:t>asthma control </a:t>
              </a:r>
              <a:br>
                <a:rPr lang="en-US" sz="1500">
                  <a:latin typeface="Calibri" pitchFamily="34" charset="0"/>
                </a:rPr>
              </a:br>
              <a:r>
                <a:rPr lang="en-US" sz="1500">
                  <a:latin typeface="Calibri" pitchFamily="34" charset="0"/>
                </a:rPr>
                <a:t>vs. asthma Ostrava</a:t>
              </a:r>
            </a:p>
          </p:txBody>
        </p:sp>
        <p:sp>
          <p:nvSpPr>
            <p:cNvPr id="13327" name="TextBox 12"/>
            <p:cNvSpPr txBox="1">
              <a:spLocks noChangeArrowheads="1"/>
            </p:cNvSpPr>
            <p:nvPr/>
          </p:nvSpPr>
          <p:spPr bwMode="auto">
            <a:xfrm>
              <a:off x="3425" y="3986"/>
              <a:ext cx="160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>
              <a:spAutoFit/>
            </a:bodyPr>
            <a:lstStyle/>
            <a:p>
              <a:pPr algn="ctr"/>
              <a:r>
                <a:rPr lang="en-US" sz="1500">
                  <a:latin typeface="Calibri" pitchFamily="34" charset="0"/>
                </a:rPr>
                <a:t>control vs. Ostrava</a:t>
              </a:r>
            </a:p>
          </p:txBody>
        </p:sp>
        <p:sp>
          <p:nvSpPr>
            <p:cNvPr id="13328" name="TextBox 13"/>
            <p:cNvSpPr txBox="1">
              <a:spLocks noChangeArrowheads="1"/>
            </p:cNvSpPr>
            <p:nvPr/>
          </p:nvSpPr>
          <p:spPr bwMode="auto">
            <a:xfrm>
              <a:off x="719" y="3999"/>
              <a:ext cx="153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>
                  <a:latin typeface="Calibri" pitchFamily="34" charset="0"/>
                </a:rPr>
                <a:t>control vs. Ostrava</a:t>
              </a:r>
            </a:p>
          </p:txBody>
        </p:sp>
        <p:sp>
          <p:nvSpPr>
            <p:cNvPr id="13329" name="TextBox 14"/>
            <p:cNvSpPr txBox="1">
              <a:spLocks noChangeArrowheads="1"/>
            </p:cNvSpPr>
            <p:nvPr/>
          </p:nvSpPr>
          <p:spPr bwMode="auto">
            <a:xfrm>
              <a:off x="941" y="1405"/>
              <a:ext cx="10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CC0000"/>
                  </a:solidFill>
                  <a:latin typeface="Verdana" pitchFamily="34" charset="0"/>
                </a:rPr>
                <a:t>P-value ≤ 0.01</a:t>
              </a:r>
            </a:p>
          </p:txBody>
        </p:sp>
        <p:sp>
          <p:nvSpPr>
            <p:cNvPr id="13330" name="TextBox 15"/>
            <p:cNvSpPr txBox="1">
              <a:spLocks noChangeArrowheads="1"/>
            </p:cNvSpPr>
            <p:nvPr/>
          </p:nvSpPr>
          <p:spPr bwMode="auto">
            <a:xfrm>
              <a:off x="3628" y="1405"/>
              <a:ext cx="123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CC0000"/>
                  </a:solidFill>
                  <a:latin typeface="Verdana" pitchFamily="34" charset="0"/>
                </a:rPr>
                <a:t>P-value ≤  0.01</a:t>
              </a:r>
              <a:br>
                <a:rPr lang="en-US" sz="1400">
                  <a:solidFill>
                    <a:srgbClr val="CC0000"/>
                  </a:solidFill>
                  <a:latin typeface="Verdana" pitchFamily="34" charset="0"/>
                </a:rPr>
              </a:br>
              <a:r>
                <a:rPr lang="en-US" sz="1400">
                  <a:solidFill>
                    <a:srgbClr val="CC0000"/>
                  </a:solidFill>
                  <a:latin typeface="Verdana" pitchFamily="34" charset="0"/>
                </a:rPr>
                <a:t>fold change ≥ 1.5</a:t>
              </a:r>
            </a:p>
          </p:txBody>
        </p:sp>
      </p:grp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123825" y="6497638"/>
            <a:ext cx="1485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sz="1600">
                <a:latin typeface="Calibri" pitchFamily="34" charset="0"/>
              </a:rPr>
              <a:t>R. J. Sram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52450" y="39688"/>
            <a:ext cx="8010525" cy="979487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3200" b="1" dirty="0" smtClean="0"/>
              <a:t>Comparison of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„</a:t>
            </a:r>
            <a:r>
              <a:rPr lang="en-US" sz="3200" b="1" dirty="0" smtClean="0"/>
              <a:t>no asthma</a:t>
            </a:r>
            <a:r>
              <a:rPr lang="cs-CZ" sz="3200" b="1" dirty="0" smtClean="0"/>
              <a:t>“</a:t>
            </a:r>
            <a:r>
              <a:rPr lang="en-US" sz="3200" b="1" dirty="0" smtClean="0"/>
              <a:t> vs. </a:t>
            </a:r>
            <a:r>
              <a:rPr lang="cs-CZ" sz="3200" b="1" dirty="0" smtClean="0"/>
              <a:t>„</a:t>
            </a:r>
            <a:r>
              <a:rPr lang="en-US" sz="3200" b="1" dirty="0" smtClean="0"/>
              <a:t>asthma</a:t>
            </a:r>
            <a:r>
              <a:rPr lang="cs-CZ" sz="3200" b="1" dirty="0" smtClean="0"/>
              <a:t>“</a:t>
            </a:r>
            <a:r>
              <a:rPr lang="en-US" sz="3200" b="1" dirty="0" smtClean="0"/>
              <a:t> t-test results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44488" y="1027114"/>
            <a:ext cx="8455025" cy="830262"/>
          </a:xfrm>
        </p:spPr>
        <p:txBody>
          <a:bodyPr/>
          <a:lstStyle/>
          <a:p>
            <a:pPr marL="0" indent="0" algn="ctr" eaLnBrk="1" hangingPunct="1">
              <a:lnSpc>
                <a:spcPct val="85000"/>
              </a:lnSpc>
              <a:spcBef>
                <a:spcPts val="100"/>
              </a:spcBef>
              <a:buFont typeface="Arial" charset="0"/>
              <a:buNone/>
            </a:pPr>
            <a:r>
              <a:rPr lang="en-US" sz="1800" b="1" dirty="0" smtClean="0"/>
              <a:t>In the Venn diagrams shown below, the t-test results obtained using all experiments either with a p-value cutoff of 0.01 or a p-value cutoff of 0.01 and at least a 1.5 fold change are compared</a:t>
            </a:r>
            <a:endParaRPr lang="cs-CZ" sz="1800" b="1" dirty="0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4613" y="6488113"/>
            <a:ext cx="15541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sz="1400" u="none" dirty="0">
                <a:latin typeface="Calibri" pitchFamily="34" charset="0"/>
              </a:rPr>
              <a:t>R. J. </a:t>
            </a:r>
            <a:r>
              <a:rPr lang="cs-CZ" sz="1400" u="none" dirty="0" err="1">
                <a:latin typeface="Calibri" pitchFamily="34" charset="0"/>
              </a:rPr>
              <a:t>Sram</a:t>
            </a:r>
            <a:r>
              <a:rPr lang="cs-CZ" sz="1400" u="none" dirty="0">
                <a:latin typeface="Calibri" pitchFamily="34" charset="0"/>
              </a:rPr>
              <a:t> </a:t>
            </a:r>
            <a:r>
              <a:rPr lang="cs-CZ" sz="1400" u="none" dirty="0" smtClean="0">
                <a:latin typeface="Calibri" pitchFamily="34" charset="0"/>
              </a:rPr>
              <a:t>2012</a:t>
            </a:r>
            <a:endParaRPr lang="cs-CZ" sz="1400" u="none" dirty="0">
              <a:latin typeface="Calibri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79388" y="1866900"/>
            <a:ext cx="8837612" cy="4562475"/>
            <a:chOff x="113" y="1176"/>
            <a:chExt cx="5567" cy="2874"/>
          </a:xfrm>
        </p:grpSpPr>
        <p:sp>
          <p:nvSpPr>
            <p:cNvPr id="23559" name="Rectangle 17"/>
            <p:cNvSpPr>
              <a:spLocks noChangeArrowheads="1"/>
            </p:cNvSpPr>
            <p:nvPr/>
          </p:nvSpPr>
          <p:spPr bwMode="auto">
            <a:xfrm>
              <a:off x="162" y="1182"/>
              <a:ext cx="5454" cy="28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 u="none"/>
            </a:p>
          </p:txBody>
        </p:sp>
        <p:grpSp>
          <p:nvGrpSpPr>
            <p:cNvPr id="3" name="Group 32"/>
            <p:cNvGrpSpPr>
              <a:grpSpLocks noChangeAspect="1"/>
            </p:cNvGrpSpPr>
            <p:nvPr/>
          </p:nvGrpSpPr>
          <p:grpSpPr bwMode="auto">
            <a:xfrm>
              <a:off x="2811" y="1852"/>
              <a:ext cx="2506" cy="1952"/>
              <a:chOff x="2811" y="1852"/>
              <a:chExt cx="2506" cy="1952"/>
            </a:xfrm>
          </p:grpSpPr>
          <p:sp>
            <p:nvSpPr>
              <p:cNvPr id="23580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2811" y="1852"/>
                <a:ext cx="2506" cy="1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pic>
            <p:nvPicPr>
              <p:cNvPr id="23581" name="Picture 3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13" y="1854"/>
                <a:ext cx="2501" cy="1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61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" y="1853"/>
              <a:ext cx="2389" cy="1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2" name="TextBox 5"/>
            <p:cNvSpPr txBox="1">
              <a:spLocks noChangeArrowheads="1"/>
            </p:cNvSpPr>
            <p:nvPr/>
          </p:nvSpPr>
          <p:spPr bwMode="auto">
            <a:xfrm>
              <a:off x="113" y="1535"/>
              <a:ext cx="8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500" u="none">
                  <a:latin typeface="Calibri" pitchFamily="34" charset="0"/>
                </a:rPr>
                <a:t>no asthma </a:t>
              </a:r>
              <a:br>
                <a:rPr lang="en-US" sz="1500" u="none">
                  <a:latin typeface="Calibri" pitchFamily="34" charset="0"/>
                </a:rPr>
              </a:br>
              <a:r>
                <a:rPr lang="en-US" sz="1500" u="none">
                  <a:latin typeface="Calibri" pitchFamily="34" charset="0"/>
                </a:rPr>
                <a:t>vs. asthma</a:t>
              </a:r>
            </a:p>
          </p:txBody>
        </p:sp>
        <p:sp>
          <p:nvSpPr>
            <p:cNvPr id="23563" name="TextBox 6"/>
            <p:cNvSpPr txBox="1">
              <a:spLocks noChangeArrowheads="1"/>
            </p:cNvSpPr>
            <p:nvPr/>
          </p:nvSpPr>
          <p:spPr bwMode="auto">
            <a:xfrm>
              <a:off x="2799" y="1452"/>
              <a:ext cx="84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500" u="none">
                  <a:latin typeface="Calibri" pitchFamily="34" charset="0"/>
                </a:rPr>
                <a:t>no asthma </a:t>
              </a:r>
              <a:br>
                <a:rPr lang="en-US" sz="1500" u="none">
                  <a:latin typeface="Calibri" pitchFamily="34" charset="0"/>
                </a:rPr>
              </a:br>
              <a:r>
                <a:rPr lang="en-US" sz="1500" u="none">
                  <a:latin typeface="Calibri" pitchFamily="34" charset="0"/>
                </a:rPr>
                <a:t>vs. asthma</a:t>
              </a:r>
            </a:p>
          </p:txBody>
        </p:sp>
        <p:sp>
          <p:nvSpPr>
            <p:cNvPr id="23564" name="TextBox 7"/>
            <p:cNvSpPr txBox="1">
              <a:spLocks noChangeArrowheads="1"/>
            </p:cNvSpPr>
            <p:nvPr/>
          </p:nvSpPr>
          <p:spPr bwMode="auto">
            <a:xfrm>
              <a:off x="1841" y="1523"/>
              <a:ext cx="81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500" u="none">
                  <a:latin typeface="Calibri" pitchFamily="34" charset="0"/>
                </a:rPr>
                <a:t>no asthma </a:t>
              </a:r>
              <a:br>
                <a:rPr lang="en-US" sz="1500" u="none">
                  <a:latin typeface="Calibri" pitchFamily="34" charset="0"/>
                </a:rPr>
              </a:br>
              <a:r>
                <a:rPr lang="en-US" sz="1500" u="none">
                  <a:latin typeface="Calibri" pitchFamily="34" charset="0"/>
                </a:rPr>
                <a:t>vs. asthma</a:t>
              </a:r>
              <a:br>
                <a:rPr lang="en-US" sz="1500" u="none">
                  <a:latin typeface="Calibri" pitchFamily="34" charset="0"/>
                </a:rPr>
              </a:br>
              <a:r>
                <a:rPr lang="en-US" sz="1500" u="none">
                  <a:latin typeface="Calibri" pitchFamily="34" charset="0"/>
                </a:rPr>
                <a:t>control region</a:t>
              </a:r>
            </a:p>
          </p:txBody>
        </p:sp>
        <p:sp>
          <p:nvSpPr>
            <p:cNvPr id="23565" name="TextBox 9"/>
            <p:cNvSpPr txBox="1">
              <a:spLocks noChangeArrowheads="1"/>
            </p:cNvSpPr>
            <p:nvPr/>
          </p:nvSpPr>
          <p:spPr bwMode="auto">
            <a:xfrm>
              <a:off x="994" y="3641"/>
              <a:ext cx="66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500" u="none">
                  <a:latin typeface="Calibri" pitchFamily="34" charset="0"/>
                </a:rPr>
                <a:t>no asthma </a:t>
              </a:r>
              <a:br>
                <a:rPr lang="en-US" sz="1500" u="none">
                  <a:latin typeface="Calibri" pitchFamily="34" charset="0"/>
                </a:rPr>
              </a:br>
              <a:r>
                <a:rPr lang="en-US" sz="1500" u="none">
                  <a:latin typeface="Calibri" pitchFamily="34" charset="0"/>
                </a:rPr>
                <a:t>vs. asthma</a:t>
              </a:r>
              <a:br>
                <a:rPr lang="en-US" sz="1500" u="none">
                  <a:latin typeface="Calibri" pitchFamily="34" charset="0"/>
                </a:rPr>
              </a:br>
              <a:r>
                <a:rPr lang="en-US" sz="1500" u="none">
                  <a:latin typeface="Calibri" pitchFamily="34" charset="0"/>
                </a:rPr>
                <a:t>Ostrava</a:t>
              </a:r>
            </a:p>
          </p:txBody>
        </p:sp>
        <p:sp>
          <p:nvSpPr>
            <p:cNvPr id="23566" name="TextBox 12"/>
            <p:cNvSpPr txBox="1">
              <a:spLocks noChangeArrowheads="1"/>
            </p:cNvSpPr>
            <p:nvPr/>
          </p:nvSpPr>
          <p:spPr bwMode="auto">
            <a:xfrm>
              <a:off x="1026" y="1226"/>
              <a:ext cx="8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500" u="none">
                  <a:solidFill>
                    <a:srgbClr val="FF0000"/>
                  </a:solidFill>
                  <a:latin typeface="Calibri" pitchFamily="34" charset="0"/>
                </a:rPr>
                <a:t>P-value ≤ 0.01</a:t>
              </a:r>
            </a:p>
          </p:txBody>
        </p:sp>
        <p:sp>
          <p:nvSpPr>
            <p:cNvPr id="23567" name="TextBox 13"/>
            <p:cNvSpPr txBox="1">
              <a:spLocks noChangeArrowheads="1"/>
            </p:cNvSpPr>
            <p:nvPr/>
          </p:nvSpPr>
          <p:spPr bwMode="auto">
            <a:xfrm>
              <a:off x="3610" y="1205"/>
              <a:ext cx="96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500" u="none">
                  <a:solidFill>
                    <a:srgbClr val="FF0000"/>
                  </a:solidFill>
                  <a:latin typeface="Calibri" pitchFamily="34" charset="0"/>
                </a:rPr>
                <a:t>P-value ≤  0.01</a:t>
              </a:r>
              <a:br>
                <a:rPr lang="en-US" sz="1500" u="none">
                  <a:solidFill>
                    <a:srgbClr val="FF0000"/>
                  </a:solidFill>
                  <a:latin typeface="Calibri" pitchFamily="34" charset="0"/>
                </a:rPr>
              </a:br>
              <a:r>
                <a:rPr lang="en-US" sz="1500" u="none">
                  <a:solidFill>
                    <a:srgbClr val="FF0000"/>
                  </a:solidFill>
                  <a:latin typeface="Calibri" pitchFamily="34" charset="0"/>
                </a:rPr>
                <a:t>fold change ≥ 1.5</a:t>
              </a:r>
            </a:p>
          </p:txBody>
        </p:sp>
        <p:sp>
          <p:nvSpPr>
            <p:cNvPr id="23568" name="TextBox 8"/>
            <p:cNvSpPr txBox="1">
              <a:spLocks noChangeArrowheads="1"/>
            </p:cNvSpPr>
            <p:nvPr/>
          </p:nvSpPr>
          <p:spPr bwMode="auto">
            <a:xfrm>
              <a:off x="4584" y="1463"/>
              <a:ext cx="93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500" u="none">
                  <a:latin typeface="Calibri" pitchFamily="34" charset="0"/>
                </a:rPr>
                <a:t>no asthma </a:t>
              </a:r>
              <a:br>
                <a:rPr lang="en-US" sz="1500" u="none">
                  <a:latin typeface="Calibri" pitchFamily="34" charset="0"/>
                </a:rPr>
              </a:br>
              <a:r>
                <a:rPr lang="en-US" sz="1500" u="none">
                  <a:latin typeface="Calibri" pitchFamily="34" charset="0"/>
                </a:rPr>
                <a:t>vs. asthma</a:t>
              </a:r>
              <a:br>
                <a:rPr lang="en-US" sz="1500" u="none">
                  <a:latin typeface="Calibri" pitchFamily="34" charset="0"/>
                </a:rPr>
              </a:br>
              <a:r>
                <a:rPr lang="en-US" sz="1500" u="none">
                  <a:latin typeface="Calibri" pitchFamily="34" charset="0"/>
                </a:rPr>
                <a:t>control region</a:t>
              </a:r>
            </a:p>
          </p:txBody>
        </p:sp>
        <p:sp>
          <p:nvSpPr>
            <p:cNvPr id="23569" name="TextBox 10"/>
            <p:cNvSpPr txBox="1">
              <a:spLocks noChangeArrowheads="1"/>
            </p:cNvSpPr>
            <p:nvPr/>
          </p:nvSpPr>
          <p:spPr bwMode="auto">
            <a:xfrm>
              <a:off x="3769" y="3602"/>
              <a:ext cx="66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500" u="none">
                  <a:latin typeface="Calibri" pitchFamily="34" charset="0"/>
                </a:rPr>
                <a:t>no asthma </a:t>
              </a:r>
              <a:br>
                <a:rPr lang="en-US" sz="1500" u="none">
                  <a:latin typeface="Calibri" pitchFamily="34" charset="0"/>
                </a:rPr>
              </a:br>
              <a:r>
                <a:rPr lang="en-US" sz="1500" u="none">
                  <a:latin typeface="Calibri" pitchFamily="34" charset="0"/>
                </a:rPr>
                <a:t>vs. asthma</a:t>
              </a:r>
              <a:br>
                <a:rPr lang="en-US" sz="1500" u="none">
                  <a:latin typeface="Calibri" pitchFamily="34" charset="0"/>
                </a:rPr>
              </a:br>
              <a:r>
                <a:rPr lang="en-US" sz="1500" u="none">
                  <a:latin typeface="Calibri" pitchFamily="34" charset="0"/>
                </a:rPr>
                <a:t>Ostrava</a:t>
              </a:r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V="1">
              <a:off x="2676" y="1176"/>
              <a:ext cx="0" cy="28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71" name="Oval 18"/>
            <p:cNvSpPr>
              <a:spLocks noChangeArrowheads="1"/>
            </p:cNvSpPr>
            <p:nvPr/>
          </p:nvSpPr>
          <p:spPr bwMode="auto">
            <a:xfrm>
              <a:off x="3990" y="3186"/>
              <a:ext cx="210" cy="20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u="none"/>
            </a:p>
          </p:txBody>
        </p:sp>
        <p:sp>
          <p:nvSpPr>
            <p:cNvPr id="23572" name="Line 19"/>
            <p:cNvSpPr>
              <a:spLocks noChangeShapeType="1"/>
            </p:cNvSpPr>
            <p:nvPr/>
          </p:nvSpPr>
          <p:spPr bwMode="auto">
            <a:xfrm flipH="1">
              <a:off x="3450" y="3324"/>
              <a:ext cx="546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73" name="TextBox 10"/>
            <p:cNvSpPr txBox="1">
              <a:spLocks noChangeArrowheads="1"/>
            </p:cNvSpPr>
            <p:nvPr/>
          </p:nvSpPr>
          <p:spPr bwMode="auto">
            <a:xfrm>
              <a:off x="2772" y="3296"/>
              <a:ext cx="65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genes</a:t>
              </a:r>
            </a:p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specific</a:t>
              </a:r>
            </a:p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for asthma</a:t>
              </a:r>
            </a:p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in Ostrava</a:t>
              </a:r>
              <a:endParaRPr lang="en-US" sz="1500" u="none">
                <a:latin typeface="Calibri" pitchFamily="34" charset="0"/>
              </a:endParaRPr>
            </a:p>
          </p:txBody>
        </p:sp>
        <p:sp>
          <p:nvSpPr>
            <p:cNvPr id="23574" name="Line 25"/>
            <p:cNvSpPr>
              <a:spLocks noChangeShapeType="1"/>
            </p:cNvSpPr>
            <p:nvPr/>
          </p:nvSpPr>
          <p:spPr bwMode="auto">
            <a:xfrm rot="16200000" flipH="1">
              <a:off x="4350" y="2976"/>
              <a:ext cx="474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75" name="TextBox 10"/>
            <p:cNvSpPr txBox="1">
              <a:spLocks noChangeArrowheads="1"/>
            </p:cNvSpPr>
            <p:nvPr/>
          </p:nvSpPr>
          <p:spPr bwMode="auto">
            <a:xfrm>
              <a:off x="4705" y="3356"/>
              <a:ext cx="58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no genes </a:t>
              </a:r>
            </a:p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common</a:t>
              </a:r>
            </a:p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for both</a:t>
              </a:r>
            </a:p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regions</a:t>
              </a:r>
              <a:endParaRPr lang="en-US" sz="1500" u="none">
                <a:latin typeface="Calibri" pitchFamily="34" charset="0"/>
              </a:endParaRPr>
            </a:p>
          </p:txBody>
        </p:sp>
        <p:sp>
          <p:nvSpPr>
            <p:cNvPr id="23576" name="Line 29"/>
            <p:cNvSpPr>
              <a:spLocks noChangeShapeType="1"/>
            </p:cNvSpPr>
            <p:nvPr/>
          </p:nvSpPr>
          <p:spPr bwMode="auto">
            <a:xfrm rot="10800000" flipH="1">
              <a:off x="4374" y="2028"/>
              <a:ext cx="708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577" name="TextBox 10"/>
            <p:cNvSpPr txBox="1">
              <a:spLocks noChangeArrowheads="1"/>
            </p:cNvSpPr>
            <p:nvPr/>
          </p:nvSpPr>
          <p:spPr bwMode="auto">
            <a:xfrm>
              <a:off x="4836" y="1932"/>
              <a:ext cx="8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genes</a:t>
              </a:r>
            </a:p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specific</a:t>
              </a:r>
            </a:p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for asthma</a:t>
              </a:r>
            </a:p>
            <a:p>
              <a:pPr algn="ctr">
                <a:lnSpc>
                  <a:spcPct val="80000"/>
                </a:lnSpc>
              </a:pPr>
              <a:r>
                <a:rPr lang="cs-CZ" sz="1500" u="none">
                  <a:latin typeface="Calibri" pitchFamily="34" charset="0"/>
                </a:rPr>
                <a:t>in </a:t>
              </a:r>
              <a:r>
                <a:rPr lang="en-US" sz="1500" u="none">
                  <a:latin typeface="Calibri" pitchFamily="34" charset="0"/>
                </a:rPr>
                <a:t>Prachatice</a:t>
              </a:r>
            </a:p>
          </p:txBody>
        </p:sp>
        <p:sp>
          <p:nvSpPr>
            <p:cNvPr id="23578" name="Oval 30"/>
            <p:cNvSpPr>
              <a:spLocks noChangeArrowheads="1"/>
            </p:cNvSpPr>
            <p:nvPr/>
          </p:nvSpPr>
          <p:spPr bwMode="auto">
            <a:xfrm rot="1181201">
              <a:off x="3954" y="2282"/>
              <a:ext cx="736" cy="221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u="none"/>
            </a:p>
          </p:txBody>
        </p:sp>
        <p:sp>
          <p:nvSpPr>
            <p:cNvPr id="23579" name="Oval 34"/>
            <p:cNvSpPr>
              <a:spLocks noChangeArrowheads="1"/>
            </p:cNvSpPr>
            <p:nvPr/>
          </p:nvSpPr>
          <p:spPr bwMode="auto">
            <a:xfrm rot="1181201">
              <a:off x="3977" y="2683"/>
              <a:ext cx="518" cy="19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 u="non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098" name="Group 27"/>
          <p:cNvGrpSpPr>
            <a:grpSpLocks/>
          </p:cNvGrpSpPr>
          <p:nvPr/>
        </p:nvGrpSpPr>
        <p:grpSpPr bwMode="auto">
          <a:xfrm>
            <a:off x="2533650" y="1665288"/>
            <a:ext cx="4162425" cy="4184650"/>
            <a:chOff x="1626" y="1044"/>
            <a:chExt cx="2622" cy="2616"/>
          </a:xfrm>
        </p:grpSpPr>
        <p:sp>
          <p:nvSpPr>
            <p:cNvPr id="4123" name="Line 22"/>
            <p:cNvSpPr>
              <a:spLocks noChangeShapeType="1"/>
            </p:cNvSpPr>
            <p:nvPr/>
          </p:nvSpPr>
          <p:spPr bwMode="auto">
            <a:xfrm flipV="1">
              <a:off x="1626" y="1044"/>
              <a:ext cx="0" cy="26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3"/>
            <p:cNvSpPr>
              <a:spLocks noChangeShapeType="1"/>
            </p:cNvSpPr>
            <p:nvPr/>
          </p:nvSpPr>
          <p:spPr bwMode="auto">
            <a:xfrm flipV="1">
              <a:off x="1656" y="1044"/>
              <a:ext cx="0" cy="26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4"/>
            <p:cNvSpPr>
              <a:spLocks noChangeShapeType="1"/>
            </p:cNvSpPr>
            <p:nvPr/>
          </p:nvSpPr>
          <p:spPr bwMode="auto">
            <a:xfrm flipV="1">
              <a:off x="2922" y="1044"/>
              <a:ext cx="0" cy="26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25"/>
            <p:cNvSpPr>
              <a:spLocks noChangeShapeType="1"/>
            </p:cNvSpPr>
            <p:nvPr/>
          </p:nvSpPr>
          <p:spPr bwMode="auto">
            <a:xfrm flipV="1">
              <a:off x="4248" y="1044"/>
              <a:ext cx="0" cy="26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62025" y="265113"/>
            <a:ext cx="7191375" cy="5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cs-CZ" sz="3600" u="none" dirty="0">
                <a:latin typeface="+mj-lt"/>
              </a:rPr>
              <a:t>ZNEČIŠTĚNÍ OVZDUŠÍ  20</a:t>
            </a:r>
            <a:r>
              <a:rPr lang="en-US" sz="3600" u="none" dirty="0">
                <a:latin typeface="+mj-lt"/>
              </a:rPr>
              <a:t>10</a:t>
            </a:r>
            <a:endParaRPr lang="cs-CZ" sz="3600" b="0" u="none" dirty="0">
              <a:latin typeface="+mj-lt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71475" y="6040438"/>
            <a:ext cx="203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u="none">
                <a:latin typeface="Calibri" pitchFamily="34" charset="0"/>
              </a:rPr>
              <a:t>x  - </a:t>
            </a:r>
            <a:r>
              <a:rPr lang="en-US" sz="1400" u="none">
                <a:latin typeface="Calibri" pitchFamily="34" charset="0"/>
              </a:rPr>
              <a:t>n</a:t>
            </a:r>
            <a:r>
              <a:rPr lang="cs-CZ" sz="1400" u="none">
                <a:latin typeface="Calibri" pitchFamily="34" charset="0"/>
              </a:rPr>
              <a:t>eměřeno</a:t>
            </a:r>
            <a:r>
              <a:rPr lang="cs-CZ" sz="1400" u="none">
                <a:solidFill>
                  <a:srgbClr val="003F7E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19100" y="2503488"/>
            <a:ext cx="1804988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Ostrava-Poruba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Ostrava-Bartovice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Karviná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Havířov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Praha-Smíchov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Praha-Libuš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České Budějovice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930525" y="2503488"/>
            <a:ext cx="13049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3</a:t>
            </a:r>
            <a:r>
              <a:rPr lang="en-US" sz="1600" u="none">
                <a:latin typeface="Calibri" pitchFamily="34" charset="0"/>
              </a:rPr>
              <a:t>9</a:t>
            </a:r>
            <a:r>
              <a:rPr lang="cs-CZ" sz="1600" u="none">
                <a:latin typeface="Calibri" pitchFamily="34" charset="0"/>
              </a:rPr>
              <a:t>.</a:t>
            </a:r>
            <a:r>
              <a:rPr lang="en-US" sz="1600" u="none">
                <a:latin typeface="Calibri" pitchFamily="34" charset="0"/>
              </a:rPr>
              <a:t>9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41.4</a:t>
            </a:r>
            <a:endParaRPr lang="cs-CZ" sz="1600" u="none">
              <a:latin typeface="Calibri" pitchFamily="34" charset="0"/>
            </a:endParaRP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61</a:t>
            </a:r>
            <a:r>
              <a:rPr lang="cs-CZ" sz="1600" u="none">
                <a:latin typeface="Calibri" pitchFamily="34" charset="0"/>
              </a:rPr>
              <a:t>.</a:t>
            </a:r>
            <a:r>
              <a:rPr lang="en-US" sz="1600" u="none">
                <a:latin typeface="Calibri" pitchFamily="34" charset="0"/>
              </a:rPr>
              <a:t>7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45.6</a:t>
            </a:r>
            <a:endParaRPr lang="cs-CZ" sz="1600" u="none">
              <a:latin typeface="Calibri" pitchFamily="34" charset="0"/>
            </a:endParaRP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54.3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50.0</a:t>
            </a:r>
            <a:endParaRPr lang="cs-CZ" sz="1600" u="none">
              <a:latin typeface="Calibri" pitchFamily="34" charset="0"/>
            </a:endParaRP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52.9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58.2</a:t>
            </a:r>
            <a:endParaRPr lang="cs-CZ" sz="1600" u="none">
              <a:latin typeface="Calibri" pitchFamily="34" charset="0"/>
            </a:endParaRP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3</a:t>
            </a:r>
            <a:r>
              <a:rPr lang="en-US" sz="1600" u="none">
                <a:latin typeface="Calibri" pitchFamily="34" charset="0"/>
              </a:rPr>
              <a:t>7.9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20.1</a:t>
            </a:r>
            <a:endParaRPr lang="cs-CZ" sz="1600" u="none">
              <a:latin typeface="Calibri" pitchFamily="34" charset="0"/>
            </a:endParaRP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27.4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16</a:t>
            </a:r>
            <a:r>
              <a:rPr lang="cs-CZ" sz="1600" u="none">
                <a:latin typeface="Calibri" pitchFamily="34" charset="0"/>
              </a:rPr>
              <a:t>.9</a:t>
            </a:r>
          </a:p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25.2</a:t>
            </a:r>
            <a:r>
              <a:rPr lang="cs-CZ" sz="1600" u="none">
                <a:latin typeface="Calibri" pitchFamily="34" charset="0"/>
              </a:rPr>
              <a:t> ± 1</a:t>
            </a:r>
            <a:r>
              <a:rPr lang="en-US" sz="1600" u="none">
                <a:latin typeface="Calibri" pitchFamily="34" charset="0"/>
              </a:rPr>
              <a:t>6.9</a:t>
            </a:r>
            <a:endParaRPr lang="cs-CZ" sz="1600" u="none">
              <a:latin typeface="Calibri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022850" y="2503488"/>
            <a:ext cx="128587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33.2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37.0</a:t>
            </a:r>
            <a:endParaRPr lang="cs-CZ" sz="1600" u="none">
              <a:latin typeface="Calibri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46.7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38.2</a:t>
            </a:r>
            <a:endParaRPr lang="cs-CZ" sz="1600" u="none">
              <a:latin typeface="Calibri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         X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         X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2</a:t>
            </a:r>
            <a:r>
              <a:rPr lang="en-US" sz="1600" u="none">
                <a:latin typeface="Calibri" pitchFamily="34" charset="0"/>
              </a:rPr>
              <a:t>1</a:t>
            </a:r>
            <a:r>
              <a:rPr lang="cs-CZ" sz="1600" u="none">
                <a:latin typeface="Calibri" pitchFamily="34" charset="0"/>
              </a:rPr>
              <a:t>.1 ± 1</a:t>
            </a:r>
            <a:r>
              <a:rPr lang="en-US" sz="1600" u="none">
                <a:latin typeface="Calibri" pitchFamily="34" charset="0"/>
              </a:rPr>
              <a:t>4.2</a:t>
            </a:r>
            <a:endParaRPr lang="cs-CZ" sz="1600" u="none">
              <a:latin typeface="Calibri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20</a:t>
            </a:r>
            <a:r>
              <a:rPr lang="cs-CZ" sz="1600" u="none">
                <a:latin typeface="Calibri" pitchFamily="34" charset="0"/>
              </a:rPr>
              <a:t>.</a:t>
            </a:r>
            <a:r>
              <a:rPr lang="en-US" sz="1600" u="none">
                <a:latin typeface="Calibri" pitchFamily="34" charset="0"/>
              </a:rPr>
              <a:t>3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13.1</a:t>
            </a:r>
            <a:endParaRPr lang="cs-CZ" sz="1600" u="none">
              <a:latin typeface="Calibri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        X</a:t>
            </a:r>
            <a:endParaRPr lang="cs-CZ" sz="1600" u="none">
              <a:latin typeface="Calibri" pitchFamily="34" charset="0"/>
            </a:endParaRP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7213600" y="2503488"/>
            <a:ext cx="1190625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3.</a:t>
            </a:r>
            <a:r>
              <a:rPr lang="en-US" sz="1600" u="none">
                <a:latin typeface="Calibri" pitchFamily="34" charset="0"/>
              </a:rPr>
              <a:t>8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6.2</a:t>
            </a:r>
            <a:endParaRPr lang="cs-CZ" sz="1600" u="none">
              <a:latin typeface="Calibri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7</a:t>
            </a:r>
            <a:r>
              <a:rPr lang="cs-CZ" sz="1600" u="none">
                <a:latin typeface="Calibri" pitchFamily="34" charset="0"/>
              </a:rPr>
              <a:t>.</a:t>
            </a:r>
            <a:r>
              <a:rPr lang="en-US" sz="1600" u="none">
                <a:latin typeface="Calibri" pitchFamily="34" charset="0"/>
              </a:rPr>
              <a:t>2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8</a:t>
            </a:r>
            <a:r>
              <a:rPr lang="cs-CZ" sz="1600" u="none">
                <a:latin typeface="Calibri" pitchFamily="34" charset="0"/>
              </a:rPr>
              <a:t>.</a:t>
            </a:r>
            <a:r>
              <a:rPr lang="en-US" sz="1600" u="none">
                <a:latin typeface="Calibri" pitchFamily="34" charset="0"/>
              </a:rPr>
              <a:t>1</a:t>
            </a:r>
            <a:endParaRPr lang="cs-CZ" sz="1600" u="none">
              <a:latin typeface="Calibri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6.3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8.8</a:t>
            </a:r>
            <a:endParaRPr lang="cs-CZ" sz="1600" u="none">
              <a:latin typeface="Calibri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       X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       X</a:t>
            </a:r>
            <a:endParaRPr lang="cs-CZ" sz="1600" u="none">
              <a:latin typeface="Calibri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1600" u="none">
                <a:latin typeface="Calibri" pitchFamily="34" charset="0"/>
              </a:rPr>
              <a:t>0.9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1.2</a:t>
            </a:r>
            <a:endParaRPr lang="cs-CZ" sz="1600" u="none">
              <a:latin typeface="Calibri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sz="1600" u="none">
                <a:latin typeface="Calibri" pitchFamily="34" charset="0"/>
              </a:rPr>
              <a:t>1.</a:t>
            </a:r>
            <a:r>
              <a:rPr lang="en-US" sz="1600" u="none">
                <a:latin typeface="Calibri" pitchFamily="34" charset="0"/>
              </a:rPr>
              <a:t>5</a:t>
            </a:r>
            <a:r>
              <a:rPr lang="cs-CZ" sz="1600" u="none">
                <a:latin typeface="Calibri" pitchFamily="34" charset="0"/>
              </a:rPr>
              <a:t> ± </a:t>
            </a:r>
            <a:r>
              <a:rPr lang="en-US" sz="1600" u="none">
                <a:latin typeface="Calibri" pitchFamily="34" charset="0"/>
              </a:rPr>
              <a:t>1.8</a:t>
            </a:r>
            <a:endParaRPr lang="cs-CZ" sz="1600" u="none">
              <a:latin typeface="Calibri" pitchFamily="34" charset="0"/>
            </a:endParaRP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2782888" y="1822450"/>
            <a:ext cx="1543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900" u="none" dirty="0">
                <a:latin typeface="Calibri" pitchFamily="34" charset="0"/>
              </a:rPr>
              <a:t>PM10 µg/m</a:t>
            </a:r>
            <a:r>
              <a:rPr lang="cs-CZ" sz="1900" u="none" baseline="30000" dirty="0">
                <a:latin typeface="Calibri" pitchFamily="34" charset="0"/>
              </a:rPr>
              <a:t>3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469900" y="1822450"/>
            <a:ext cx="9715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900" u="none" dirty="0">
                <a:latin typeface="Calibri" pitchFamily="34" charset="0"/>
              </a:rPr>
              <a:t>Lokalita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4937125" y="1822450"/>
            <a:ext cx="15398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900" u="none">
                <a:latin typeface="Calibri" pitchFamily="34" charset="0"/>
              </a:rPr>
              <a:t>PM2.5 µg/m</a:t>
            </a:r>
            <a:r>
              <a:rPr lang="cs-CZ" sz="1900" u="none" baseline="30000">
                <a:latin typeface="Calibri" pitchFamily="34" charset="0"/>
              </a:rPr>
              <a:t>3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7032625" y="1822450"/>
            <a:ext cx="14208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900" u="none">
                <a:latin typeface="Calibri" pitchFamily="34" charset="0"/>
              </a:rPr>
              <a:t>B</a:t>
            </a:r>
            <a:r>
              <a:rPr lang="en-US" sz="1900" u="none">
                <a:latin typeface="Calibri" pitchFamily="34" charset="0"/>
              </a:rPr>
              <a:t>[a]P n</a:t>
            </a:r>
            <a:r>
              <a:rPr lang="cs-CZ" sz="1900" u="none">
                <a:latin typeface="Calibri" pitchFamily="34" charset="0"/>
              </a:rPr>
              <a:t>g/m</a:t>
            </a:r>
            <a:r>
              <a:rPr lang="cs-CZ" sz="1900" u="none" baseline="30000">
                <a:latin typeface="Calibri" pitchFamily="34" charset="0"/>
              </a:rPr>
              <a:t>3</a:t>
            </a:r>
          </a:p>
        </p:txBody>
      </p:sp>
      <p:grpSp>
        <p:nvGrpSpPr>
          <p:cNvPr id="4109" name="Group 31"/>
          <p:cNvGrpSpPr>
            <a:grpSpLocks/>
          </p:cNvGrpSpPr>
          <p:nvPr/>
        </p:nvGrpSpPr>
        <p:grpSpPr bwMode="auto">
          <a:xfrm>
            <a:off x="319088" y="2427288"/>
            <a:ext cx="8510587" cy="3371850"/>
            <a:chOff x="195" y="1386"/>
            <a:chExt cx="5367" cy="2124"/>
          </a:xfrm>
        </p:grpSpPr>
        <p:sp>
          <p:nvSpPr>
            <p:cNvPr id="4114" name="Line 14"/>
            <p:cNvSpPr>
              <a:spLocks noChangeShapeType="1"/>
            </p:cNvSpPr>
            <p:nvPr/>
          </p:nvSpPr>
          <p:spPr bwMode="auto">
            <a:xfrm>
              <a:off x="195" y="1386"/>
              <a:ext cx="53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Line 15"/>
            <p:cNvSpPr>
              <a:spLocks noChangeShapeType="1"/>
            </p:cNvSpPr>
            <p:nvPr/>
          </p:nvSpPr>
          <p:spPr bwMode="auto">
            <a:xfrm>
              <a:off x="195" y="1416"/>
              <a:ext cx="53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Line 16"/>
            <p:cNvSpPr>
              <a:spLocks noChangeShapeType="1"/>
            </p:cNvSpPr>
            <p:nvPr/>
          </p:nvSpPr>
          <p:spPr bwMode="auto">
            <a:xfrm>
              <a:off x="204" y="1764"/>
              <a:ext cx="53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Line 17"/>
            <p:cNvSpPr>
              <a:spLocks noChangeShapeType="1"/>
            </p:cNvSpPr>
            <p:nvPr/>
          </p:nvSpPr>
          <p:spPr bwMode="auto">
            <a:xfrm>
              <a:off x="204" y="2058"/>
              <a:ext cx="53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Line 18"/>
            <p:cNvSpPr>
              <a:spLocks noChangeShapeType="1"/>
            </p:cNvSpPr>
            <p:nvPr/>
          </p:nvSpPr>
          <p:spPr bwMode="auto">
            <a:xfrm>
              <a:off x="204" y="2328"/>
              <a:ext cx="53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Line 19"/>
            <p:cNvSpPr>
              <a:spLocks noChangeShapeType="1"/>
            </p:cNvSpPr>
            <p:nvPr/>
          </p:nvSpPr>
          <p:spPr bwMode="auto">
            <a:xfrm>
              <a:off x="204" y="2610"/>
              <a:ext cx="53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Line 20"/>
            <p:cNvSpPr>
              <a:spLocks noChangeShapeType="1"/>
            </p:cNvSpPr>
            <p:nvPr/>
          </p:nvSpPr>
          <p:spPr bwMode="auto">
            <a:xfrm>
              <a:off x="204" y="2904"/>
              <a:ext cx="53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Line 21"/>
            <p:cNvSpPr>
              <a:spLocks noChangeShapeType="1"/>
            </p:cNvSpPr>
            <p:nvPr/>
          </p:nvSpPr>
          <p:spPr bwMode="auto">
            <a:xfrm>
              <a:off x="204" y="3210"/>
              <a:ext cx="53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Line 21"/>
            <p:cNvSpPr>
              <a:spLocks noChangeShapeType="1"/>
            </p:cNvSpPr>
            <p:nvPr/>
          </p:nvSpPr>
          <p:spPr bwMode="auto">
            <a:xfrm>
              <a:off x="204" y="3510"/>
              <a:ext cx="53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10" name="Text Box 32"/>
          <p:cNvSpPr txBox="1">
            <a:spLocks noChangeArrowheads="1"/>
          </p:cNvSpPr>
          <p:nvPr/>
        </p:nvSpPr>
        <p:spPr bwMode="auto">
          <a:xfrm>
            <a:off x="4003675" y="1028700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u="none" dirty="0">
                <a:solidFill>
                  <a:srgbClr val="C00000"/>
                </a:solidFill>
              </a:rPr>
              <a:t>(Č</a:t>
            </a:r>
            <a:r>
              <a:rPr lang="en-US" sz="2000" u="none" dirty="0">
                <a:solidFill>
                  <a:srgbClr val="C00000"/>
                </a:solidFill>
              </a:rPr>
              <a:t>HM</a:t>
            </a:r>
            <a:r>
              <a:rPr lang="cs-CZ" sz="2000" u="none" dirty="0">
                <a:solidFill>
                  <a:srgbClr val="C00000"/>
                </a:solidFill>
              </a:rPr>
              <a:t>Ú)</a:t>
            </a:r>
          </a:p>
        </p:txBody>
      </p:sp>
      <p:sp>
        <p:nvSpPr>
          <p:cNvPr id="4111" name="Text Box 3"/>
          <p:cNvSpPr txBox="1">
            <a:spLocks noChangeArrowheads="1"/>
          </p:cNvSpPr>
          <p:nvPr/>
        </p:nvSpPr>
        <p:spPr bwMode="auto">
          <a:xfrm>
            <a:off x="93663" y="6542088"/>
            <a:ext cx="130651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R. J. </a:t>
            </a:r>
            <a:r>
              <a:rPr lang="cs-CZ" sz="1400" u="none" dirty="0" err="1">
                <a:solidFill>
                  <a:srgbClr val="000000"/>
                </a:solidFill>
                <a:latin typeface="Calibri" pitchFamily="34" charset="0"/>
              </a:rPr>
              <a:t>Sram</a:t>
            </a: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 2012</a:t>
            </a:r>
          </a:p>
        </p:txBody>
      </p:sp>
      <p:sp>
        <p:nvSpPr>
          <p:cNvPr id="4112" name="Rectangle 5"/>
          <p:cNvSpPr>
            <a:spLocks noChangeArrowheads="1"/>
          </p:cNvSpPr>
          <p:nvPr/>
        </p:nvSpPr>
        <p:spPr bwMode="auto">
          <a:xfrm>
            <a:off x="323850" y="1658938"/>
            <a:ext cx="8505825" cy="416877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b="0" u="none" dirty="0">
              <a:solidFill>
                <a:srgbClr val="6600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47675" y="95250"/>
            <a:ext cx="8229600" cy="752475"/>
          </a:xfrm>
        </p:spPr>
        <p:txBody>
          <a:bodyPr/>
          <a:lstStyle/>
          <a:p>
            <a:pPr eaLnBrk="1" hangingPunct="1"/>
            <a:r>
              <a:rPr lang="cs-CZ" sz="3600" b="1" dirty="0" smtClean="0"/>
              <a:t>DIFERENCIÁLNÍ GENOVÁ EXPRESE</a:t>
            </a:r>
            <a:endParaRPr lang="en-US" sz="36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6701" y="1095373"/>
          <a:ext cx="8515350" cy="2143126"/>
        </p:xfrm>
        <a:graphic>
          <a:graphicData uri="http://schemas.openxmlformats.org/drawingml/2006/table">
            <a:tbl>
              <a:tblPr/>
              <a:tblGrid>
                <a:gridCol w="1735380"/>
                <a:gridCol w="1172556"/>
                <a:gridCol w="3048641"/>
                <a:gridCol w="1328894"/>
                <a:gridCol w="1229879"/>
              </a:tblGrid>
              <a:tr h="328485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Prachatice asthma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58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RefSeq ID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Symbol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Popis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700" b="1" dirty="0">
                          <a:latin typeface="Calibri"/>
                          <a:ea typeface="Calibri"/>
                          <a:cs typeface="Times New Roman"/>
                        </a:rPr>
                        <a:t>Změna (fold change)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NM_014442.1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SIGLEC8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sialic acid binding Ig-like lectin 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0.00005282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1.64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NM_145898.1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CCL23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chemokine (C-C motif) ligand 23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0.000002378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1.61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NM_001828.4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CLC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Charcot-Leyden crystal protein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0.0002203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1.61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87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NM_031897.2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CACNG6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channel, voltage-dependent, gamma subunit 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0.00123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1.51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9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NM_000230.1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LEP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leptin (obesity homolog, mouse)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0.007019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0.64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7175" y="3552825"/>
          <a:ext cx="8553451" cy="2924174"/>
        </p:xfrm>
        <a:graphic>
          <a:graphicData uri="http://schemas.openxmlformats.org/drawingml/2006/table">
            <a:tbl>
              <a:tblPr/>
              <a:tblGrid>
                <a:gridCol w="1738889"/>
                <a:gridCol w="1174924"/>
                <a:gridCol w="3054804"/>
                <a:gridCol w="1331580"/>
                <a:gridCol w="1253254"/>
              </a:tblGrid>
              <a:tr h="476303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Ostrava asthma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42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RefSeq ID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Symbol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Popis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Times New Roman"/>
                        </a:rPr>
                        <a:t>Změna (fold change)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76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NM_001033556.1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PPM1B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</a:tabLs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protein phosphatase 1B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0.0005879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1.87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8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NM_000184.2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HBG2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hemoglobin, gamma 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0.229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1.73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76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NM_016633.2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AHSP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3725" algn="l"/>
                        </a:tabLs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alpha hemoglobin stabilizing protein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0.00001008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1.65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8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NM_001925.1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DEFA4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defensin, alpha 4, corticostatin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0.0142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1.63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76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NM_001031683.1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IFIT3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interferon-induced protein with tetratricopeptide repeats 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0.002719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0.60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89" marR="66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266700" y="1095374"/>
            <a:ext cx="8524875" cy="21621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66700" y="3543300"/>
            <a:ext cx="8543925" cy="2943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581024"/>
          </a:xfrm>
        </p:spPr>
        <p:txBody>
          <a:bodyPr/>
          <a:lstStyle/>
          <a:p>
            <a:pPr eaLnBrk="1" hangingPunct="1"/>
            <a:r>
              <a:rPr lang="cs-CZ" b="1" dirty="0" err="1" smtClean="0"/>
              <a:t>qPCR</a:t>
            </a:r>
            <a:r>
              <a:rPr lang="cs-CZ" b="1" dirty="0" smtClean="0"/>
              <a:t> </a:t>
            </a:r>
            <a:r>
              <a:rPr lang="cs-CZ" sz="4000" b="1" dirty="0" smtClean="0"/>
              <a:t>VERIFIKACE</a:t>
            </a:r>
            <a:endParaRPr lang="en-US" sz="4000" b="1" dirty="0" smtClean="0"/>
          </a:p>
        </p:txBody>
      </p:sp>
      <p:pic>
        <p:nvPicPr>
          <p:cNvPr id="19459" name="Chart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05" y="1352550"/>
            <a:ext cx="8798541" cy="527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515937"/>
          </a:xfrm>
        </p:spPr>
        <p:txBody>
          <a:bodyPr/>
          <a:lstStyle/>
          <a:p>
            <a:pPr eaLnBrk="1" hangingPunct="1"/>
            <a:r>
              <a:rPr lang="cs-CZ" sz="3800" b="1" dirty="0" smtClean="0"/>
              <a:t>VÝSLEDKY – </a:t>
            </a:r>
            <a:endParaRPr lang="en-US" sz="3800" b="1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D00000"/>
                </a:solidFill>
                <a:cs typeface="Lucida Sans Unicode" pitchFamily="34" charset="0"/>
              </a:rPr>
              <a:t>Prachatice</a:t>
            </a:r>
          </a:p>
          <a:p>
            <a:pPr marL="630238" lvl="2" indent="-255588">
              <a:buClr>
                <a:schemeClr val="accent2"/>
              </a:buClr>
              <a:buFont typeface="Georgia" pitchFamily="18" charset="0"/>
              <a:buChar char="•"/>
            </a:pPr>
            <a:r>
              <a:rPr lang="cs-CZ" sz="2200" b="1" i="1" dirty="0" smtClean="0">
                <a:solidFill>
                  <a:srgbClr val="D00000"/>
                </a:solidFill>
                <a:cs typeface="Lucida Sans Unicode" pitchFamily="34" charset="0"/>
              </a:rPr>
              <a:t>SIGLEC8, CCL23, CLC, CACNG6 </a:t>
            </a:r>
            <a:r>
              <a:rPr lang="cs-CZ" sz="2200" b="1" i="1" dirty="0" smtClean="0">
                <a:cs typeface="Lucida Sans Unicode" pitchFamily="34" charset="0"/>
              </a:rPr>
              <a:t>– </a:t>
            </a:r>
            <a:r>
              <a:rPr lang="cs-CZ" sz="2200" b="1" dirty="0" smtClean="0">
                <a:cs typeface="Lucida Sans Unicode" pitchFamily="34" charset="0"/>
              </a:rPr>
              <a:t>souvislost s přítomností eosinofilů; eosinofilní zánět se </a:t>
            </a:r>
            <a:r>
              <a:rPr lang="cs-CZ" sz="2200" b="1" dirty="0" smtClean="0">
                <a:cs typeface="Lucida Sans Unicode" pitchFamily="34" charset="0"/>
              </a:rPr>
              <a:t>vy</a:t>
            </a:r>
            <a:r>
              <a:rPr lang="en-US" sz="2200" b="1" dirty="0" smtClean="0">
                <a:cs typeface="Lucida Sans Unicode" pitchFamily="34" charset="0"/>
              </a:rPr>
              <a:t>s</a:t>
            </a:r>
            <a:r>
              <a:rPr lang="cs-CZ" sz="2200" b="1" dirty="0" smtClean="0">
                <a:cs typeface="Lucida Sans Unicode" pitchFamily="34" charset="0"/>
              </a:rPr>
              <a:t>kytuje </a:t>
            </a:r>
            <a:r>
              <a:rPr lang="cs-CZ" sz="2200" b="1" dirty="0" smtClean="0">
                <a:cs typeface="Lucida Sans Unicode" pitchFamily="34" charset="0"/>
              </a:rPr>
              <a:t>u alergického typu asthma</a:t>
            </a:r>
          </a:p>
          <a:p>
            <a:pPr marL="630238" lvl="2" indent="-255588">
              <a:buClr>
                <a:schemeClr val="accent2"/>
              </a:buClr>
              <a:buFont typeface="Georgia" pitchFamily="18" charset="0"/>
              <a:buChar char="•"/>
            </a:pPr>
            <a:r>
              <a:rPr lang="cs-CZ" sz="2200" b="1" i="1" dirty="0" smtClean="0">
                <a:cs typeface="Lucida Sans Unicode" pitchFamily="34" charset="0"/>
              </a:rPr>
              <a:t>LEP – </a:t>
            </a:r>
            <a:r>
              <a:rPr lang="cs-CZ" sz="2200" b="1" dirty="0" smtClean="0">
                <a:cs typeface="Lucida Sans Unicode" pitchFamily="34" charset="0"/>
              </a:rPr>
              <a:t>také souvislost s </a:t>
            </a:r>
            <a:r>
              <a:rPr lang="cs-CZ" sz="2200" b="1" dirty="0" err="1" smtClean="0">
                <a:cs typeface="Lucida Sans Unicode" pitchFamily="34" charset="0"/>
              </a:rPr>
              <a:t>asthma</a:t>
            </a:r>
            <a:endParaRPr lang="cs-CZ" sz="2200" b="1" i="1" dirty="0" smtClean="0">
              <a:cs typeface="Lucida Sans Unicode" pitchFamily="34" charset="0"/>
            </a:endParaRPr>
          </a:p>
          <a:p>
            <a:pPr marL="365125" lvl="1" indent="-255588">
              <a:buClr>
                <a:srgbClr val="C00000"/>
              </a:buClr>
              <a:buFont typeface="Georgia" pitchFamily="18" charset="0"/>
              <a:buChar char="•"/>
            </a:pPr>
            <a:r>
              <a:rPr lang="cs-CZ" sz="2400" b="1" dirty="0" smtClean="0">
                <a:solidFill>
                  <a:srgbClr val="D00000"/>
                </a:solidFill>
                <a:cs typeface="Lucida Sans Unicode" pitchFamily="34" charset="0"/>
              </a:rPr>
              <a:t>Ostrava</a:t>
            </a:r>
          </a:p>
          <a:p>
            <a:pPr marL="630238" lvl="2" indent="-255588">
              <a:buClr>
                <a:srgbClr val="C00000"/>
              </a:buClr>
              <a:buFont typeface="Georgia" pitchFamily="18" charset="0"/>
              <a:buChar char="•"/>
            </a:pPr>
            <a:r>
              <a:rPr lang="cs-CZ" sz="2200" b="1" i="1" dirty="0" smtClean="0">
                <a:solidFill>
                  <a:srgbClr val="D00000"/>
                </a:solidFill>
                <a:cs typeface="Lucida Sans Unicode" pitchFamily="34" charset="0"/>
              </a:rPr>
              <a:t>DEFA4</a:t>
            </a:r>
            <a:r>
              <a:rPr lang="cs-CZ" sz="2200" b="1" i="1" dirty="0" smtClean="0">
                <a:cs typeface="Lucida Sans Unicode" pitchFamily="34" charset="0"/>
              </a:rPr>
              <a:t> </a:t>
            </a:r>
            <a:r>
              <a:rPr lang="cs-CZ" sz="2200" b="1" dirty="0" smtClean="0">
                <a:cs typeface="Lucida Sans Unicode" pitchFamily="34" charset="0"/>
              </a:rPr>
              <a:t>– souvislost s přítomností </a:t>
            </a:r>
            <a:r>
              <a:rPr lang="cs-CZ" sz="2200" b="1" dirty="0" err="1" smtClean="0">
                <a:cs typeface="Lucida Sans Unicode" pitchFamily="34" charset="0"/>
              </a:rPr>
              <a:t>neutrofilů</a:t>
            </a:r>
            <a:r>
              <a:rPr lang="cs-CZ" sz="2200" b="1" dirty="0" smtClean="0">
                <a:cs typeface="Lucida Sans Unicode" pitchFamily="34" charset="0"/>
              </a:rPr>
              <a:t>; neutrofilní zánět – příznak nealergického typu </a:t>
            </a:r>
            <a:r>
              <a:rPr lang="cs-CZ" sz="2200" b="1" dirty="0" err="1" smtClean="0">
                <a:cs typeface="Lucida Sans Unicode" pitchFamily="34" charset="0"/>
              </a:rPr>
              <a:t>asthma</a:t>
            </a:r>
            <a:endParaRPr lang="cs-CZ" sz="2200" b="1" dirty="0" smtClean="0">
              <a:cs typeface="Lucida Sans Unicode" pitchFamily="34" charset="0"/>
            </a:endParaRPr>
          </a:p>
          <a:p>
            <a:pPr marL="630238" lvl="2" indent="-255588">
              <a:buClr>
                <a:srgbClr val="C00000"/>
              </a:buClr>
              <a:buFont typeface="Georgia" pitchFamily="18" charset="0"/>
              <a:buChar char="•"/>
            </a:pPr>
            <a:r>
              <a:rPr lang="cs-CZ" sz="2200" b="1" i="1" dirty="0" smtClean="0">
                <a:solidFill>
                  <a:srgbClr val="D00000"/>
                </a:solidFill>
                <a:cs typeface="Lucida Sans Unicode" pitchFamily="34" charset="0"/>
              </a:rPr>
              <a:t>AHSP</a:t>
            </a:r>
            <a:r>
              <a:rPr lang="cs-CZ" sz="2200" b="1" i="1" dirty="0" smtClean="0">
                <a:cs typeface="Lucida Sans Unicode" pitchFamily="34" charset="0"/>
              </a:rPr>
              <a:t> – </a:t>
            </a:r>
            <a:r>
              <a:rPr lang="cs-CZ" sz="2200" b="1" dirty="0" smtClean="0">
                <a:cs typeface="Lucida Sans Unicode" pitchFamily="34" charset="0"/>
              </a:rPr>
              <a:t>stabilizace hemoglobinu </a:t>
            </a:r>
            <a:r>
              <a:rPr lang="el-GR" sz="2200" b="1" dirty="0" smtClean="0">
                <a:cs typeface="Lucida Sans Unicode" pitchFamily="34" charset="0"/>
              </a:rPr>
              <a:t>α</a:t>
            </a:r>
            <a:endParaRPr lang="cs-CZ" sz="2200" b="1" dirty="0" smtClean="0">
              <a:cs typeface="Lucida Sans Unicode" pitchFamily="34" charset="0"/>
            </a:endParaRPr>
          </a:p>
          <a:p>
            <a:pPr marL="630238" lvl="2" indent="-255588">
              <a:buClr>
                <a:srgbClr val="C00000"/>
              </a:buClr>
              <a:buFont typeface="Georgia" pitchFamily="18" charset="0"/>
              <a:buChar char="•"/>
            </a:pPr>
            <a:r>
              <a:rPr lang="cs-CZ" sz="2200" b="1" i="1" dirty="0" smtClean="0">
                <a:solidFill>
                  <a:srgbClr val="D00000"/>
                </a:solidFill>
                <a:cs typeface="Lucida Sans Unicode" pitchFamily="34" charset="0"/>
              </a:rPr>
              <a:t>HBG2</a:t>
            </a:r>
            <a:r>
              <a:rPr lang="cs-CZ" sz="2200" b="1" i="1" dirty="0" smtClean="0">
                <a:cs typeface="Lucida Sans Unicode" pitchFamily="34" charset="0"/>
              </a:rPr>
              <a:t> – </a:t>
            </a:r>
            <a:r>
              <a:rPr lang="cs-CZ" sz="2200" b="1" dirty="0" err="1" smtClean="0">
                <a:cs typeface="Lucida Sans Unicode" pitchFamily="34" charset="0"/>
              </a:rPr>
              <a:t>souč</a:t>
            </a:r>
            <a:r>
              <a:rPr lang="cs-CZ" sz="2200" b="1" dirty="0" smtClean="0">
                <a:cs typeface="Lucida Sans Unicode" pitchFamily="34" charset="0"/>
              </a:rPr>
              <a:t>. fetálního hemoglobinu (</a:t>
            </a:r>
            <a:r>
              <a:rPr lang="cs-CZ" sz="2200" b="1" dirty="0" err="1" smtClean="0">
                <a:cs typeface="Lucida Sans Unicode" pitchFamily="34" charset="0"/>
              </a:rPr>
              <a:t>obs</a:t>
            </a:r>
            <a:r>
              <a:rPr lang="cs-CZ" sz="2200" b="1" dirty="0" smtClean="0">
                <a:cs typeface="Lucida Sans Unicode" pitchFamily="34" charset="0"/>
              </a:rPr>
              <a:t>. 2</a:t>
            </a:r>
            <a:r>
              <a:rPr lang="el-GR" sz="2200" b="1" dirty="0" smtClean="0">
                <a:cs typeface="Lucida Sans Unicode" pitchFamily="34" charset="0"/>
              </a:rPr>
              <a:t>α</a:t>
            </a:r>
            <a:r>
              <a:rPr lang="cs-CZ" sz="2200" b="1" dirty="0" smtClean="0">
                <a:cs typeface="Lucida Sans Unicode" pitchFamily="34" charset="0"/>
              </a:rPr>
              <a:t> a 2</a:t>
            </a:r>
            <a:r>
              <a:rPr lang="el-GR" sz="2200" b="1" dirty="0" smtClean="0">
                <a:cs typeface="Lucida Sans Unicode" pitchFamily="34" charset="0"/>
              </a:rPr>
              <a:t>γ</a:t>
            </a:r>
            <a:r>
              <a:rPr lang="cs-CZ" sz="2200" b="1" dirty="0" smtClean="0">
                <a:cs typeface="Lucida Sans Unicode" pitchFamily="34" charset="0"/>
              </a:rPr>
              <a:t> </a:t>
            </a:r>
            <a:r>
              <a:rPr lang="cs-CZ" sz="2200" b="1" dirty="0" err="1" smtClean="0">
                <a:cs typeface="Lucida Sans Unicode" pitchFamily="34" charset="0"/>
              </a:rPr>
              <a:t>podjednotky</a:t>
            </a:r>
            <a:r>
              <a:rPr lang="cs-CZ" sz="2200" b="1" dirty="0" smtClean="0">
                <a:cs typeface="Lucida Sans Unicode" pitchFamily="34" charset="0"/>
              </a:rPr>
              <a:t>), vyšší afinita k O</a:t>
            </a:r>
            <a:r>
              <a:rPr lang="cs-CZ" sz="2200" b="1" baseline="-25000" dirty="0" smtClean="0">
                <a:cs typeface="Lucida Sans Unicode" pitchFamily="34" charset="0"/>
              </a:rPr>
              <a:t>2</a:t>
            </a:r>
          </a:p>
          <a:p>
            <a:pPr marL="630238" lvl="2" indent="-255588">
              <a:buClr>
                <a:srgbClr val="C00000"/>
              </a:buClr>
              <a:buFont typeface="Georgia" pitchFamily="18" charset="0"/>
              <a:buChar char="•"/>
            </a:pPr>
            <a:r>
              <a:rPr lang="cs-CZ" sz="2200" b="1" i="1" dirty="0" smtClean="0">
                <a:cs typeface="Lucida Sans Unicode" pitchFamily="34" charset="0"/>
              </a:rPr>
              <a:t>IFIT3</a:t>
            </a:r>
            <a:r>
              <a:rPr lang="cs-CZ" sz="2200" b="1" dirty="0" smtClean="0">
                <a:cs typeface="Lucida Sans Unicode" pitchFamily="34" charset="0"/>
              </a:rPr>
              <a:t>, </a:t>
            </a:r>
            <a:r>
              <a:rPr lang="cs-CZ" sz="2200" b="1" i="1" dirty="0" smtClean="0">
                <a:cs typeface="Lucida Sans Unicode" pitchFamily="34" charset="0"/>
              </a:rPr>
              <a:t>PPM1B </a:t>
            </a:r>
            <a:r>
              <a:rPr lang="cs-CZ" sz="2200" b="1" dirty="0" smtClean="0">
                <a:cs typeface="Lucida Sans Unicode" pitchFamily="34" charset="0"/>
              </a:rPr>
              <a:t>– souvisí se zánětem, </a:t>
            </a:r>
            <a:r>
              <a:rPr lang="cs-CZ" sz="2200" b="1" dirty="0" err="1" smtClean="0">
                <a:cs typeface="Lucida Sans Unicode" pitchFamily="34" charset="0"/>
              </a:rPr>
              <a:t>asthma</a:t>
            </a:r>
            <a:r>
              <a:rPr lang="cs-CZ" sz="2200" b="1" dirty="0" smtClean="0">
                <a:cs typeface="Lucida Sans Unicode" pitchFamily="34" charset="0"/>
              </a:rPr>
              <a:t>???</a:t>
            </a:r>
            <a:endParaRPr lang="cs-CZ" sz="2200" b="1" i="1" dirty="0" smtClean="0">
              <a:cs typeface="Lucida Sans Unicode" pitchFamily="34" charset="0"/>
            </a:endParaRPr>
          </a:p>
          <a:p>
            <a:pPr marL="365125" lvl="1" indent="-255588">
              <a:buFont typeface="Georgia" pitchFamily="18" charset="0"/>
              <a:buNone/>
            </a:pPr>
            <a:endParaRPr lang="cs-CZ" sz="24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828676" y="952500"/>
            <a:ext cx="746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u="none" dirty="0" smtClean="0">
                <a:latin typeface="+mn-lt"/>
              </a:rPr>
              <a:t>geny  pro  </a:t>
            </a:r>
            <a:r>
              <a:rPr lang="cs-CZ" sz="2600" u="none" dirty="0" err="1" smtClean="0">
                <a:latin typeface="+mn-lt"/>
              </a:rPr>
              <a:t>asthma</a:t>
            </a:r>
            <a:r>
              <a:rPr lang="cs-CZ" sz="2600" u="none" dirty="0" smtClean="0">
                <a:latin typeface="+mn-lt"/>
              </a:rPr>
              <a:t> </a:t>
            </a:r>
            <a:r>
              <a:rPr lang="cs-CZ" sz="2600" u="none" dirty="0" smtClean="0">
                <a:solidFill>
                  <a:srgbClr val="D00000"/>
                </a:solidFill>
                <a:latin typeface="+mn-lt"/>
              </a:rPr>
              <a:t>Ostrava</a:t>
            </a:r>
            <a:r>
              <a:rPr lang="cs-CZ" sz="2600" u="none" dirty="0" smtClean="0">
                <a:latin typeface="+mn-lt"/>
              </a:rPr>
              <a:t>  a pro  </a:t>
            </a:r>
            <a:r>
              <a:rPr lang="cs-CZ" sz="2600" u="none" dirty="0" err="1" smtClean="0">
                <a:latin typeface="+mn-lt"/>
              </a:rPr>
              <a:t>asthma</a:t>
            </a:r>
            <a:r>
              <a:rPr lang="cs-CZ" sz="2600" u="none" dirty="0" smtClean="0">
                <a:latin typeface="+mn-lt"/>
              </a:rPr>
              <a:t> </a:t>
            </a:r>
            <a:r>
              <a:rPr lang="cs-CZ" sz="2600" u="none" dirty="0" smtClean="0">
                <a:solidFill>
                  <a:srgbClr val="D00000"/>
                </a:solidFill>
                <a:latin typeface="+mn-lt"/>
              </a:rPr>
              <a:t>Prachatice</a:t>
            </a:r>
            <a:endParaRPr lang="cs-CZ" sz="2600" u="none" dirty="0">
              <a:solidFill>
                <a:srgbClr val="D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9563" y="142875"/>
            <a:ext cx="854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u="none" dirty="0">
                <a:latin typeface="Calibri" pitchFamily="34" charset="0"/>
              </a:rPr>
              <a:t>PROGRAM OSTRAVA - NOVÉ POZNATKY</a:t>
            </a:r>
            <a:endParaRPr lang="en-GB" sz="3600" u="none" dirty="0">
              <a:latin typeface="Calibri" pitchFamily="34" charset="0"/>
            </a:endParaRP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149225" y="6484938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R. J. </a:t>
            </a:r>
            <a:r>
              <a:rPr lang="cs-CZ" sz="1400" u="none" dirty="0" err="1">
                <a:solidFill>
                  <a:srgbClr val="000000"/>
                </a:solidFill>
                <a:latin typeface="Calibri" pitchFamily="34" charset="0"/>
              </a:rPr>
              <a:t>Sram</a:t>
            </a: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400" u="none" dirty="0" smtClean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cs-CZ" sz="1400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13"/>
          <p:cNvSpPr txBox="1">
            <a:spLocks noChangeArrowheads="1"/>
          </p:cNvSpPr>
          <p:nvPr/>
        </p:nvSpPr>
        <p:spPr bwMode="auto">
          <a:xfrm>
            <a:off x="685800" y="1558925"/>
            <a:ext cx="7699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 u="none" dirty="0">
                <a:latin typeface="Calibri" pitchFamily="34" charset="0"/>
              </a:rPr>
              <a:t>Studium vlivu genetické výbavy na astma u dětí</a:t>
            </a:r>
          </a:p>
        </p:txBody>
      </p:sp>
      <p:sp>
        <p:nvSpPr>
          <p:cNvPr id="38917" name="Text Box 14"/>
          <p:cNvSpPr txBox="1">
            <a:spLocks noChangeArrowheads="1"/>
          </p:cNvSpPr>
          <p:nvPr/>
        </p:nvSpPr>
        <p:spPr bwMode="auto">
          <a:xfrm>
            <a:off x="2170113" y="2663825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 u="none" dirty="0" err="1">
                <a:latin typeface="Calibri" pitchFamily="34" charset="0"/>
              </a:rPr>
              <a:t>Asthma</a:t>
            </a:r>
            <a:r>
              <a:rPr lang="cs-CZ" sz="2200" u="none" dirty="0">
                <a:latin typeface="Calibri" pitchFamily="34" charset="0"/>
              </a:rPr>
              <a:t> </a:t>
            </a:r>
            <a:r>
              <a:rPr lang="cs-CZ" sz="2200" u="none" dirty="0" err="1">
                <a:latin typeface="Calibri" pitchFamily="34" charset="0"/>
              </a:rPr>
              <a:t>bronchiale</a:t>
            </a:r>
            <a:r>
              <a:rPr lang="cs-CZ" sz="2200" u="none" dirty="0">
                <a:latin typeface="Calibri" pitchFamily="34" charset="0"/>
              </a:rPr>
              <a:t> na </a:t>
            </a:r>
            <a:r>
              <a:rPr lang="cs-CZ" sz="2200" u="none" dirty="0" err="1">
                <a:latin typeface="Calibri" pitchFamily="34" charset="0"/>
              </a:rPr>
              <a:t>Prachaticku</a:t>
            </a:r>
            <a:r>
              <a:rPr lang="cs-CZ" sz="2200" u="none" dirty="0">
                <a:latin typeface="Calibri" pitchFamily="34" charset="0"/>
              </a:rPr>
              <a:t> – </a:t>
            </a:r>
            <a:r>
              <a:rPr lang="cs-CZ" sz="2200" u="none" dirty="0">
                <a:solidFill>
                  <a:srgbClr val="2962A7"/>
                </a:solidFill>
                <a:latin typeface="Calibri" pitchFamily="34" charset="0"/>
              </a:rPr>
              <a:t/>
            </a:r>
            <a:br>
              <a:rPr lang="cs-CZ" sz="2200" u="none" dirty="0">
                <a:solidFill>
                  <a:srgbClr val="2962A7"/>
                </a:solidFill>
                <a:latin typeface="Calibri" pitchFamily="34" charset="0"/>
              </a:rPr>
            </a:br>
            <a:r>
              <a:rPr lang="cs-CZ" sz="2200" u="none" dirty="0">
                <a:solidFill>
                  <a:srgbClr val="CC0000"/>
                </a:solidFill>
                <a:latin typeface="Calibri" pitchFamily="34" charset="0"/>
              </a:rPr>
              <a:t>alergický typ astmatu</a:t>
            </a:r>
            <a:r>
              <a:rPr lang="cs-CZ" sz="2200" u="none" dirty="0">
                <a:solidFill>
                  <a:srgbClr val="D00000"/>
                </a:solidFill>
                <a:latin typeface="Calibri" pitchFamily="34" charset="0"/>
              </a:rPr>
              <a:t>,</a:t>
            </a:r>
            <a:r>
              <a:rPr lang="cs-CZ" sz="2200" u="none" dirty="0">
                <a:latin typeface="Calibri" pitchFamily="34" charset="0"/>
              </a:rPr>
              <a:t> odpověď na alergen</a:t>
            </a:r>
          </a:p>
        </p:txBody>
      </p:sp>
      <p:sp>
        <p:nvSpPr>
          <p:cNvPr id="38918" name="Text Box 15"/>
          <p:cNvSpPr txBox="1">
            <a:spLocks noChangeArrowheads="1"/>
          </p:cNvSpPr>
          <p:nvPr/>
        </p:nvSpPr>
        <p:spPr bwMode="auto">
          <a:xfrm>
            <a:off x="2170113" y="3683000"/>
            <a:ext cx="56626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200" u="none" dirty="0" err="1">
                <a:latin typeface="Calibri" pitchFamily="34" charset="0"/>
              </a:rPr>
              <a:t>Asthma</a:t>
            </a:r>
            <a:r>
              <a:rPr lang="cs-CZ" sz="2200" u="none" dirty="0">
                <a:latin typeface="Calibri" pitchFamily="34" charset="0"/>
              </a:rPr>
              <a:t> </a:t>
            </a:r>
            <a:r>
              <a:rPr lang="cs-CZ" sz="2200" u="none" dirty="0" err="1">
                <a:latin typeface="Calibri" pitchFamily="34" charset="0"/>
              </a:rPr>
              <a:t>bronchiale</a:t>
            </a:r>
            <a:r>
              <a:rPr lang="cs-CZ" sz="2200" u="none" dirty="0">
                <a:latin typeface="Calibri" pitchFamily="34" charset="0"/>
              </a:rPr>
              <a:t> v Ostravě – </a:t>
            </a:r>
            <a:r>
              <a:rPr lang="cs-CZ" sz="2200" u="none" dirty="0">
                <a:solidFill>
                  <a:srgbClr val="2962A7"/>
                </a:solidFill>
                <a:latin typeface="Calibri" pitchFamily="34" charset="0"/>
              </a:rPr>
              <a:t/>
            </a:r>
            <a:br>
              <a:rPr lang="cs-CZ" sz="2200" u="none" dirty="0">
                <a:solidFill>
                  <a:srgbClr val="2962A7"/>
                </a:solidFill>
                <a:latin typeface="Calibri" pitchFamily="34" charset="0"/>
              </a:rPr>
            </a:br>
            <a:r>
              <a:rPr lang="cs-CZ" sz="2200" u="none" dirty="0">
                <a:solidFill>
                  <a:srgbClr val="CC0000"/>
                </a:solidFill>
                <a:latin typeface="Calibri" pitchFamily="34" charset="0"/>
              </a:rPr>
              <a:t>nealergický typ astmatu,</a:t>
            </a:r>
            <a:r>
              <a:rPr lang="cs-CZ" sz="2200" u="none" dirty="0">
                <a:solidFill>
                  <a:srgbClr val="0066CC"/>
                </a:solidFill>
                <a:latin typeface="Calibri" pitchFamily="34" charset="0"/>
              </a:rPr>
              <a:t> </a:t>
            </a:r>
            <a:r>
              <a:rPr lang="cs-CZ" sz="2200" u="none" dirty="0">
                <a:latin typeface="Calibri" pitchFamily="34" charset="0"/>
              </a:rPr>
              <a:t>vyvolán </a:t>
            </a:r>
            <a:r>
              <a:rPr lang="cs-CZ" sz="2200" u="none" dirty="0" err="1">
                <a:latin typeface="Calibri" pitchFamily="34" charset="0"/>
              </a:rPr>
              <a:t>iritanty</a:t>
            </a:r>
            <a:r>
              <a:rPr lang="cs-CZ" sz="2200" u="none" dirty="0">
                <a:latin typeface="Calibri" pitchFamily="34" charset="0"/>
              </a:rPr>
              <a:t> – </a:t>
            </a:r>
            <a:br>
              <a:rPr lang="cs-CZ" sz="2200" u="none" dirty="0">
                <a:latin typeface="Calibri" pitchFamily="34" charset="0"/>
              </a:rPr>
            </a:br>
            <a:r>
              <a:rPr lang="cs-CZ" sz="2200" u="none" dirty="0">
                <a:latin typeface="Calibri" pitchFamily="34" charset="0"/>
              </a:rPr>
              <a:t>znečištěné ovzduší ETS, virové infekce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1152525" y="2786063"/>
            <a:ext cx="638175" cy="219075"/>
          </a:xfrm>
          <a:prstGeom prst="rightArrow">
            <a:avLst/>
          </a:prstGeom>
          <a:solidFill>
            <a:srgbClr val="D00000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1152525" y="3795713"/>
            <a:ext cx="638175" cy="219075"/>
          </a:xfrm>
          <a:prstGeom prst="rightArrow">
            <a:avLst/>
          </a:prstGeom>
          <a:solidFill>
            <a:srgbClr val="D00000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80988" y="142875"/>
            <a:ext cx="854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u="none" dirty="0">
                <a:latin typeface="Calibri" pitchFamily="34" charset="0"/>
              </a:rPr>
              <a:t>PROGRAM OSTRAVA – HODNOCENÍ RIZIKA</a:t>
            </a:r>
            <a:endParaRPr lang="en-GB" sz="3600" u="none" dirty="0">
              <a:latin typeface="Calibri" pitchFamily="34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835150" y="1206500"/>
            <a:ext cx="56578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endParaRPr lang="cs-CZ" sz="2000" u="none">
              <a:solidFill>
                <a:srgbClr val="016163"/>
              </a:solidFill>
              <a:latin typeface="Arial Black" pitchFamily="34" charset="0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039813" y="1993900"/>
            <a:ext cx="7981950" cy="40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5000"/>
              </a:spcBef>
            </a:pPr>
            <a:r>
              <a:rPr lang="cs-CZ" sz="2400" u="none" dirty="0">
                <a:latin typeface="Calibri" pitchFamily="34" charset="0"/>
              </a:rPr>
              <a:t>Koncentrace </a:t>
            </a:r>
            <a:r>
              <a:rPr lang="en-US" sz="2400" u="none" dirty="0">
                <a:solidFill>
                  <a:srgbClr val="C00000"/>
                </a:solidFill>
                <a:latin typeface="Calibri" pitchFamily="34" charset="0"/>
              </a:rPr>
              <a:t>B[a]P &gt; 1 </a:t>
            </a:r>
            <a:r>
              <a:rPr lang="en-US" sz="2400" u="none" dirty="0" err="1">
                <a:solidFill>
                  <a:srgbClr val="C00000"/>
                </a:solidFill>
                <a:latin typeface="Calibri" pitchFamily="34" charset="0"/>
              </a:rPr>
              <a:t>ng</a:t>
            </a:r>
            <a:r>
              <a:rPr lang="en-US" sz="2400" u="none" dirty="0">
                <a:solidFill>
                  <a:srgbClr val="C00000"/>
                </a:solidFill>
                <a:latin typeface="Calibri" pitchFamily="34" charset="0"/>
              </a:rPr>
              <a:t>/m</a:t>
            </a:r>
            <a:r>
              <a:rPr lang="en-US" sz="2400" u="none" baseline="30000" dirty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en-US" sz="2400" u="none" dirty="0">
                <a:solidFill>
                  <a:srgbClr val="C00000"/>
                </a:solidFill>
                <a:latin typeface="Calibri" pitchFamily="34" charset="0"/>
              </a:rPr>
              <a:t>/</a:t>
            </a:r>
            <a:r>
              <a:rPr lang="en-US" sz="2400" u="none" dirty="0" err="1">
                <a:solidFill>
                  <a:srgbClr val="C00000"/>
                </a:solidFill>
                <a:latin typeface="Calibri" pitchFamily="34" charset="0"/>
              </a:rPr>
              <a:t>rok</a:t>
            </a:r>
            <a:r>
              <a:rPr lang="en-US" sz="2400" u="none" dirty="0">
                <a:solidFill>
                  <a:srgbClr val="C00000"/>
                </a:solidFill>
                <a:latin typeface="Calibri" pitchFamily="34" charset="0"/>
              </a:rPr>
              <a:t> (standard EU) </a:t>
            </a:r>
            <a:r>
              <a:rPr lang="en-US" sz="2400" u="none" dirty="0" err="1">
                <a:solidFill>
                  <a:srgbClr val="C00000"/>
                </a:solidFill>
                <a:latin typeface="Calibri" pitchFamily="34" charset="0"/>
              </a:rPr>
              <a:t>jsou</a:t>
            </a:r>
            <a:r>
              <a:rPr lang="en-US" sz="2400" u="none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u="none" dirty="0" err="1">
                <a:solidFill>
                  <a:srgbClr val="C00000"/>
                </a:solidFill>
                <a:latin typeface="Calibri" pitchFamily="34" charset="0"/>
              </a:rPr>
              <a:t>dlouhodob</a:t>
            </a:r>
            <a:r>
              <a:rPr lang="cs-CZ" sz="2400" u="none" dirty="0">
                <a:solidFill>
                  <a:srgbClr val="C00000"/>
                </a:solidFill>
                <a:latin typeface="Calibri" pitchFamily="34" charset="0"/>
              </a:rPr>
              <a:t>ě překračovány</a:t>
            </a:r>
          </a:p>
          <a:p>
            <a:pPr marL="457200" indent="-457200">
              <a:spcBef>
                <a:spcPct val="55000"/>
              </a:spcBef>
            </a:pPr>
            <a:r>
              <a:rPr lang="cs-CZ" sz="2400" u="none" dirty="0">
                <a:latin typeface="Calibri" pitchFamily="34" charset="0"/>
              </a:rPr>
              <a:t>Prokázaným důsledkem současného znečištění ovzduší je </a:t>
            </a:r>
            <a:r>
              <a:rPr lang="cs-CZ" sz="2400" u="none" dirty="0">
                <a:solidFill>
                  <a:srgbClr val="C00000"/>
                </a:solidFill>
                <a:latin typeface="Calibri" pitchFamily="34" charset="0"/>
              </a:rPr>
              <a:t>zvýšená nemocnost dětí předškolního věku, </a:t>
            </a:r>
            <a:r>
              <a:rPr lang="cs-CZ" sz="2400" u="none" dirty="0" err="1">
                <a:solidFill>
                  <a:srgbClr val="C00000"/>
                </a:solidFill>
                <a:latin typeface="Calibri" pitchFamily="34" charset="0"/>
              </a:rPr>
              <a:t>asthma</a:t>
            </a:r>
            <a:r>
              <a:rPr lang="cs-CZ" sz="2400" u="none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sz="2400" u="none" dirty="0" err="1">
                <a:solidFill>
                  <a:srgbClr val="C00000"/>
                </a:solidFill>
                <a:latin typeface="Calibri" pitchFamily="34" charset="0"/>
              </a:rPr>
              <a:t>bronchiale</a:t>
            </a:r>
            <a:r>
              <a:rPr lang="cs-CZ" sz="2400" u="none" dirty="0">
                <a:solidFill>
                  <a:srgbClr val="C00000"/>
                </a:solidFill>
                <a:latin typeface="Calibri" pitchFamily="34" charset="0"/>
              </a:rPr>
              <a:t> u dětí, a kardiovaskulární úmrtnosti</a:t>
            </a:r>
          </a:p>
          <a:p>
            <a:pPr marL="457200" indent="-457200">
              <a:spcBef>
                <a:spcPct val="55000"/>
              </a:spcBef>
            </a:pPr>
            <a:r>
              <a:rPr lang="cs-CZ" sz="2400" u="none" dirty="0">
                <a:latin typeface="Calibri" pitchFamily="34" charset="0"/>
              </a:rPr>
              <a:t>Současná nepříznivá environmentální zátěž </a:t>
            </a:r>
            <a:r>
              <a:rPr lang="cs-CZ" sz="2400" u="none" dirty="0">
                <a:solidFill>
                  <a:srgbClr val="C00000"/>
                </a:solidFill>
                <a:latin typeface="Calibri" pitchFamily="34" charset="0"/>
              </a:rPr>
              <a:t>bude ovlivňovat zdravotní stav populace MSK patrně i příštích 20-30 let</a:t>
            </a:r>
          </a:p>
          <a:p>
            <a:pPr marL="457200" indent="-457200">
              <a:spcBef>
                <a:spcPct val="55000"/>
              </a:spcBef>
            </a:pPr>
            <a:r>
              <a:rPr lang="cs-CZ" sz="2400" u="none" dirty="0">
                <a:latin typeface="Calibri" pitchFamily="34" charset="0"/>
              </a:rPr>
              <a:t>Na úrovni vlády ČR je nutné přijmout opatření, aby se znečištění ovzduší </a:t>
            </a:r>
            <a:r>
              <a:rPr lang="cs-CZ" sz="2400" u="none" dirty="0">
                <a:solidFill>
                  <a:srgbClr val="C00000"/>
                </a:solidFill>
                <a:latin typeface="Calibri" pitchFamily="34" charset="0"/>
              </a:rPr>
              <a:t>snížilo na úroveň jiných oblastí ČR</a:t>
            </a:r>
          </a:p>
        </p:txBody>
      </p: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527050" y="4248150"/>
            <a:ext cx="48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u="none">
                <a:solidFill>
                  <a:srgbClr val="CC0000"/>
                </a:solidFill>
                <a:latin typeface="Calibri" pitchFamily="34" charset="0"/>
              </a:rPr>
              <a:t>3)</a:t>
            </a:r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555625" y="2009775"/>
            <a:ext cx="48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u="none">
                <a:solidFill>
                  <a:srgbClr val="CC0000"/>
                </a:solidFill>
                <a:latin typeface="Calibri" pitchFamily="34" charset="0"/>
              </a:rPr>
              <a:t>1)</a:t>
            </a: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555625" y="2941638"/>
            <a:ext cx="48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u="none">
                <a:solidFill>
                  <a:srgbClr val="CC0000"/>
                </a:solidFill>
                <a:latin typeface="Calibri" pitchFamily="34" charset="0"/>
              </a:rPr>
              <a:t>2)</a:t>
            </a:r>
          </a:p>
        </p:txBody>
      </p:sp>
      <p:sp>
        <p:nvSpPr>
          <p:cNvPr id="43017" name="Text Box 12"/>
          <p:cNvSpPr txBox="1">
            <a:spLocks noChangeArrowheads="1"/>
          </p:cNvSpPr>
          <p:nvPr/>
        </p:nvSpPr>
        <p:spPr bwMode="auto">
          <a:xfrm>
            <a:off x="546100" y="5172075"/>
            <a:ext cx="61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u="none">
                <a:solidFill>
                  <a:srgbClr val="CC0000"/>
                </a:solidFill>
                <a:latin typeface="Calibri" pitchFamily="34" charset="0"/>
              </a:rPr>
              <a:t>4)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5088" y="6494463"/>
            <a:ext cx="1554162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R. J. </a:t>
            </a:r>
            <a:r>
              <a:rPr lang="cs-CZ" sz="1400" u="none" dirty="0" err="1">
                <a:solidFill>
                  <a:srgbClr val="000000"/>
                </a:solidFill>
                <a:latin typeface="Calibri" pitchFamily="34" charset="0"/>
              </a:rPr>
              <a:t>Sram</a:t>
            </a: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400" u="none" dirty="0" smtClean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cs-CZ" sz="1400" u="none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3"/>
          <p:cNvGrpSpPr>
            <a:grpSpLocks/>
          </p:cNvGrpSpPr>
          <p:nvPr/>
        </p:nvGrpSpPr>
        <p:grpSpPr bwMode="auto">
          <a:xfrm>
            <a:off x="3595688" y="1727200"/>
            <a:ext cx="2763837" cy="3816351"/>
            <a:chOff x="2265" y="854"/>
            <a:chExt cx="1741" cy="2404"/>
          </a:xfrm>
        </p:grpSpPr>
        <p:sp>
          <p:nvSpPr>
            <p:cNvPr id="44044" name="Text Box 4"/>
            <p:cNvSpPr txBox="1">
              <a:spLocks noChangeArrowheads="1"/>
            </p:cNvSpPr>
            <p:nvPr/>
          </p:nvSpPr>
          <p:spPr bwMode="auto">
            <a:xfrm>
              <a:off x="2624" y="854"/>
              <a:ext cx="1382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200" u="none" dirty="0" smtClean="0">
                  <a:solidFill>
                    <a:srgbClr val="000000"/>
                  </a:solidFill>
                  <a:latin typeface="Calibri" pitchFamily="34" charset="0"/>
                </a:rPr>
                <a:t>R</a:t>
              </a:r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ö</a:t>
              </a:r>
              <a:r>
                <a:rPr lang="en-US" sz="2200" u="none" dirty="0" err="1" smtClean="0">
                  <a:solidFill>
                    <a:srgbClr val="000000"/>
                  </a:solidFill>
                  <a:latin typeface="Calibri" pitchFamily="34" charset="0"/>
                </a:rPr>
                <a:t>ssnerov</a:t>
              </a:r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á</a:t>
              </a:r>
            </a:p>
            <a:p>
              <a:pPr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Rychlíková</a:t>
              </a:r>
              <a:endParaRPr lang="cs-CZ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0" hangingPunct="0"/>
              <a:r>
                <a:rPr lang="en-US" sz="2200" u="none" dirty="0" err="1">
                  <a:solidFill>
                    <a:srgbClr val="000000"/>
                  </a:solidFill>
                  <a:latin typeface="Calibri" pitchFamily="34" charset="0"/>
                </a:rPr>
                <a:t>Schmuczerov</a:t>
              </a:r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á</a:t>
              </a:r>
            </a:p>
            <a:p>
              <a:pPr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Skorkovský</a:t>
              </a:r>
            </a:p>
            <a:p>
              <a:pPr eaLnBrk="0" hangingPunct="0"/>
              <a:r>
                <a:rPr lang="en-US" sz="2200" u="none" dirty="0" err="1">
                  <a:solidFill>
                    <a:srgbClr val="000000"/>
                  </a:solidFill>
                  <a:latin typeface="Calibri" pitchFamily="34" charset="0"/>
                </a:rPr>
                <a:t>Solansk</a:t>
              </a:r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ý</a:t>
              </a:r>
              <a:endParaRPr lang="en-US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Š</a:t>
              </a:r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á</a:t>
              </a:r>
              <a:r>
                <a:rPr lang="en-US" sz="2200" u="none" dirty="0" err="1">
                  <a:solidFill>
                    <a:srgbClr val="000000"/>
                  </a:solidFill>
                  <a:latin typeface="Calibri" pitchFamily="34" charset="0"/>
                </a:rPr>
                <a:t>tov</a:t>
              </a:r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á</a:t>
              </a:r>
            </a:p>
            <a:p>
              <a:pPr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Štveráková</a:t>
              </a:r>
            </a:p>
            <a:p>
              <a:pPr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Š</a:t>
              </a:r>
              <a:r>
                <a:rPr lang="en-US" sz="2200" u="none" dirty="0" err="1">
                  <a:solidFill>
                    <a:srgbClr val="000000"/>
                  </a:solidFill>
                  <a:latin typeface="Calibri" pitchFamily="34" charset="0"/>
                </a:rPr>
                <a:t>vecov</a:t>
              </a:r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á</a:t>
              </a:r>
              <a:endParaRPr lang="en-US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0" hangingPunct="0"/>
              <a:r>
                <a:rPr lang="en-US" sz="2200" u="none" dirty="0" err="1">
                  <a:solidFill>
                    <a:srgbClr val="000000"/>
                  </a:solidFill>
                  <a:latin typeface="Calibri" pitchFamily="34" charset="0"/>
                </a:rPr>
                <a:t>Tabashidze</a:t>
              </a:r>
              <a:endParaRPr lang="en-US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0" hangingPunct="0"/>
              <a:r>
                <a:rPr lang="en-US" sz="2200" u="none" dirty="0" err="1" smtClean="0">
                  <a:solidFill>
                    <a:srgbClr val="000000"/>
                  </a:solidFill>
                  <a:latin typeface="Calibri" pitchFamily="34" charset="0"/>
                </a:rPr>
                <a:t>Topinka</a:t>
              </a:r>
              <a:endParaRPr lang="cs-CZ" sz="2200" u="none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Votavová</a:t>
              </a:r>
              <a:endParaRPr lang="cs-CZ" sz="2200" u="none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045" name="Text Box 5"/>
            <p:cNvSpPr txBox="1">
              <a:spLocks noChangeArrowheads="1"/>
            </p:cNvSpPr>
            <p:nvPr/>
          </p:nvSpPr>
          <p:spPr bwMode="auto">
            <a:xfrm>
              <a:off x="2265" y="854"/>
              <a:ext cx="362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A.</a:t>
              </a:r>
            </a:p>
            <a:p>
              <a:pPr algn="ctr"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E</a:t>
              </a:r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.</a:t>
              </a:r>
            </a:p>
            <a:p>
              <a:pPr algn="ctr"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J.</a:t>
              </a:r>
              <a:endParaRPr lang="cs-CZ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J.</a:t>
              </a:r>
            </a:p>
            <a:p>
              <a:pPr algn="ctr"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I.</a:t>
              </a:r>
            </a:p>
            <a:p>
              <a:pPr algn="ctr"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M.</a:t>
              </a:r>
              <a:endParaRPr lang="cs-CZ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O.</a:t>
              </a:r>
            </a:p>
            <a:p>
              <a:pPr algn="ctr"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V.</a:t>
              </a:r>
            </a:p>
            <a:p>
              <a:pPr algn="ctr"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N.</a:t>
              </a:r>
              <a:endParaRPr lang="cs-CZ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J</a:t>
              </a:r>
              <a:r>
                <a:rPr lang="en-US" sz="2200" u="none" dirty="0" smtClean="0">
                  <a:solidFill>
                    <a:srgbClr val="000000"/>
                  </a:solidFill>
                  <a:latin typeface="Calibri" pitchFamily="34" charset="0"/>
                </a:rPr>
                <a:t>.</a:t>
              </a:r>
              <a:endParaRPr lang="cs-CZ" sz="2200" u="none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H.</a:t>
              </a:r>
              <a:endParaRPr lang="cs-CZ" sz="2200" u="none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4035" name="Group 6"/>
          <p:cNvGrpSpPr>
            <a:grpSpLocks/>
          </p:cNvGrpSpPr>
          <p:nvPr/>
        </p:nvGrpSpPr>
        <p:grpSpPr bwMode="auto">
          <a:xfrm>
            <a:off x="6180138" y="1727200"/>
            <a:ext cx="2443162" cy="4111625"/>
            <a:chOff x="3923" y="854"/>
            <a:chExt cx="1539" cy="2590"/>
          </a:xfrm>
        </p:grpSpPr>
        <p:sp>
          <p:nvSpPr>
            <p:cNvPr id="44042" name="Text Box 7"/>
            <p:cNvSpPr txBox="1">
              <a:spLocks noChangeArrowheads="1"/>
            </p:cNvSpPr>
            <p:nvPr/>
          </p:nvSpPr>
          <p:spPr bwMode="auto">
            <a:xfrm>
              <a:off x="4248" y="854"/>
              <a:ext cx="1214" cy="2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Holý</a:t>
              </a:r>
            </a:p>
            <a:p>
              <a:pPr marL="457200" indent="-457200" eaLnBrk="0" hangingPunct="0"/>
              <a:r>
                <a:rPr lang="en-US" sz="2200" u="none">
                  <a:solidFill>
                    <a:srgbClr val="000000"/>
                  </a:solidFill>
                  <a:latin typeface="Calibri" pitchFamily="34" charset="0"/>
                </a:rPr>
                <a:t>Pokorn</a:t>
              </a:r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á</a:t>
              </a:r>
              <a:endParaRPr lang="en-US" sz="2200" u="none">
                <a:solidFill>
                  <a:srgbClr val="000000"/>
                </a:solidFill>
                <a:latin typeface="Calibri" pitchFamily="34" charset="0"/>
              </a:endParaRPr>
            </a:p>
            <a:p>
              <a:pPr marL="457200" indent="-457200" eaLnBrk="0" hangingPunct="0"/>
              <a:endParaRPr lang="en-US" sz="2200" u="none">
                <a:solidFill>
                  <a:srgbClr val="000000"/>
                </a:solidFill>
                <a:latin typeface="Calibri" pitchFamily="34" charset="0"/>
              </a:endParaRPr>
            </a:p>
            <a:p>
              <a:pPr marL="457200" indent="-457200" eaLnBrk="0" hangingPunct="0"/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Schallerová</a:t>
              </a:r>
            </a:p>
            <a:p>
              <a:pPr marL="457200" indent="-457200" eaLnBrk="0" hangingPunct="0"/>
              <a:endParaRPr lang="cs-CZ" sz="2200" u="none">
                <a:solidFill>
                  <a:srgbClr val="000000"/>
                </a:solidFill>
                <a:latin typeface="Calibri" pitchFamily="34" charset="0"/>
              </a:endParaRPr>
            </a:p>
            <a:p>
              <a:pPr marL="457200" indent="-457200" eaLnBrk="0" hangingPunct="0"/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KÚ Ostrava </a:t>
              </a:r>
            </a:p>
            <a:p>
              <a:pPr marL="457200" indent="-457200" eaLnBrk="0" hangingPunct="0"/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MP Karviná</a:t>
              </a:r>
            </a:p>
            <a:p>
              <a:pPr marL="457200" indent="-457200" eaLnBrk="0" hangingPunct="0"/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MP Havířov</a:t>
              </a:r>
            </a:p>
            <a:p>
              <a:pPr marL="457200" indent="-457200" eaLnBrk="0" hangingPunct="0"/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MP Praha 1 a 5</a:t>
              </a:r>
            </a:p>
            <a:p>
              <a:pPr marL="457200" indent="-457200" eaLnBrk="0" hangingPunct="0"/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Dobrovolníci</a:t>
              </a:r>
            </a:p>
            <a:p>
              <a:pPr marL="457200" indent="-457200" eaLnBrk="0" hangingPunct="0"/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z Radvanic</a:t>
              </a:r>
            </a:p>
            <a:p>
              <a:pPr marL="457200" indent="-457200" eaLnBrk="0" hangingPunct="0"/>
              <a:endParaRPr lang="en-US" sz="2200" u="non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043" name="Text Box 8"/>
            <p:cNvSpPr txBox="1">
              <a:spLocks noChangeArrowheads="1"/>
            </p:cNvSpPr>
            <p:nvPr/>
          </p:nvSpPr>
          <p:spPr bwMode="auto">
            <a:xfrm>
              <a:off x="3923" y="860"/>
              <a:ext cx="470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L.</a:t>
              </a:r>
            </a:p>
            <a:p>
              <a:pPr algn="ctr" eaLnBrk="0" hangingPunct="0"/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Z.</a:t>
              </a:r>
            </a:p>
            <a:p>
              <a:pPr algn="ctr" eaLnBrk="0" hangingPunct="0"/>
              <a:endParaRPr lang="cs-CZ" sz="2200" u="none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cs-CZ" sz="2200" u="none">
                  <a:solidFill>
                    <a:srgbClr val="000000"/>
                  </a:solidFill>
                  <a:latin typeface="Calibri" pitchFamily="34" charset="0"/>
                </a:rPr>
                <a:t>E.</a:t>
              </a:r>
            </a:p>
          </p:txBody>
        </p:sp>
      </p:grpSp>
      <p:sp>
        <p:nvSpPr>
          <p:cNvPr id="44036" name="Text Box 9"/>
          <p:cNvSpPr txBox="1">
            <a:spLocks noChangeArrowheads="1"/>
          </p:cNvSpPr>
          <p:nvPr/>
        </p:nvSpPr>
        <p:spPr bwMode="auto">
          <a:xfrm>
            <a:off x="77788" y="6470650"/>
            <a:ext cx="1305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R. J. </a:t>
            </a:r>
            <a:r>
              <a:rPr lang="cs-CZ" sz="1400" u="none" dirty="0" err="1">
                <a:solidFill>
                  <a:srgbClr val="000000"/>
                </a:solidFill>
                <a:latin typeface="Calibri" pitchFamily="34" charset="0"/>
              </a:rPr>
              <a:t>Sram</a:t>
            </a: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400" u="none" dirty="0" smtClean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en-GB" sz="1400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4037" name="Group 10"/>
          <p:cNvGrpSpPr>
            <a:grpSpLocks/>
          </p:cNvGrpSpPr>
          <p:nvPr/>
        </p:nvGrpSpPr>
        <p:grpSpPr bwMode="auto">
          <a:xfrm>
            <a:off x="614363" y="1727200"/>
            <a:ext cx="3008312" cy="3816351"/>
            <a:chOff x="387" y="854"/>
            <a:chExt cx="1895" cy="2404"/>
          </a:xfrm>
        </p:grpSpPr>
        <p:sp>
          <p:nvSpPr>
            <p:cNvPr id="44040" name="Text Box 11"/>
            <p:cNvSpPr txBox="1">
              <a:spLocks noChangeArrowheads="1"/>
            </p:cNvSpPr>
            <p:nvPr/>
          </p:nvSpPr>
          <p:spPr bwMode="auto">
            <a:xfrm>
              <a:off x="387" y="854"/>
              <a:ext cx="362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.</a:t>
              </a:r>
            </a:p>
            <a:p>
              <a:pPr algn="ctr"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R.</a:t>
              </a:r>
              <a:endParaRPr lang="cs-CZ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E.</a:t>
              </a:r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M</a:t>
              </a:r>
              <a:r>
                <a:rPr lang="en-US" sz="2200" u="none" dirty="0" smtClean="0">
                  <a:solidFill>
                    <a:srgbClr val="000000"/>
                  </a:solidFill>
                  <a:latin typeface="Calibri" pitchFamily="34" charset="0"/>
                </a:rPr>
                <a:t>.</a:t>
              </a:r>
              <a:endParaRPr lang="cs-CZ" sz="2200" u="none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M.</a:t>
              </a:r>
              <a:endParaRPr lang="cs-CZ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F</a:t>
              </a:r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.</a:t>
              </a:r>
            </a:p>
            <a:p>
              <a:pPr algn="ctr"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Z.</a:t>
              </a:r>
              <a:endParaRPr lang="en-US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H.</a:t>
              </a:r>
            </a:p>
            <a:p>
              <a:pPr algn="ctr"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A.</a:t>
              </a:r>
            </a:p>
            <a:p>
              <a:pPr algn="ctr"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A.</a:t>
              </a:r>
            </a:p>
            <a:p>
              <a:pPr algn="ctr"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r>
                <a:rPr lang="en-US" sz="2200" u="none" dirty="0" smtClean="0">
                  <a:solidFill>
                    <a:srgbClr val="000000"/>
                  </a:solidFill>
                  <a:latin typeface="Calibri" pitchFamily="34" charset="0"/>
                </a:rPr>
                <a:t>.</a:t>
              </a:r>
              <a:endParaRPr lang="en-US" sz="2200" u="none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4041" name="Text Box 12"/>
            <p:cNvSpPr txBox="1">
              <a:spLocks noChangeArrowheads="1"/>
            </p:cNvSpPr>
            <p:nvPr/>
          </p:nvSpPr>
          <p:spPr bwMode="auto">
            <a:xfrm>
              <a:off x="764" y="854"/>
              <a:ext cx="1518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Beskid</a:t>
              </a:r>
            </a:p>
            <a:p>
              <a:pPr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Brdička</a:t>
              </a:r>
              <a:endParaRPr lang="cs-CZ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Dejmková</a:t>
              </a:r>
            </a:p>
            <a:p>
              <a:pPr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Dost</a:t>
              </a:r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á</a:t>
              </a:r>
              <a:r>
                <a:rPr lang="en-US" sz="2200" u="none" dirty="0" smtClean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</a:p>
            <a:p>
              <a:pPr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Dostálová</a:t>
              </a:r>
              <a:endParaRPr lang="cs-CZ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Kotěšovec</a:t>
              </a:r>
            </a:p>
            <a:p>
              <a:pPr eaLnBrk="0" hangingPunct="0"/>
              <a:r>
                <a:rPr lang="cs-CZ" sz="2200" u="none" dirty="0" smtClean="0">
                  <a:solidFill>
                    <a:srgbClr val="000000"/>
                  </a:solidFill>
                  <a:latin typeface="Calibri" pitchFamily="34" charset="0"/>
                </a:rPr>
                <a:t>Krejčík</a:t>
              </a:r>
              <a:endParaRPr lang="en-US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í</a:t>
              </a:r>
              <a:r>
                <a:rPr lang="en-US" sz="2200" u="none" dirty="0" err="1">
                  <a:solidFill>
                    <a:srgbClr val="000000"/>
                  </a:solidFill>
                  <a:latin typeface="Calibri" pitchFamily="34" charset="0"/>
                </a:rPr>
                <a:t>balov</a:t>
              </a:r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á</a:t>
              </a:r>
              <a:endParaRPr lang="en-US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0" hangingPunct="0"/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Milcová</a:t>
              </a:r>
              <a:endParaRPr lang="en-US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0" hangingPunct="0"/>
              <a:r>
                <a:rPr lang="en-US" sz="2200" u="none" dirty="0" err="1">
                  <a:solidFill>
                    <a:srgbClr val="000000"/>
                  </a:solidFill>
                  <a:latin typeface="Calibri" pitchFamily="34" charset="0"/>
                </a:rPr>
                <a:t>Pastorkov</a:t>
              </a:r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á</a:t>
              </a:r>
              <a:endParaRPr lang="en-US" sz="2200" u="none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0" hangingPunct="0"/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R</a:t>
              </a:r>
              <a:r>
                <a:rPr lang="cs-CZ" sz="2200" u="none" dirty="0">
                  <a:solidFill>
                    <a:srgbClr val="000000"/>
                  </a:solidFill>
                  <a:latin typeface="Calibri" pitchFamily="34" charset="0"/>
                </a:rPr>
                <a:t>ö</a:t>
              </a:r>
              <a:r>
                <a:rPr lang="en-US" sz="2200" u="none" dirty="0" err="1">
                  <a:solidFill>
                    <a:srgbClr val="000000"/>
                  </a:solidFill>
                  <a:latin typeface="Calibri" pitchFamily="34" charset="0"/>
                </a:rPr>
                <a:t>ssner</a:t>
              </a:r>
              <a:r>
                <a:rPr lang="en-US" sz="2200" u="none" dirty="0">
                  <a:solidFill>
                    <a:srgbClr val="000000"/>
                  </a:solidFill>
                  <a:latin typeface="Calibri" pitchFamily="34" charset="0"/>
                </a:rPr>
                <a:t>, </a:t>
              </a:r>
              <a:r>
                <a:rPr lang="en-US" sz="2200" u="none">
                  <a:solidFill>
                    <a:srgbClr val="000000"/>
                  </a:solidFill>
                  <a:latin typeface="Calibri" pitchFamily="34" charset="0"/>
                </a:rPr>
                <a:t>Jr</a:t>
              </a:r>
              <a:r>
                <a:rPr lang="en-US" sz="2200" u="none" smtClean="0">
                  <a:solidFill>
                    <a:srgbClr val="000000"/>
                  </a:solidFill>
                  <a:latin typeface="Calibri" pitchFamily="34" charset="0"/>
                </a:rPr>
                <a:t>.</a:t>
              </a:r>
              <a:endParaRPr lang="en-US" sz="2200" u="none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409575" y="161925"/>
            <a:ext cx="822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u="none" dirty="0">
                <a:latin typeface="Calibri" pitchFamily="34" charset="0"/>
              </a:rPr>
              <a:t>PODĚKOVÁNÍ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327150" y="2117725"/>
            <a:ext cx="6553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u="none" dirty="0">
                <a:latin typeface="Calibri" pitchFamily="34" charset="0"/>
              </a:rPr>
              <a:t>Podpořeno granty</a:t>
            </a:r>
          </a:p>
          <a:p>
            <a:endParaRPr lang="cs-CZ" sz="2400" u="none" dirty="0">
              <a:latin typeface="Calibri" pitchFamily="34" charset="0"/>
            </a:endParaRPr>
          </a:p>
          <a:p>
            <a:pPr algn="ctr"/>
            <a:r>
              <a:rPr lang="cs-CZ" sz="2400" u="none" dirty="0">
                <a:latin typeface="Calibri" pitchFamily="34" charset="0"/>
              </a:rPr>
              <a:t>MŽP ČR</a:t>
            </a:r>
          </a:p>
          <a:p>
            <a:pPr algn="ctr"/>
            <a:r>
              <a:rPr lang="cs-CZ" sz="2400" u="none" dirty="0">
                <a:latin typeface="Calibri" pitchFamily="34" charset="0"/>
              </a:rPr>
              <a:t>Projekt AIRGEN (čís. SP/1b3/8/08)</a:t>
            </a:r>
          </a:p>
          <a:p>
            <a:pPr algn="ctr"/>
            <a:endParaRPr lang="cs-CZ" sz="2400" u="none" dirty="0">
              <a:latin typeface="Calibri" pitchFamily="34" charset="0"/>
            </a:endParaRPr>
          </a:p>
          <a:p>
            <a:pPr algn="ctr"/>
            <a:r>
              <a:rPr lang="cs-CZ" sz="2400" u="none" dirty="0">
                <a:latin typeface="Calibri" pitchFamily="34" charset="0"/>
              </a:rPr>
              <a:t>MŠMT ČR</a:t>
            </a:r>
          </a:p>
          <a:p>
            <a:pPr algn="ctr"/>
            <a:r>
              <a:rPr lang="cs-CZ" sz="2400" u="none" dirty="0">
                <a:latin typeface="Calibri" pitchFamily="34" charset="0"/>
              </a:rPr>
              <a:t>Projekt AIRTOX (čís. 2B08005)</a:t>
            </a:r>
            <a:endParaRPr lang="en-GB" sz="2400" u="none" dirty="0">
              <a:latin typeface="Calibri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5088" y="6494463"/>
            <a:ext cx="15541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R. J. </a:t>
            </a:r>
            <a:r>
              <a:rPr lang="cs-CZ" sz="1400" u="none" dirty="0" err="1">
                <a:solidFill>
                  <a:srgbClr val="000000"/>
                </a:solidFill>
                <a:latin typeface="Calibri" pitchFamily="34" charset="0"/>
              </a:rPr>
              <a:t>Sram</a:t>
            </a: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400" u="none" dirty="0" smtClean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cs-CZ" sz="1400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476250" y="161925"/>
            <a:ext cx="8229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u="none" dirty="0">
                <a:latin typeface="Calibri" pitchFamily="34" charset="0"/>
              </a:rPr>
              <a:t>PODĚKOVÁNÍ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833563" y="4570413"/>
            <a:ext cx="5754687" cy="18478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 u="none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3438" y="4743450"/>
            <a:ext cx="75660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cs-CZ" sz="3200" u="none">
                <a:solidFill>
                  <a:srgbClr val="FF2D2D"/>
                </a:solidFill>
                <a:latin typeface="Calibri" pitchFamily="34" charset="0"/>
                <a:cs typeface="Arial" charset="0"/>
              </a:rPr>
              <a:t>RIZIKO PRO LIDSKÉ ZDRAVÍ</a:t>
            </a:r>
          </a:p>
          <a:p>
            <a:pPr algn="ctr" eaLnBrk="0" hangingPunct="0">
              <a:lnSpc>
                <a:spcPct val="85000"/>
              </a:lnSpc>
            </a:pPr>
            <a:endParaRPr lang="cs-CZ" sz="3200" u="none">
              <a:solidFill>
                <a:srgbClr val="FF2D2D"/>
              </a:solidFill>
              <a:latin typeface="Calibri" pitchFamily="34" charset="0"/>
              <a:cs typeface="Arial" charset="0"/>
            </a:endParaRPr>
          </a:p>
          <a:p>
            <a:pPr algn="ctr" eaLnBrk="0" hangingPunct="0">
              <a:lnSpc>
                <a:spcPct val="85000"/>
              </a:lnSpc>
            </a:pPr>
            <a:endParaRPr lang="cs-CZ" sz="2400" u="none">
              <a:solidFill>
                <a:srgbClr val="FF2D2D"/>
              </a:solidFill>
              <a:latin typeface="Calibri" pitchFamily="34" charset="0"/>
              <a:cs typeface="Arial" charset="0"/>
            </a:endParaRPr>
          </a:p>
          <a:p>
            <a:pPr algn="ctr" eaLnBrk="0" hangingPunct="0">
              <a:lnSpc>
                <a:spcPct val="85000"/>
              </a:lnSpc>
            </a:pPr>
            <a:r>
              <a:rPr lang="cs-CZ" sz="2400" u="none">
                <a:solidFill>
                  <a:srgbClr val="FF2D2D"/>
                </a:solidFill>
                <a:latin typeface="Calibri" pitchFamily="34" charset="0"/>
                <a:cs typeface="Arial" charset="0"/>
              </a:rPr>
              <a:t>(WHO Bonn 6. 11. 2009)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2360613"/>
            <a:ext cx="3438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cs-CZ" sz="3000" u="none">
                <a:latin typeface="Calibri" pitchFamily="34" charset="0"/>
                <a:cs typeface="Arial" charset="0"/>
              </a:rPr>
              <a:t>koncentrace</a:t>
            </a:r>
            <a:r>
              <a:rPr lang="cs-CZ" sz="3000" u="none">
                <a:solidFill>
                  <a:srgbClr val="003870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sz="3000" u="none">
                <a:solidFill>
                  <a:srgbClr val="000066"/>
                </a:solidFill>
                <a:latin typeface="Calibri" pitchFamily="34" charset="0"/>
                <a:cs typeface="Arial" charset="0"/>
              </a:rPr>
              <a:t/>
            </a:r>
            <a:br>
              <a:rPr lang="cs-CZ" sz="3000" u="none">
                <a:solidFill>
                  <a:srgbClr val="000066"/>
                </a:solidFill>
                <a:latin typeface="Calibri" pitchFamily="34" charset="0"/>
                <a:cs typeface="Arial" charset="0"/>
              </a:rPr>
            </a:br>
            <a:r>
              <a:rPr lang="en-US" sz="3600" u="none">
                <a:solidFill>
                  <a:srgbClr val="FF2D2D"/>
                </a:solidFill>
                <a:latin typeface="Calibri" pitchFamily="34" charset="0"/>
                <a:cs typeface="Arial" charset="0"/>
              </a:rPr>
              <a:t>&gt;</a:t>
            </a:r>
            <a:r>
              <a:rPr lang="cs-CZ" sz="3600" u="none">
                <a:solidFill>
                  <a:srgbClr val="FF2D2D"/>
                </a:solidFill>
                <a:latin typeface="Calibri" pitchFamily="34" charset="0"/>
                <a:cs typeface="Arial" charset="0"/>
              </a:rPr>
              <a:t> 1 ng B[a]</a:t>
            </a:r>
            <a:r>
              <a:rPr lang="en-US" sz="3600" u="none">
                <a:solidFill>
                  <a:srgbClr val="FF2D2D"/>
                </a:solidFill>
                <a:latin typeface="Calibri" pitchFamily="34" charset="0"/>
                <a:cs typeface="Arial" charset="0"/>
              </a:rPr>
              <a:t>P</a:t>
            </a:r>
            <a:r>
              <a:rPr lang="cs-CZ" sz="3600" u="none">
                <a:solidFill>
                  <a:srgbClr val="FF2D2D"/>
                </a:solidFill>
                <a:latin typeface="Calibri" pitchFamily="34" charset="0"/>
                <a:cs typeface="Arial" charset="0"/>
              </a:rPr>
              <a:t>/m</a:t>
            </a:r>
            <a:r>
              <a:rPr lang="cs-CZ" sz="3600" u="none" baseline="30000">
                <a:solidFill>
                  <a:srgbClr val="FF2D2D"/>
                </a:solidFill>
                <a:latin typeface="Calibri" pitchFamily="34" charset="0"/>
                <a:cs typeface="Arial" charset="0"/>
              </a:rPr>
              <a:t>3</a:t>
            </a:r>
          </a:p>
          <a:p>
            <a:pPr algn="ctr" eaLnBrk="0" hangingPunct="0">
              <a:lnSpc>
                <a:spcPct val="85000"/>
              </a:lnSpc>
            </a:pPr>
            <a:r>
              <a:rPr lang="cs-CZ" sz="2800" u="none">
                <a:latin typeface="Calibri" pitchFamily="34" charset="0"/>
                <a:cs typeface="Arial" charset="0"/>
              </a:rPr>
              <a:t>v ovzduší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675" y="219075"/>
            <a:ext cx="9029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3000" u="none" dirty="0">
                <a:latin typeface="+mj-lt"/>
              </a:rPr>
              <a:t>VÝSLEDKY MOLEKULÁRNĚ EPIDEMIOLOGICKÝCH STUDIÍ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486025" y="2124075"/>
            <a:ext cx="4257675" cy="1676400"/>
          </a:xfrm>
          <a:prstGeom prst="ellipse">
            <a:avLst/>
          </a:prstGeom>
          <a:noFill/>
          <a:ln w="57150">
            <a:solidFill>
              <a:srgbClr val="CC002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s-CZ" sz="3400" u="none">
              <a:solidFill>
                <a:srgbClr val="FFCC00"/>
              </a:solidFill>
            </a:endParaRP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5563" y="6503988"/>
            <a:ext cx="15541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R. J. </a:t>
            </a:r>
            <a:r>
              <a:rPr lang="cs-CZ" sz="1400" u="none" dirty="0" err="1">
                <a:solidFill>
                  <a:srgbClr val="000000"/>
                </a:solidFill>
                <a:latin typeface="Calibri" pitchFamily="34" charset="0"/>
              </a:rPr>
              <a:t>Sram</a:t>
            </a: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400" u="none" dirty="0" smtClean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cs-CZ" sz="1400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0" y="1295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cs-CZ" sz="2000" u="none">
                <a:latin typeface="Calibri" pitchFamily="34" charset="0"/>
              </a:rPr>
              <a:t>(genomová frekvence translokací-FISH, mikrojadérka, </a:t>
            </a:r>
            <a:br>
              <a:rPr lang="cs-CZ" sz="2000" u="none">
                <a:latin typeface="Calibri" pitchFamily="34" charset="0"/>
              </a:rPr>
            </a:br>
            <a:r>
              <a:rPr lang="cs-CZ" sz="2000" u="none">
                <a:latin typeface="Calibri" pitchFamily="34" charset="0"/>
              </a:rPr>
              <a:t>fragmentace DNA ve spermiích)</a:t>
            </a:r>
          </a:p>
        </p:txBody>
      </p:sp>
      <p:sp>
        <p:nvSpPr>
          <p:cNvPr id="5129" name="AutoShape 13"/>
          <p:cNvSpPr>
            <a:spLocks noChangeArrowheads="1"/>
          </p:cNvSpPr>
          <p:nvPr/>
        </p:nvSpPr>
        <p:spPr bwMode="auto">
          <a:xfrm rot="5400000">
            <a:off x="4286250" y="5253038"/>
            <a:ext cx="600075" cy="5715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191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s-CZ"/>
          </a:p>
        </p:txBody>
      </p:sp>
      <p:sp>
        <p:nvSpPr>
          <p:cNvPr id="5130" name="AutoShape 6"/>
          <p:cNvSpPr>
            <a:spLocks noChangeArrowheads="1"/>
          </p:cNvSpPr>
          <p:nvPr/>
        </p:nvSpPr>
        <p:spPr bwMode="auto">
          <a:xfrm rot="5400000">
            <a:off x="4224337" y="3957638"/>
            <a:ext cx="733425" cy="495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244475" y="4122738"/>
            <a:ext cx="22796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8280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výsledky 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těhotenství</a:t>
            </a:r>
            <a:endParaRPr lang="en-US" sz="2100" u="none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100" u="none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(IUGR, LBW</a:t>
            </a:r>
            <a:r>
              <a:rPr lang="cs-CZ" sz="2100" u="none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,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působí jako </a:t>
            </a:r>
            <a:r>
              <a:rPr lang="en-US" sz="2100" u="none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ED)</a:t>
            </a:r>
            <a:endParaRPr lang="cs-CZ" sz="2100" u="none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cs-CZ" sz="2100" u="none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6497638" y="4122738"/>
            <a:ext cx="2408237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8280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kardiovaskulární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onemocnění</a:t>
            </a:r>
            <a:r>
              <a:rPr lang="en-US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,</a:t>
            </a:r>
            <a:r>
              <a:rPr lang="cs-CZ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n-US" sz="2100" u="none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cukrovka</a:t>
            </a:r>
            <a:r>
              <a:rPr lang="en-US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,</a:t>
            </a:r>
            <a:endParaRPr lang="cs-CZ" sz="2100" u="none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nádory</a:t>
            </a:r>
          </a:p>
        </p:txBody>
      </p:sp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2406650" y="4122738"/>
            <a:ext cx="1765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8280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plodnost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mužů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cs-CZ" sz="2100" u="none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4371975" y="4122738"/>
            <a:ext cx="22225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8280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respirační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nemocnost dětí,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psychický 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2100" u="none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vývoj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cs-CZ" sz="2100" u="none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16200000" flipV="1">
            <a:off x="1076325" y="3638550"/>
            <a:ext cx="600075" cy="352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 rot="16200000" flipV="1">
            <a:off x="2981325" y="3638550"/>
            <a:ext cx="600075" cy="352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2" name="AutoShape 6"/>
          <p:cNvSpPr>
            <a:spLocks noChangeArrowheads="1"/>
          </p:cNvSpPr>
          <p:nvPr/>
        </p:nvSpPr>
        <p:spPr bwMode="auto">
          <a:xfrm rot="16200000" flipV="1">
            <a:off x="5133975" y="3638550"/>
            <a:ext cx="600075" cy="352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3" name="AutoShape 6"/>
          <p:cNvSpPr>
            <a:spLocks noChangeArrowheads="1"/>
          </p:cNvSpPr>
          <p:nvPr/>
        </p:nvSpPr>
        <p:spPr bwMode="auto">
          <a:xfrm rot="16200000" flipV="1">
            <a:off x="7324725" y="3638550"/>
            <a:ext cx="600075" cy="352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4" name="AutoShape 6"/>
          <p:cNvSpPr>
            <a:spLocks noChangeArrowheads="1"/>
          </p:cNvSpPr>
          <p:nvPr/>
        </p:nvSpPr>
        <p:spPr bwMode="auto">
          <a:xfrm>
            <a:off x="1936750" y="1397000"/>
            <a:ext cx="5305425" cy="6572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 u="none"/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1444625" y="1555750"/>
            <a:ext cx="6251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cs-CZ" sz="3200" u="none">
                <a:solidFill>
                  <a:srgbClr val="FF2D2D"/>
                </a:solidFill>
                <a:latin typeface="Calibri" pitchFamily="34" charset="0"/>
              </a:rPr>
              <a:t>RIZIKO PRO LIDSKÉ ZDRAVÍ</a:t>
            </a:r>
          </a:p>
        </p:txBody>
      </p:sp>
      <p:sp>
        <p:nvSpPr>
          <p:cNvPr id="6156" name="Freeform 2"/>
          <p:cNvSpPr>
            <a:spLocks/>
          </p:cNvSpPr>
          <p:nvPr/>
        </p:nvSpPr>
        <p:spPr bwMode="auto">
          <a:xfrm flipV="1">
            <a:off x="307975" y="2905125"/>
            <a:ext cx="8524875" cy="849313"/>
          </a:xfrm>
          <a:custGeom>
            <a:avLst/>
            <a:gdLst>
              <a:gd name="T0" fmla="*/ 0 w 5475"/>
              <a:gd name="T1" fmla="*/ 2147483647 h 445"/>
              <a:gd name="T2" fmla="*/ 2147483647 w 5475"/>
              <a:gd name="T3" fmla="*/ 2147483647 h 445"/>
              <a:gd name="T4" fmla="*/ 2147483647 w 5475"/>
              <a:gd name="T5" fmla="*/ 0 h 445"/>
              <a:gd name="T6" fmla="*/ 0 60000 65536"/>
              <a:gd name="T7" fmla="*/ 0 60000 65536"/>
              <a:gd name="T8" fmla="*/ 0 60000 65536"/>
              <a:gd name="T9" fmla="*/ 0 w 5475"/>
              <a:gd name="T10" fmla="*/ 0 h 445"/>
              <a:gd name="T11" fmla="*/ 5475 w 5475"/>
              <a:gd name="T12" fmla="*/ 445 h 4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5" h="445">
                <a:moveTo>
                  <a:pt x="0" y="9"/>
                </a:moveTo>
                <a:cubicBezTo>
                  <a:pt x="941" y="227"/>
                  <a:pt x="1883" y="445"/>
                  <a:pt x="2795" y="444"/>
                </a:cubicBezTo>
                <a:cubicBezTo>
                  <a:pt x="3707" y="443"/>
                  <a:pt x="4591" y="221"/>
                  <a:pt x="5475" y="0"/>
                </a:cubicBezTo>
              </a:path>
            </a:pathLst>
          </a:custGeom>
          <a:noFill/>
          <a:ln w="76200">
            <a:solidFill>
              <a:srgbClr val="A50021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cs-CZ"/>
          </a:p>
        </p:txBody>
      </p:sp>
      <p:sp>
        <p:nvSpPr>
          <p:cNvPr id="6157" name="AutoShape 6"/>
          <p:cNvSpPr>
            <a:spLocks noChangeArrowheads="1"/>
          </p:cNvSpPr>
          <p:nvPr/>
        </p:nvSpPr>
        <p:spPr bwMode="auto">
          <a:xfrm rot="16200000" flipV="1">
            <a:off x="4224337" y="2105026"/>
            <a:ext cx="733425" cy="723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8" name="Text Box 5"/>
          <p:cNvSpPr txBox="1">
            <a:spLocks noChangeArrowheads="1"/>
          </p:cNvSpPr>
          <p:nvPr/>
        </p:nvSpPr>
        <p:spPr bwMode="auto">
          <a:xfrm>
            <a:off x="425450" y="309563"/>
            <a:ext cx="8312150" cy="44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3400" u="none" dirty="0">
                <a:latin typeface="Calibri" pitchFamily="34" charset="0"/>
              </a:rPr>
              <a:t>VÝZNAM k-PAU VE ZNEČIŠTĚNÉM OVZDUŠÍ </a:t>
            </a:r>
          </a:p>
        </p:txBody>
      </p:sp>
      <p:sp>
        <p:nvSpPr>
          <p:cNvPr id="6159" name="Text Box 3"/>
          <p:cNvSpPr txBox="1">
            <a:spLocks noChangeArrowheads="1"/>
          </p:cNvSpPr>
          <p:nvPr/>
        </p:nvSpPr>
        <p:spPr bwMode="auto">
          <a:xfrm>
            <a:off x="114300" y="6530975"/>
            <a:ext cx="1305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u="none" dirty="0">
                <a:latin typeface="Calibri" pitchFamily="34" charset="0"/>
              </a:rPr>
              <a:t>R</a:t>
            </a:r>
            <a:r>
              <a:rPr lang="cs-CZ" sz="1400" u="none" dirty="0" smtClean="0">
                <a:latin typeface="Calibri" pitchFamily="34" charset="0"/>
              </a:rPr>
              <a:t>. J. </a:t>
            </a:r>
            <a:r>
              <a:rPr lang="cs-CZ" sz="1400" u="none" dirty="0" err="1" smtClean="0">
                <a:latin typeface="Calibri" pitchFamily="34" charset="0"/>
              </a:rPr>
              <a:t>Sram</a:t>
            </a:r>
            <a:r>
              <a:rPr lang="cs-CZ" sz="1400" u="none" dirty="0" smtClean="0">
                <a:latin typeface="Calibri" pitchFamily="34" charset="0"/>
              </a:rPr>
              <a:t> 2012</a:t>
            </a:r>
            <a:endParaRPr lang="en-GB" sz="1400" u="none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62050" y="163513"/>
            <a:ext cx="681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u="none" dirty="0">
                <a:latin typeface="+mj-lt"/>
              </a:rPr>
              <a:t>PROGRAM </a:t>
            </a:r>
            <a:r>
              <a:rPr lang="en-GB" sz="3600" u="none" dirty="0">
                <a:latin typeface="+mj-lt"/>
              </a:rPr>
              <a:t>OSTRAVA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133475" y="3149600"/>
            <a:ext cx="2371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4000" algn="ctr">
              <a:spcBef>
                <a:spcPts val="0"/>
              </a:spcBef>
            </a:pPr>
            <a:r>
              <a:rPr lang="cs-CZ" sz="2400" u="none" dirty="0">
                <a:latin typeface="+mn-lt"/>
              </a:rPr>
              <a:t>Projekt</a:t>
            </a:r>
            <a:r>
              <a:rPr lang="cs-CZ" sz="2400" u="none" dirty="0">
                <a:solidFill>
                  <a:srgbClr val="016163"/>
                </a:solidFill>
                <a:latin typeface="+mn-lt"/>
              </a:rPr>
              <a:t> </a:t>
            </a:r>
          </a:p>
          <a:p>
            <a:pPr marL="144000" algn="ctr">
              <a:spcBef>
                <a:spcPts val="0"/>
              </a:spcBef>
            </a:pPr>
            <a:endParaRPr lang="cs-CZ" sz="2400" u="none" dirty="0">
              <a:solidFill>
                <a:srgbClr val="016163"/>
              </a:solidFill>
              <a:latin typeface="+mn-lt"/>
            </a:endParaRPr>
          </a:p>
          <a:p>
            <a:pPr marL="144000" algn="ctr">
              <a:spcBef>
                <a:spcPts val="0"/>
              </a:spcBef>
            </a:pPr>
            <a:r>
              <a:rPr lang="cs-CZ" sz="2800" u="none" dirty="0" smtClean="0">
                <a:solidFill>
                  <a:srgbClr val="CC0000"/>
                </a:solidFill>
                <a:latin typeface="+mn-lt"/>
              </a:rPr>
              <a:t>AIRGEN</a:t>
            </a:r>
            <a:endParaRPr lang="cs-CZ" sz="2800" u="none" dirty="0">
              <a:solidFill>
                <a:srgbClr val="CC0000"/>
              </a:solidFill>
              <a:latin typeface="+mn-lt"/>
            </a:endParaRPr>
          </a:p>
          <a:p>
            <a:pPr marL="144000" algn="ctr">
              <a:spcBef>
                <a:spcPts val="0"/>
              </a:spcBef>
            </a:pPr>
            <a:endParaRPr lang="cs-CZ" sz="2800" u="none" dirty="0">
              <a:solidFill>
                <a:srgbClr val="CC0027"/>
              </a:solidFill>
              <a:latin typeface="+mn-lt"/>
            </a:endParaRPr>
          </a:p>
          <a:p>
            <a:pPr marL="144000" algn="ctr">
              <a:spcBef>
                <a:spcPts val="0"/>
              </a:spcBef>
            </a:pPr>
            <a:r>
              <a:rPr lang="cs-CZ" sz="2000" u="none" dirty="0">
                <a:latin typeface="+mn-lt"/>
              </a:rPr>
              <a:t>(MŽP ČR </a:t>
            </a:r>
          </a:p>
          <a:p>
            <a:pPr marL="144000" algn="ctr">
              <a:spcBef>
                <a:spcPts val="0"/>
              </a:spcBef>
            </a:pPr>
            <a:r>
              <a:rPr lang="cs-CZ" sz="2000" u="none" dirty="0">
                <a:latin typeface="+mn-lt"/>
              </a:rPr>
              <a:t>č. SP/1b3/8/08)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136775" y="2335213"/>
            <a:ext cx="502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u="none" dirty="0">
                <a:latin typeface="+mn-lt"/>
              </a:rPr>
              <a:t>1.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6299200" y="2335213"/>
            <a:ext cx="502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u="none" dirty="0">
                <a:latin typeface="+mn-lt"/>
              </a:rPr>
              <a:t>2.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77788" y="6470650"/>
            <a:ext cx="1305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u="none" dirty="0">
                <a:solidFill>
                  <a:srgbClr val="2A1500"/>
                </a:solidFill>
                <a:latin typeface="Calibri" pitchFamily="34" charset="0"/>
              </a:rPr>
              <a:t>R. J. </a:t>
            </a:r>
            <a:r>
              <a:rPr lang="cs-CZ" sz="1400" u="none" dirty="0" err="1">
                <a:solidFill>
                  <a:srgbClr val="2A1500"/>
                </a:solidFill>
                <a:latin typeface="Calibri" pitchFamily="34" charset="0"/>
              </a:rPr>
              <a:t>Sram</a:t>
            </a:r>
            <a:r>
              <a:rPr lang="cs-CZ" sz="1400" u="none" dirty="0">
                <a:solidFill>
                  <a:srgbClr val="2A1500"/>
                </a:solidFill>
                <a:latin typeface="Calibri" pitchFamily="34" charset="0"/>
              </a:rPr>
              <a:t> </a:t>
            </a:r>
            <a:r>
              <a:rPr lang="cs-CZ" sz="1400" u="none" dirty="0" smtClean="0">
                <a:solidFill>
                  <a:srgbClr val="2A1500"/>
                </a:solidFill>
                <a:latin typeface="Calibri" pitchFamily="34" charset="0"/>
              </a:rPr>
              <a:t>2012</a:t>
            </a:r>
            <a:endParaRPr lang="en-GB" sz="1400" u="none" dirty="0">
              <a:solidFill>
                <a:srgbClr val="2A1500"/>
              </a:solidFill>
              <a:latin typeface="Calibri" pitchFamily="34" charset="0"/>
            </a:endParaRPr>
          </a:p>
        </p:txBody>
      </p:sp>
      <p:sp>
        <p:nvSpPr>
          <p:cNvPr id="15369" name="AutoShape 12"/>
          <p:cNvSpPr>
            <a:spLocks noChangeArrowheads="1"/>
          </p:cNvSpPr>
          <p:nvPr/>
        </p:nvSpPr>
        <p:spPr bwMode="auto">
          <a:xfrm rot="18754634" flipH="1">
            <a:off x="3139314" y="1589946"/>
            <a:ext cx="808863" cy="50915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2845366">
            <a:off x="4977639" y="1589946"/>
            <a:ext cx="808863" cy="50915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34000" y="3149600"/>
            <a:ext cx="2371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44000" algn="ctr">
              <a:spcBef>
                <a:spcPts val="0"/>
              </a:spcBef>
            </a:pPr>
            <a:r>
              <a:rPr lang="cs-CZ" sz="2400" u="none" dirty="0">
                <a:latin typeface="+mn-lt"/>
              </a:rPr>
              <a:t>Projekt</a:t>
            </a:r>
            <a:r>
              <a:rPr lang="cs-CZ" sz="2400" u="none" dirty="0">
                <a:solidFill>
                  <a:srgbClr val="016163"/>
                </a:solidFill>
                <a:latin typeface="+mn-lt"/>
              </a:rPr>
              <a:t> </a:t>
            </a:r>
          </a:p>
          <a:p>
            <a:pPr marL="144000" algn="ctr">
              <a:spcBef>
                <a:spcPts val="0"/>
              </a:spcBef>
            </a:pPr>
            <a:endParaRPr lang="cs-CZ" sz="2400" u="none" dirty="0">
              <a:solidFill>
                <a:srgbClr val="016163"/>
              </a:solidFill>
              <a:latin typeface="+mn-lt"/>
            </a:endParaRPr>
          </a:p>
          <a:p>
            <a:pPr marL="144000" algn="ctr">
              <a:spcBef>
                <a:spcPts val="0"/>
              </a:spcBef>
            </a:pPr>
            <a:r>
              <a:rPr lang="cs-CZ" sz="2800" u="none" dirty="0" smtClean="0">
                <a:solidFill>
                  <a:srgbClr val="CC0000"/>
                </a:solidFill>
                <a:latin typeface="+mn-lt"/>
              </a:rPr>
              <a:t>AIRTOX</a:t>
            </a:r>
            <a:endParaRPr lang="cs-CZ" sz="2800" u="none" dirty="0">
              <a:solidFill>
                <a:srgbClr val="CC0000"/>
              </a:solidFill>
              <a:latin typeface="+mn-lt"/>
            </a:endParaRPr>
          </a:p>
          <a:p>
            <a:pPr marL="144000" algn="ctr">
              <a:spcBef>
                <a:spcPts val="0"/>
              </a:spcBef>
            </a:pPr>
            <a:endParaRPr lang="cs-CZ" sz="2800" u="none" dirty="0">
              <a:solidFill>
                <a:srgbClr val="CC0027"/>
              </a:solidFill>
              <a:latin typeface="+mn-lt"/>
            </a:endParaRPr>
          </a:p>
          <a:p>
            <a:pPr marL="144000" algn="ctr">
              <a:spcBef>
                <a:spcPts val="0"/>
              </a:spcBef>
            </a:pPr>
            <a:r>
              <a:rPr lang="cs-CZ" sz="2000" u="none" dirty="0" smtClean="0">
                <a:latin typeface="+mn-lt"/>
              </a:rPr>
              <a:t>(MŠMT ČR</a:t>
            </a:r>
            <a:endParaRPr lang="cs-CZ" sz="2000" u="none" dirty="0">
              <a:latin typeface="+mn-lt"/>
            </a:endParaRPr>
          </a:p>
          <a:p>
            <a:pPr marL="144000" algn="ctr">
              <a:spcBef>
                <a:spcPts val="0"/>
              </a:spcBef>
            </a:pPr>
            <a:r>
              <a:rPr lang="cs-CZ" sz="2000" u="none" dirty="0">
                <a:latin typeface="+mn-lt"/>
              </a:rPr>
              <a:t>č. </a:t>
            </a:r>
            <a:r>
              <a:rPr lang="cs-CZ" sz="2000" u="none" dirty="0" smtClean="0">
                <a:latin typeface="+mn-lt"/>
              </a:rPr>
              <a:t> 2B08005)</a:t>
            </a:r>
            <a:endParaRPr lang="cs-CZ" sz="2000" u="non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873250" y="2711450"/>
            <a:ext cx="5376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u="none" dirty="0">
                <a:solidFill>
                  <a:srgbClr val="CC0000"/>
                </a:solidFill>
                <a:latin typeface="Calibri" pitchFamily="34" charset="0"/>
              </a:rPr>
              <a:t>IN VITRO STUD</a:t>
            </a:r>
            <a:r>
              <a:rPr lang="en-US" sz="4000" u="none" dirty="0">
                <a:solidFill>
                  <a:srgbClr val="CC0000"/>
                </a:solidFill>
                <a:latin typeface="Calibri" pitchFamily="34" charset="0"/>
              </a:rPr>
              <a:t>IE</a:t>
            </a:r>
            <a:endParaRPr lang="cs-CZ" sz="4000" u="none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77788" y="6470650"/>
            <a:ext cx="1305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u="none" dirty="0">
                <a:latin typeface="Calibri" pitchFamily="34" charset="0"/>
              </a:rPr>
              <a:t>R</a:t>
            </a:r>
            <a:r>
              <a:rPr lang="cs-CZ" sz="1400" u="none" dirty="0" smtClean="0">
                <a:latin typeface="Calibri" pitchFamily="34" charset="0"/>
              </a:rPr>
              <a:t>. J. </a:t>
            </a:r>
            <a:r>
              <a:rPr lang="cs-CZ" sz="1400" u="none" dirty="0" err="1" smtClean="0">
                <a:latin typeface="Calibri" pitchFamily="34" charset="0"/>
              </a:rPr>
              <a:t>Sram</a:t>
            </a:r>
            <a:r>
              <a:rPr lang="cs-CZ" sz="1400" u="none" dirty="0" smtClean="0">
                <a:latin typeface="Calibri" pitchFamily="34" charset="0"/>
              </a:rPr>
              <a:t> 2012</a:t>
            </a:r>
            <a:endParaRPr lang="en-GB" sz="1400" u="none" dirty="0">
              <a:latin typeface="Calibri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6200000" flipH="1" flipV="1">
            <a:off x="1351445" y="2846699"/>
            <a:ext cx="2471736" cy="697879"/>
          </a:xfrm>
          <a:prstGeom prst="curvedUpArrow">
            <a:avLst>
              <a:gd name="adj1" fmla="val 112473"/>
              <a:gd name="adj2" fmla="val 224946"/>
              <a:gd name="adj3" fmla="val 33333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16200000">
            <a:off x="5323372" y="2579999"/>
            <a:ext cx="2471736" cy="697879"/>
          </a:xfrm>
          <a:prstGeom prst="curvedUpArrow">
            <a:avLst>
              <a:gd name="adj1" fmla="val 112473"/>
              <a:gd name="adj2" fmla="val 224946"/>
              <a:gd name="adj3" fmla="val 33333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09575" y="19050"/>
            <a:ext cx="8286750" cy="868363"/>
          </a:xfrm>
        </p:spPr>
        <p:txBody>
          <a:bodyPr/>
          <a:lstStyle/>
          <a:p>
            <a:pPr eaLnBrk="1" hangingPunct="1"/>
            <a:r>
              <a:rPr lang="en-US" sz="3600" b="1" cap="all" dirty="0" smtClean="0"/>
              <a:t>Profiles </a:t>
            </a:r>
            <a:r>
              <a:rPr lang="cs-CZ" sz="3600" b="1" cap="all" dirty="0" err="1" smtClean="0"/>
              <a:t>of</a:t>
            </a:r>
            <a:r>
              <a:rPr lang="cs-CZ" sz="3600" b="1" cap="all" dirty="0" smtClean="0"/>
              <a:t> </a:t>
            </a:r>
            <a:r>
              <a:rPr lang="cs-CZ" sz="3600" b="1" cap="all" dirty="0" err="1" smtClean="0"/>
              <a:t>collected</a:t>
            </a:r>
            <a:r>
              <a:rPr lang="cs-CZ" sz="3600" b="1" cap="all" dirty="0" smtClean="0"/>
              <a:t> </a:t>
            </a:r>
            <a:r>
              <a:rPr lang="cs-CZ" sz="3600" b="1" cap="all" dirty="0" err="1" smtClean="0"/>
              <a:t>samples</a:t>
            </a:r>
            <a:endParaRPr lang="en-US" sz="3600" b="1" cap="all" dirty="0" smtClean="0"/>
          </a:p>
        </p:txBody>
      </p:sp>
      <p:graphicFrame>
        <p:nvGraphicFramePr>
          <p:cNvPr id="76852" name="Group 52"/>
          <p:cNvGraphicFramePr>
            <a:graphicFrameLocks noGrp="1"/>
          </p:cNvGraphicFramePr>
          <p:nvPr>
            <p:ph idx="1"/>
          </p:nvPr>
        </p:nvGraphicFramePr>
        <p:xfrm>
          <a:off x="319088" y="1490663"/>
          <a:ext cx="8501062" cy="2057400"/>
        </p:xfrm>
        <a:graphic>
          <a:graphicData uri="http://schemas.openxmlformats.org/drawingml/2006/table">
            <a:tbl>
              <a:tblPr/>
              <a:tblGrid>
                <a:gridCol w="1928812"/>
                <a:gridCol w="1346200"/>
                <a:gridCol w="1603375"/>
                <a:gridCol w="1254125"/>
                <a:gridCol w="1254125"/>
                <a:gridCol w="111442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Locality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Time</a:t>
                      </a:r>
                      <a:endParaRPr kumimoji="0" 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of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collection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Volume </a:t>
                      </a:r>
                      <a:r>
                        <a:rPr kumimoji="0" lang="cs-CZ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of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air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[m</a:t>
                      </a:r>
                      <a:r>
                        <a:rPr kumimoji="0" lang="cs-CZ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PM</a:t>
                      </a:r>
                      <a:r>
                        <a:rPr kumimoji="0" lang="cs-CZ" sz="17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2.5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[</a:t>
                      </a:r>
                      <a:r>
                        <a:rPr kumimoji="0" lang="el-G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μ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g/m</a:t>
                      </a:r>
                      <a:r>
                        <a:rPr kumimoji="0" lang="cs-CZ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B[</a:t>
                      </a:r>
                      <a:r>
                        <a:rPr kumimoji="0" lang="cs-CZ" sz="17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]P [</a:t>
                      </a:r>
                      <a:r>
                        <a:rPr kumimoji="0" lang="cs-CZ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ng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/m</a:t>
                      </a:r>
                      <a:r>
                        <a:rPr kumimoji="0" lang="cs-CZ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c-PAU [</a:t>
                      </a:r>
                      <a:r>
                        <a:rPr kumimoji="0" lang="cs-CZ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ng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/m</a:t>
                      </a:r>
                      <a:r>
                        <a:rPr kumimoji="0" lang="cs-CZ" sz="17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Ostrava-Bartovice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03/2009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29 900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36.7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13.6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81.6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Ostrava-Poruba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03/2009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35 200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25.8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4.28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27.2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Karvina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04/2009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47 400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n.a.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1.88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Trebon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11-12/2008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44 700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11.4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1.11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7.92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744913" y="1893888"/>
            <a:ext cx="1214437" cy="785812"/>
          </a:xfrm>
          <a:prstGeom prst="ellipse">
            <a:avLst/>
          </a:prstGeom>
          <a:noFill/>
          <a:ln w="28575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56" name="Picture 6" descr="filtr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0" y="3752850"/>
            <a:ext cx="3143250" cy="2095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57" name="TextBox 7"/>
          <p:cNvSpPr txBox="1">
            <a:spLocks noChangeArrowheads="1"/>
          </p:cNvSpPr>
          <p:nvPr/>
        </p:nvSpPr>
        <p:spPr bwMode="auto">
          <a:xfrm>
            <a:off x="3024188" y="6091238"/>
            <a:ext cx="299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u="none" dirty="0" err="1">
                <a:latin typeface="Calibri" pitchFamily="34" charset="0"/>
              </a:rPr>
              <a:t>Filt</a:t>
            </a:r>
            <a:r>
              <a:rPr lang="en-US" u="none" dirty="0">
                <a:latin typeface="Calibri" pitchFamily="34" charset="0"/>
              </a:rPr>
              <a:t>e</a:t>
            </a:r>
            <a:r>
              <a:rPr lang="cs-CZ" u="none" dirty="0">
                <a:latin typeface="Calibri" pitchFamily="34" charset="0"/>
              </a:rPr>
              <a:t>r </a:t>
            </a:r>
            <a:r>
              <a:rPr lang="cs-CZ" u="none" dirty="0" err="1">
                <a:latin typeface="Calibri" pitchFamily="34" charset="0"/>
              </a:rPr>
              <a:t>from</a:t>
            </a:r>
            <a:r>
              <a:rPr lang="cs-CZ" u="none" dirty="0">
                <a:latin typeface="Calibri" pitchFamily="34" charset="0"/>
              </a:rPr>
              <a:t> Ostrava- </a:t>
            </a:r>
            <a:r>
              <a:rPr lang="cs-CZ" u="none" dirty="0" err="1">
                <a:latin typeface="Calibri" pitchFamily="34" charset="0"/>
              </a:rPr>
              <a:t>Bartovice</a:t>
            </a:r>
            <a:endParaRPr lang="en-US" u="none" dirty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89725" y="2108200"/>
            <a:ext cx="71437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69238" y="2111375"/>
            <a:ext cx="71437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61" name="Text Box 7"/>
          <p:cNvSpPr txBox="1">
            <a:spLocks noChangeArrowheads="1"/>
          </p:cNvSpPr>
          <p:nvPr/>
        </p:nvSpPr>
        <p:spPr bwMode="auto">
          <a:xfrm>
            <a:off x="77788" y="6470650"/>
            <a:ext cx="1305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u="none" dirty="0">
                <a:latin typeface="Calibri" pitchFamily="34" charset="0"/>
              </a:rPr>
              <a:t>R</a:t>
            </a:r>
            <a:r>
              <a:rPr lang="cs-CZ" sz="1400" u="none" dirty="0" smtClean="0">
                <a:latin typeface="Calibri" pitchFamily="34" charset="0"/>
              </a:rPr>
              <a:t>. J. </a:t>
            </a:r>
            <a:r>
              <a:rPr lang="cs-CZ" sz="1400" u="none" dirty="0" err="1" smtClean="0">
                <a:latin typeface="Calibri" pitchFamily="34" charset="0"/>
              </a:rPr>
              <a:t>Sram</a:t>
            </a:r>
            <a:r>
              <a:rPr lang="cs-CZ" sz="1400" u="none" dirty="0" smtClean="0">
                <a:latin typeface="Calibri" pitchFamily="34" charset="0"/>
              </a:rPr>
              <a:t> 2012</a:t>
            </a:r>
            <a:endParaRPr lang="en-GB" sz="1400" u="non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98450" y="174340"/>
            <a:ext cx="85376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200" u="none" dirty="0">
                <a:latin typeface="+mj-lt"/>
              </a:rPr>
              <a:t>EXPO</a:t>
            </a:r>
            <a:r>
              <a:rPr lang="en-US" sz="3200" u="none" dirty="0">
                <a:latin typeface="+mj-lt"/>
              </a:rPr>
              <a:t>SUR</a:t>
            </a:r>
            <a:r>
              <a:rPr lang="cs-CZ" sz="3200" u="none" dirty="0">
                <a:latin typeface="+mj-lt"/>
              </a:rPr>
              <a:t>E </a:t>
            </a:r>
            <a:r>
              <a:rPr lang="en-US" sz="3200" u="none" dirty="0">
                <a:latin typeface="+mj-lt"/>
              </a:rPr>
              <a:t>TO </a:t>
            </a:r>
            <a:r>
              <a:rPr lang="cs-CZ" sz="3200" u="none" dirty="0">
                <a:latin typeface="+mj-lt"/>
              </a:rPr>
              <a:t>B</a:t>
            </a:r>
            <a:r>
              <a:rPr lang="en-US" sz="3200" u="none" dirty="0">
                <a:latin typeface="+mj-lt"/>
              </a:rPr>
              <a:t>[</a:t>
            </a:r>
            <a:r>
              <a:rPr lang="cs-CZ" sz="3200" u="none" dirty="0">
                <a:latin typeface="+mj-lt"/>
              </a:rPr>
              <a:t>a</a:t>
            </a:r>
            <a:r>
              <a:rPr lang="en-US" sz="3200" u="none" dirty="0">
                <a:latin typeface="+mj-lt"/>
              </a:rPr>
              <a:t>]P</a:t>
            </a:r>
            <a:r>
              <a:rPr lang="cs-CZ" sz="3200" u="none" dirty="0">
                <a:latin typeface="+mj-lt"/>
              </a:rPr>
              <a:t> – </a:t>
            </a:r>
            <a:r>
              <a:rPr lang="en-US" sz="3200" u="none" dirty="0">
                <a:latin typeface="+mj-lt"/>
              </a:rPr>
              <a:t>STATIONARY </a:t>
            </a:r>
            <a:r>
              <a:rPr lang="cs-CZ" sz="3200" u="none" dirty="0">
                <a:latin typeface="+mj-lt"/>
              </a:rPr>
              <a:t>MONITOR</a:t>
            </a:r>
            <a:r>
              <a:rPr lang="en-US" sz="3200" u="none" dirty="0">
                <a:latin typeface="+mj-lt"/>
              </a:rPr>
              <a:t>ING</a:t>
            </a:r>
            <a:endParaRPr lang="cs-CZ" sz="3200" u="none" dirty="0">
              <a:latin typeface="+mj-lt"/>
            </a:endParaRPr>
          </a:p>
        </p:txBody>
      </p:sp>
      <p:grpSp>
        <p:nvGrpSpPr>
          <p:cNvPr id="19460" name="Group 94"/>
          <p:cNvGrpSpPr>
            <a:grpSpLocks/>
          </p:cNvGrpSpPr>
          <p:nvPr/>
        </p:nvGrpSpPr>
        <p:grpSpPr bwMode="auto">
          <a:xfrm>
            <a:off x="84138" y="1028700"/>
            <a:ext cx="8951912" cy="5740400"/>
            <a:chOff x="53" y="648"/>
            <a:chExt cx="5639" cy="3616"/>
          </a:xfrm>
        </p:grpSpPr>
        <p:sp>
          <p:nvSpPr>
            <p:cNvPr id="19463" name="Rectangle 37"/>
            <p:cNvSpPr>
              <a:spLocks noChangeArrowheads="1"/>
            </p:cNvSpPr>
            <p:nvPr/>
          </p:nvSpPr>
          <p:spPr bwMode="auto">
            <a:xfrm>
              <a:off x="534" y="1564"/>
              <a:ext cx="2226" cy="138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dirty="0">
                <a:solidFill>
                  <a:srgbClr val="CC0000"/>
                </a:solidFill>
              </a:endParaRPr>
            </a:p>
          </p:txBody>
        </p:sp>
        <p:sp>
          <p:nvSpPr>
            <p:cNvPr id="19464" name="Text Box 61"/>
            <p:cNvSpPr txBox="1">
              <a:spLocks noChangeArrowheads="1"/>
            </p:cNvSpPr>
            <p:nvPr/>
          </p:nvSpPr>
          <p:spPr bwMode="auto">
            <a:xfrm>
              <a:off x="446" y="3059"/>
              <a:ext cx="1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0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65" name="Text Box 62"/>
            <p:cNvSpPr txBox="1">
              <a:spLocks noChangeArrowheads="1"/>
            </p:cNvSpPr>
            <p:nvPr/>
          </p:nvSpPr>
          <p:spPr bwMode="auto">
            <a:xfrm>
              <a:off x="884" y="1237"/>
              <a:ext cx="14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u="none" dirty="0">
                  <a:solidFill>
                    <a:srgbClr val="1E324B"/>
                  </a:solidFill>
                  <a:latin typeface="Calibri" pitchFamily="34" charset="0"/>
                </a:rPr>
                <a:t>DNA </a:t>
              </a:r>
              <a:r>
                <a:rPr lang="cs-CZ" u="none" dirty="0" err="1">
                  <a:solidFill>
                    <a:srgbClr val="1E324B"/>
                  </a:solidFill>
                  <a:latin typeface="Calibri" pitchFamily="34" charset="0"/>
                </a:rPr>
                <a:t>adducts</a:t>
              </a:r>
              <a:r>
                <a:rPr lang="cs-CZ" u="none" dirty="0">
                  <a:solidFill>
                    <a:srgbClr val="1E324B"/>
                  </a:solidFill>
                  <a:latin typeface="Calibri" pitchFamily="34" charset="0"/>
                </a:rPr>
                <a:t> vs. B[a]P</a:t>
              </a:r>
              <a:endParaRPr lang="cs-CZ" u="none" baseline="30000" dirty="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66" name="Text Box 63"/>
            <p:cNvSpPr txBox="1">
              <a:spLocks noChangeArrowheads="1"/>
            </p:cNvSpPr>
            <p:nvPr/>
          </p:nvSpPr>
          <p:spPr bwMode="auto">
            <a:xfrm>
              <a:off x="852" y="3059"/>
              <a:ext cx="2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0.5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67" name="Text Box 64"/>
            <p:cNvSpPr txBox="1">
              <a:spLocks noChangeArrowheads="1"/>
            </p:cNvSpPr>
            <p:nvPr/>
          </p:nvSpPr>
          <p:spPr bwMode="auto">
            <a:xfrm>
              <a:off x="1296" y="3059"/>
              <a:ext cx="1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1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68" name="Text Box 65"/>
            <p:cNvSpPr txBox="1">
              <a:spLocks noChangeArrowheads="1"/>
            </p:cNvSpPr>
            <p:nvPr/>
          </p:nvSpPr>
          <p:spPr bwMode="auto">
            <a:xfrm>
              <a:off x="1736" y="3059"/>
              <a:ext cx="2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1.5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69" name="Text Box 66"/>
            <p:cNvSpPr txBox="1">
              <a:spLocks noChangeArrowheads="1"/>
            </p:cNvSpPr>
            <p:nvPr/>
          </p:nvSpPr>
          <p:spPr bwMode="auto">
            <a:xfrm>
              <a:off x="2224" y="3059"/>
              <a:ext cx="1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2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70" name="Text Box 67"/>
            <p:cNvSpPr txBox="1">
              <a:spLocks noChangeArrowheads="1"/>
            </p:cNvSpPr>
            <p:nvPr/>
          </p:nvSpPr>
          <p:spPr bwMode="auto">
            <a:xfrm>
              <a:off x="2616" y="3059"/>
              <a:ext cx="2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2.5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71" name="Text Box 68"/>
            <p:cNvSpPr txBox="1">
              <a:spLocks noChangeArrowheads="1"/>
            </p:cNvSpPr>
            <p:nvPr/>
          </p:nvSpPr>
          <p:spPr bwMode="auto">
            <a:xfrm>
              <a:off x="294" y="2911"/>
              <a:ext cx="2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</a:rPr>
                <a:t>0.0</a:t>
              </a:r>
              <a:endParaRPr lang="cs-CZ" sz="1300" u="none" baseline="30000" dirty="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72" name="Text Box 69"/>
            <p:cNvSpPr txBox="1">
              <a:spLocks noChangeArrowheads="1"/>
            </p:cNvSpPr>
            <p:nvPr/>
          </p:nvSpPr>
          <p:spPr bwMode="auto">
            <a:xfrm>
              <a:off x="294" y="2631"/>
              <a:ext cx="2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4.0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73" name="Text Box 70"/>
            <p:cNvSpPr txBox="1">
              <a:spLocks noChangeArrowheads="1"/>
            </p:cNvSpPr>
            <p:nvPr/>
          </p:nvSpPr>
          <p:spPr bwMode="auto">
            <a:xfrm>
              <a:off x="294" y="2359"/>
              <a:ext cx="2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8.0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74" name="Text Box 71"/>
            <p:cNvSpPr txBox="1">
              <a:spLocks noChangeArrowheads="1"/>
            </p:cNvSpPr>
            <p:nvPr/>
          </p:nvSpPr>
          <p:spPr bwMode="auto">
            <a:xfrm>
              <a:off x="218" y="2083"/>
              <a:ext cx="30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12.0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75" name="Text Box 72"/>
            <p:cNvSpPr txBox="1">
              <a:spLocks noChangeArrowheads="1"/>
            </p:cNvSpPr>
            <p:nvPr/>
          </p:nvSpPr>
          <p:spPr bwMode="auto">
            <a:xfrm>
              <a:off x="218" y="1807"/>
              <a:ext cx="30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16.0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76" name="Text Box 73"/>
            <p:cNvSpPr txBox="1">
              <a:spLocks noChangeArrowheads="1"/>
            </p:cNvSpPr>
            <p:nvPr/>
          </p:nvSpPr>
          <p:spPr bwMode="auto">
            <a:xfrm>
              <a:off x="218" y="1539"/>
              <a:ext cx="30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</a:rPr>
                <a:t>20.0</a:t>
              </a:r>
              <a:endParaRPr lang="cs-CZ" sz="1300" u="none" baseline="30000" dirty="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77" name="Text Box 74"/>
            <p:cNvSpPr txBox="1">
              <a:spLocks noChangeArrowheads="1"/>
            </p:cNvSpPr>
            <p:nvPr/>
          </p:nvSpPr>
          <p:spPr bwMode="auto">
            <a:xfrm rot="16200000">
              <a:off x="-551" y="2137"/>
              <a:ext cx="150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u="none">
                  <a:solidFill>
                    <a:srgbClr val="1E324B"/>
                  </a:solidFill>
                  <a:latin typeface="Calibri" pitchFamily="34" charset="0"/>
                </a:rPr>
                <a:t>Adducts / 10</a:t>
              </a:r>
              <a:r>
                <a:rPr lang="cs-CZ" sz="1400" u="none" baseline="30000">
                  <a:solidFill>
                    <a:srgbClr val="1E324B"/>
                  </a:solidFill>
                  <a:latin typeface="Calibri" pitchFamily="34" charset="0"/>
                </a:rPr>
                <a:t>8</a:t>
              </a:r>
              <a:r>
                <a:rPr lang="cs-CZ" sz="1400" u="none">
                  <a:solidFill>
                    <a:srgbClr val="1E324B"/>
                  </a:solidFill>
                  <a:latin typeface="Calibri" pitchFamily="34" charset="0"/>
                </a:rPr>
                <a:t> nucleotides/m</a:t>
              </a:r>
              <a:r>
                <a:rPr lang="cs-CZ" sz="1400" u="none" baseline="30000">
                  <a:solidFill>
                    <a:srgbClr val="1E324B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478" name="Rectangle 59"/>
            <p:cNvSpPr>
              <a:spLocks noChangeArrowheads="1"/>
            </p:cNvSpPr>
            <p:nvPr/>
          </p:nvSpPr>
          <p:spPr bwMode="auto">
            <a:xfrm rot="8063815">
              <a:off x="1217" y="2720"/>
              <a:ext cx="63" cy="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cs-CZ"/>
            </a:p>
          </p:txBody>
        </p:sp>
        <p:sp>
          <p:nvSpPr>
            <p:cNvPr id="19479" name="Rectangle 60"/>
            <p:cNvSpPr>
              <a:spLocks noChangeArrowheads="1"/>
            </p:cNvSpPr>
            <p:nvPr/>
          </p:nvSpPr>
          <p:spPr bwMode="auto">
            <a:xfrm rot="8063815">
              <a:off x="2229" y="1724"/>
              <a:ext cx="63" cy="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cs-CZ"/>
            </a:p>
          </p:txBody>
        </p:sp>
        <p:grpSp>
          <p:nvGrpSpPr>
            <p:cNvPr id="19480" name="Group 120"/>
            <p:cNvGrpSpPr>
              <a:grpSpLocks/>
            </p:cNvGrpSpPr>
            <p:nvPr/>
          </p:nvGrpSpPr>
          <p:grpSpPr bwMode="auto">
            <a:xfrm>
              <a:off x="531" y="1847"/>
              <a:ext cx="2229" cy="820"/>
              <a:chOff x="492" y="1793"/>
              <a:chExt cx="2268" cy="820"/>
            </a:xfrm>
          </p:grpSpPr>
          <p:sp>
            <p:nvSpPr>
              <p:cNvPr id="19546" name="Line 38"/>
              <p:cNvSpPr>
                <a:spLocks noChangeShapeType="1"/>
              </p:cNvSpPr>
              <p:nvPr/>
            </p:nvSpPr>
            <p:spPr bwMode="auto">
              <a:xfrm>
                <a:off x="492" y="1793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47" name="Line 39"/>
              <p:cNvSpPr>
                <a:spLocks noChangeShapeType="1"/>
              </p:cNvSpPr>
              <p:nvPr/>
            </p:nvSpPr>
            <p:spPr bwMode="auto">
              <a:xfrm>
                <a:off x="492" y="2064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48" name="Line 40"/>
              <p:cNvSpPr>
                <a:spLocks noChangeShapeType="1"/>
              </p:cNvSpPr>
              <p:nvPr/>
            </p:nvSpPr>
            <p:spPr bwMode="auto">
              <a:xfrm>
                <a:off x="492" y="2341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49" name="Line 41"/>
              <p:cNvSpPr>
                <a:spLocks noChangeShapeType="1"/>
              </p:cNvSpPr>
              <p:nvPr/>
            </p:nvSpPr>
            <p:spPr bwMode="auto">
              <a:xfrm>
                <a:off x="492" y="2613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9481" name="Line 49"/>
            <p:cNvSpPr>
              <a:spLocks noChangeShapeType="1"/>
            </p:cNvSpPr>
            <p:nvPr/>
          </p:nvSpPr>
          <p:spPr bwMode="auto">
            <a:xfrm rot="16200000" flipH="1">
              <a:off x="508" y="2972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82" name="Line 50"/>
            <p:cNvSpPr>
              <a:spLocks noChangeShapeType="1"/>
            </p:cNvSpPr>
            <p:nvPr/>
          </p:nvSpPr>
          <p:spPr bwMode="auto">
            <a:xfrm rot="16200000" flipH="1">
              <a:off x="944" y="2972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83" name="Line 51"/>
            <p:cNvSpPr>
              <a:spLocks noChangeShapeType="1"/>
            </p:cNvSpPr>
            <p:nvPr/>
          </p:nvSpPr>
          <p:spPr bwMode="auto">
            <a:xfrm rot="16200000" flipH="1">
              <a:off x="1396" y="2972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84" name="Line 52"/>
            <p:cNvSpPr>
              <a:spLocks noChangeShapeType="1"/>
            </p:cNvSpPr>
            <p:nvPr/>
          </p:nvSpPr>
          <p:spPr bwMode="auto">
            <a:xfrm rot="16200000" flipH="1">
              <a:off x="1840" y="2972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85" name="Line 53"/>
            <p:cNvSpPr>
              <a:spLocks noChangeShapeType="1"/>
            </p:cNvSpPr>
            <p:nvPr/>
          </p:nvSpPr>
          <p:spPr bwMode="auto">
            <a:xfrm rot="16200000" flipH="1">
              <a:off x="2288" y="2972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86" name="Line 54"/>
            <p:cNvSpPr>
              <a:spLocks noChangeShapeType="1"/>
            </p:cNvSpPr>
            <p:nvPr/>
          </p:nvSpPr>
          <p:spPr bwMode="auto">
            <a:xfrm rot="16200000" flipH="1">
              <a:off x="2732" y="2972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87" name="Text Box 75"/>
            <p:cNvSpPr txBox="1">
              <a:spLocks noChangeArrowheads="1"/>
            </p:cNvSpPr>
            <p:nvPr/>
          </p:nvSpPr>
          <p:spPr bwMode="auto">
            <a:xfrm>
              <a:off x="730" y="1664"/>
              <a:ext cx="53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u="none" dirty="0">
                  <a:solidFill>
                    <a:srgbClr val="D3ECFD"/>
                  </a:solidFill>
                  <a:latin typeface="Calibri" pitchFamily="34" charset="0"/>
                </a:rPr>
                <a:t>R</a:t>
              </a:r>
              <a:r>
                <a:rPr lang="cs-CZ" sz="1400" u="none" baseline="30000" dirty="0">
                  <a:solidFill>
                    <a:srgbClr val="D3ECFD"/>
                  </a:solidFill>
                  <a:latin typeface="Calibri" pitchFamily="34" charset="0"/>
                </a:rPr>
                <a:t>2</a:t>
              </a:r>
              <a:r>
                <a:rPr lang="cs-CZ" sz="1400" u="none" dirty="0">
                  <a:solidFill>
                    <a:srgbClr val="D3ECFD"/>
                  </a:solidFill>
                  <a:latin typeface="Calibri" pitchFamily="34" charset="0"/>
                </a:rPr>
                <a:t>=0.779</a:t>
              </a:r>
              <a:endParaRPr lang="cs-CZ" sz="1400" u="none" baseline="30000" dirty="0">
                <a:solidFill>
                  <a:srgbClr val="D3ECFD"/>
                </a:solidFill>
                <a:latin typeface="Calibri" pitchFamily="34" charset="0"/>
              </a:endParaRPr>
            </a:p>
          </p:txBody>
        </p:sp>
        <p:sp>
          <p:nvSpPr>
            <p:cNvPr id="19488" name="Text Box 83"/>
            <p:cNvSpPr txBox="1">
              <a:spLocks noChangeArrowheads="1"/>
            </p:cNvSpPr>
            <p:nvPr/>
          </p:nvSpPr>
          <p:spPr bwMode="auto">
            <a:xfrm>
              <a:off x="1252" y="3246"/>
              <a:ext cx="69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u="none">
                  <a:solidFill>
                    <a:srgbClr val="1E324B"/>
                  </a:solidFill>
                  <a:latin typeface="Calibri" pitchFamily="34" charset="0"/>
                </a:rPr>
                <a:t>B[a]P ng/m</a:t>
              </a:r>
              <a:r>
                <a:rPr lang="cs-CZ" sz="1400" u="none" baseline="30000">
                  <a:solidFill>
                    <a:srgbClr val="1E324B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489" name="Line 56"/>
            <p:cNvSpPr>
              <a:spLocks noChangeShapeType="1"/>
            </p:cNvSpPr>
            <p:nvPr/>
          </p:nvSpPr>
          <p:spPr bwMode="auto">
            <a:xfrm flipV="1">
              <a:off x="1156" y="2002"/>
              <a:ext cx="1104" cy="7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490" name="Rectangle 57"/>
            <p:cNvSpPr>
              <a:spLocks noChangeArrowheads="1"/>
            </p:cNvSpPr>
            <p:nvPr/>
          </p:nvSpPr>
          <p:spPr bwMode="auto">
            <a:xfrm rot="8063815">
              <a:off x="1121" y="2620"/>
              <a:ext cx="63" cy="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cs-CZ"/>
            </a:p>
          </p:txBody>
        </p:sp>
        <p:sp>
          <p:nvSpPr>
            <p:cNvPr id="19491" name="Rectangle 58"/>
            <p:cNvSpPr>
              <a:spLocks noChangeArrowheads="1"/>
            </p:cNvSpPr>
            <p:nvPr/>
          </p:nvSpPr>
          <p:spPr bwMode="auto">
            <a:xfrm rot="8063815">
              <a:off x="1945" y="2324"/>
              <a:ext cx="63" cy="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cs-CZ"/>
            </a:p>
          </p:txBody>
        </p:sp>
        <p:grpSp>
          <p:nvGrpSpPr>
            <p:cNvPr id="19492" name="Group 125"/>
            <p:cNvGrpSpPr>
              <a:grpSpLocks/>
            </p:cNvGrpSpPr>
            <p:nvPr/>
          </p:nvGrpSpPr>
          <p:grpSpPr bwMode="auto">
            <a:xfrm>
              <a:off x="492" y="1566"/>
              <a:ext cx="44" cy="1386"/>
              <a:chOff x="492" y="1512"/>
              <a:chExt cx="56" cy="1386"/>
            </a:xfrm>
          </p:grpSpPr>
          <p:sp>
            <p:nvSpPr>
              <p:cNvPr id="19540" name="Line 43"/>
              <p:cNvSpPr>
                <a:spLocks noChangeShapeType="1"/>
              </p:cNvSpPr>
              <p:nvPr/>
            </p:nvSpPr>
            <p:spPr bwMode="auto">
              <a:xfrm flipH="1">
                <a:off x="492" y="1512"/>
                <a:ext cx="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41" name="Line 48"/>
              <p:cNvSpPr>
                <a:spLocks noChangeShapeType="1"/>
              </p:cNvSpPr>
              <p:nvPr/>
            </p:nvSpPr>
            <p:spPr bwMode="auto">
              <a:xfrm flipH="1">
                <a:off x="492" y="2898"/>
                <a:ext cx="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42" name="Line 121"/>
              <p:cNvSpPr>
                <a:spLocks noChangeShapeType="1"/>
              </p:cNvSpPr>
              <p:nvPr/>
            </p:nvSpPr>
            <p:spPr bwMode="auto">
              <a:xfrm flipH="1">
                <a:off x="492" y="1794"/>
                <a:ext cx="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43" name="Line 122"/>
              <p:cNvSpPr>
                <a:spLocks noChangeShapeType="1"/>
              </p:cNvSpPr>
              <p:nvPr/>
            </p:nvSpPr>
            <p:spPr bwMode="auto">
              <a:xfrm flipH="1">
                <a:off x="492" y="2064"/>
                <a:ext cx="4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44" name="Line 123"/>
              <p:cNvSpPr>
                <a:spLocks noChangeShapeType="1"/>
              </p:cNvSpPr>
              <p:nvPr/>
            </p:nvSpPr>
            <p:spPr bwMode="auto">
              <a:xfrm flipH="1">
                <a:off x="492" y="2340"/>
                <a:ext cx="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45" name="Line 124"/>
              <p:cNvSpPr>
                <a:spLocks noChangeShapeType="1"/>
              </p:cNvSpPr>
              <p:nvPr/>
            </p:nvSpPr>
            <p:spPr bwMode="auto">
              <a:xfrm flipH="1">
                <a:off x="492" y="2616"/>
                <a:ext cx="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9493" name="Rectangle 107"/>
            <p:cNvSpPr>
              <a:spLocks noChangeArrowheads="1"/>
            </p:cNvSpPr>
            <p:nvPr/>
          </p:nvSpPr>
          <p:spPr bwMode="auto">
            <a:xfrm>
              <a:off x="3352" y="1564"/>
              <a:ext cx="2226" cy="13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494" name="Text Box 77"/>
            <p:cNvSpPr txBox="1">
              <a:spLocks noChangeArrowheads="1"/>
            </p:cNvSpPr>
            <p:nvPr/>
          </p:nvSpPr>
          <p:spPr bwMode="auto">
            <a:xfrm>
              <a:off x="3646" y="1237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u="none">
                  <a:solidFill>
                    <a:srgbClr val="1E324B"/>
                  </a:solidFill>
                  <a:latin typeface="Calibri" pitchFamily="34" charset="0"/>
                </a:rPr>
                <a:t>DNA adducts vs. c-PAHs</a:t>
              </a:r>
              <a:endParaRPr lang="cs-CZ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95" name="Text Box 79"/>
            <p:cNvSpPr txBox="1">
              <a:spLocks noChangeArrowheads="1"/>
            </p:cNvSpPr>
            <p:nvPr/>
          </p:nvSpPr>
          <p:spPr bwMode="auto">
            <a:xfrm>
              <a:off x="3016" y="1535"/>
              <a:ext cx="30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 dirty="0">
                  <a:latin typeface="Calibri" pitchFamily="34" charset="0"/>
                </a:rPr>
                <a:t>20.0</a:t>
              </a:r>
              <a:endParaRPr lang="cs-CZ" sz="1300" u="none" baseline="30000" dirty="0">
                <a:latin typeface="Calibri" pitchFamily="34" charset="0"/>
              </a:endParaRPr>
            </a:p>
          </p:txBody>
        </p:sp>
        <p:sp>
          <p:nvSpPr>
            <p:cNvPr id="19496" name="Text Box 80"/>
            <p:cNvSpPr txBox="1">
              <a:spLocks noChangeArrowheads="1"/>
            </p:cNvSpPr>
            <p:nvPr/>
          </p:nvSpPr>
          <p:spPr bwMode="auto">
            <a:xfrm>
              <a:off x="3458" y="1664"/>
              <a:ext cx="52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D3ECFD"/>
                  </a:solidFill>
                  <a:latin typeface="Calibri" pitchFamily="34" charset="0"/>
                </a:rPr>
                <a:t>R</a:t>
              </a:r>
              <a:r>
                <a:rPr lang="cs-CZ" sz="1400" baseline="30000">
                  <a:solidFill>
                    <a:srgbClr val="D3ECFD"/>
                  </a:solidFill>
                  <a:latin typeface="Calibri" pitchFamily="34" charset="0"/>
                </a:rPr>
                <a:t>2</a:t>
              </a:r>
              <a:r>
                <a:rPr lang="cs-CZ" sz="1400">
                  <a:solidFill>
                    <a:srgbClr val="D3ECFD"/>
                  </a:solidFill>
                  <a:latin typeface="Calibri" pitchFamily="34" charset="0"/>
                </a:rPr>
                <a:t>=0.762</a:t>
              </a:r>
              <a:endParaRPr lang="cs-CZ" sz="1400" baseline="30000">
                <a:solidFill>
                  <a:srgbClr val="D3ECFD"/>
                </a:solidFill>
                <a:latin typeface="Calibri" pitchFamily="34" charset="0"/>
              </a:endParaRPr>
            </a:p>
          </p:txBody>
        </p:sp>
        <p:sp>
          <p:nvSpPr>
            <p:cNvPr id="19497" name="Rectangle 81"/>
            <p:cNvSpPr>
              <a:spLocks noChangeArrowheads="1"/>
            </p:cNvSpPr>
            <p:nvPr/>
          </p:nvSpPr>
          <p:spPr bwMode="auto">
            <a:xfrm rot="8063815">
              <a:off x="3877" y="2716"/>
              <a:ext cx="63" cy="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cs-CZ"/>
            </a:p>
          </p:txBody>
        </p:sp>
        <p:sp>
          <p:nvSpPr>
            <p:cNvPr id="19498" name="Text Box 82"/>
            <p:cNvSpPr txBox="1">
              <a:spLocks noChangeArrowheads="1"/>
            </p:cNvSpPr>
            <p:nvPr/>
          </p:nvSpPr>
          <p:spPr bwMode="auto">
            <a:xfrm>
              <a:off x="3260" y="3000"/>
              <a:ext cx="1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2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499" name="Text Box 85"/>
            <p:cNvSpPr txBox="1">
              <a:spLocks noChangeArrowheads="1"/>
            </p:cNvSpPr>
            <p:nvPr/>
          </p:nvSpPr>
          <p:spPr bwMode="auto">
            <a:xfrm>
              <a:off x="3016" y="1799"/>
              <a:ext cx="30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latin typeface="Calibri" pitchFamily="34" charset="0"/>
                </a:rPr>
                <a:t>16.0</a:t>
              </a:r>
              <a:endParaRPr lang="cs-CZ" sz="1300" u="none" baseline="30000">
                <a:latin typeface="Calibri" pitchFamily="34" charset="0"/>
              </a:endParaRPr>
            </a:p>
          </p:txBody>
        </p:sp>
        <p:sp>
          <p:nvSpPr>
            <p:cNvPr id="19500" name="Text Box 86"/>
            <p:cNvSpPr txBox="1">
              <a:spLocks noChangeArrowheads="1"/>
            </p:cNvSpPr>
            <p:nvPr/>
          </p:nvSpPr>
          <p:spPr bwMode="auto">
            <a:xfrm>
              <a:off x="3016" y="2079"/>
              <a:ext cx="30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latin typeface="Calibri" pitchFamily="34" charset="0"/>
                </a:rPr>
                <a:t>12.0</a:t>
              </a:r>
              <a:endParaRPr lang="cs-CZ" sz="1300" u="none" baseline="30000">
                <a:latin typeface="Calibri" pitchFamily="34" charset="0"/>
              </a:endParaRPr>
            </a:p>
          </p:txBody>
        </p:sp>
        <p:sp>
          <p:nvSpPr>
            <p:cNvPr id="19501" name="Text Box 87"/>
            <p:cNvSpPr txBox="1">
              <a:spLocks noChangeArrowheads="1"/>
            </p:cNvSpPr>
            <p:nvPr/>
          </p:nvSpPr>
          <p:spPr bwMode="auto">
            <a:xfrm>
              <a:off x="3088" y="2359"/>
              <a:ext cx="2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latin typeface="Calibri" pitchFamily="34" charset="0"/>
                </a:rPr>
                <a:t>8.0</a:t>
              </a:r>
              <a:endParaRPr lang="cs-CZ" sz="1300" u="none" baseline="30000">
                <a:latin typeface="Calibri" pitchFamily="34" charset="0"/>
              </a:endParaRPr>
            </a:p>
          </p:txBody>
        </p:sp>
        <p:sp>
          <p:nvSpPr>
            <p:cNvPr id="19502" name="Text Box 88"/>
            <p:cNvSpPr txBox="1">
              <a:spLocks noChangeArrowheads="1"/>
            </p:cNvSpPr>
            <p:nvPr/>
          </p:nvSpPr>
          <p:spPr bwMode="auto">
            <a:xfrm>
              <a:off x="3088" y="2564"/>
              <a:ext cx="2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latin typeface="Calibri" pitchFamily="34" charset="0"/>
                </a:rPr>
                <a:t>4.0</a:t>
              </a:r>
              <a:endParaRPr lang="cs-CZ" sz="1300" u="none" baseline="30000">
                <a:latin typeface="Calibri" pitchFamily="34" charset="0"/>
              </a:endParaRPr>
            </a:p>
          </p:txBody>
        </p:sp>
        <p:sp>
          <p:nvSpPr>
            <p:cNvPr id="19503" name="Text Box 89"/>
            <p:cNvSpPr txBox="1">
              <a:spLocks noChangeArrowheads="1"/>
            </p:cNvSpPr>
            <p:nvPr/>
          </p:nvSpPr>
          <p:spPr bwMode="auto">
            <a:xfrm>
              <a:off x="3088" y="2848"/>
              <a:ext cx="25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latin typeface="Calibri" pitchFamily="34" charset="0"/>
                </a:rPr>
                <a:t>0.0</a:t>
              </a:r>
              <a:endParaRPr lang="cs-CZ" sz="1300" u="none" baseline="30000">
                <a:latin typeface="Calibri" pitchFamily="34" charset="0"/>
              </a:endParaRPr>
            </a:p>
          </p:txBody>
        </p:sp>
        <p:sp>
          <p:nvSpPr>
            <p:cNvPr id="19504" name="Text Box 94"/>
            <p:cNvSpPr txBox="1">
              <a:spLocks noChangeArrowheads="1"/>
            </p:cNvSpPr>
            <p:nvPr/>
          </p:nvSpPr>
          <p:spPr bwMode="auto">
            <a:xfrm>
              <a:off x="3692" y="3000"/>
              <a:ext cx="1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4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505" name="Text Box 95"/>
            <p:cNvSpPr txBox="1">
              <a:spLocks noChangeArrowheads="1"/>
            </p:cNvSpPr>
            <p:nvPr/>
          </p:nvSpPr>
          <p:spPr bwMode="auto">
            <a:xfrm>
              <a:off x="4158" y="3000"/>
              <a:ext cx="1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6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506" name="Text Box 96"/>
            <p:cNvSpPr txBox="1">
              <a:spLocks noChangeArrowheads="1"/>
            </p:cNvSpPr>
            <p:nvPr/>
          </p:nvSpPr>
          <p:spPr bwMode="auto">
            <a:xfrm>
              <a:off x="4608" y="3000"/>
              <a:ext cx="1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8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507" name="Text Box 97"/>
            <p:cNvSpPr txBox="1">
              <a:spLocks noChangeArrowheads="1"/>
            </p:cNvSpPr>
            <p:nvPr/>
          </p:nvSpPr>
          <p:spPr bwMode="auto">
            <a:xfrm>
              <a:off x="5016" y="3000"/>
              <a:ext cx="22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10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508" name="Text Box 98"/>
            <p:cNvSpPr txBox="1">
              <a:spLocks noChangeArrowheads="1"/>
            </p:cNvSpPr>
            <p:nvPr/>
          </p:nvSpPr>
          <p:spPr bwMode="auto">
            <a:xfrm>
              <a:off x="5470" y="3000"/>
              <a:ext cx="22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300" u="none">
                  <a:solidFill>
                    <a:srgbClr val="1E324B"/>
                  </a:solidFill>
                  <a:latin typeface="Calibri" pitchFamily="34" charset="0"/>
                </a:rPr>
                <a:t>12</a:t>
              </a:r>
              <a:endParaRPr lang="cs-CZ" sz="1300" u="none" baseline="30000">
                <a:solidFill>
                  <a:srgbClr val="1E324B"/>
                </a:solidFill>
                <a:latin typeface="Calibri" pitchFamily="34" charset="0"/>
              </a:endParaRPr>
            </a:p>
          </p:txBody>
        </p:sp>
        <p:sp>
          <p:nvSpPr>
            <p:cNvPr id="19509" name="Text Box 99"/>
            <p:cNvSpPr txBox="1">
              <a:spLocks noChangeArrowheads="1"/>
            </p:cNvSpPr>
            <p:nvPr/>
          </p:nvSpPr>
          <p:spPr bwMode="auto">
            <a:xfrm>
              <a:off x="4044" y="3191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u="none">
                  <a:solidFill>
                    <a:srgbClr val="1E324B"/>
                  </a:solidFill>
                  <a:latin typeface="Calibri" pitchFamily="34" charset="0"/>
                </a:rPr>
                <a:t>cPAHs ng/m</a:t>
              </a:r>
              <a:r>
                <a:rPr lang="cs-CZ" sz="1400" u="none" baseline="30000">
                  <a:solidFill>
                    <a:srgbClr val="1E324B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510" name="Rectangle 104"/>
            <p:cNvSpPr>
              <a:spLocks noChangeArrowheads="1"/>
            </p:cNvSpPr>
            <p:nvPr/>
          </p:nvSpPr>
          <p:spPr bwMode="auto">
            <a:xfrm rot="8063815">
              <a:off x="5307" y="1720"/>
              <a:ext cx="63" cy="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cs-CZ"/>
            </a:p>
          </p:txBody>
        </p:sp>
        <p:grpSp>
          <p:nvGrpSpPr>
            <p:cNvPr id="19511" name="Group 140"/>
            <p:cNvGrpSpPr>
              <a:grpSpLocks/>
            </p:cNvGrpSpPr>
            <p:nvPr/>
          </p:nvGrpSpPr>
          <p:grpSpPr bwMode="auto">
            <a:xfrm>
              <a:off x="3349" y="1846"/>
              <a:ext cx="2229" cy="816"/>
              <a:chOff x="3310" y="1792"/>
              <a:chExt cx="2268" cy="816"/>
            </a:xfrm>
          </p:grpSpPr>
          <p:sp>
            <p:nvSpPr>
              <p:cNvPr id="19536" name="Line 108"/>
              <p:cNvSpPr>
                <a:spLocks noChangeShapeType="1"/>
              </p:cNvSpPr>
              <p:nvPr/>
            </p:nvSpPr>
            <p:spPr bwMode="auto">
              <a:xfrm>
                <a:off x="3310" y="1792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37" name="Line 109"/>
              <p:cNvSpPr>
                <a:spLocks noChangeShapeType="1"/>
              </p:cNvSpPr>
              <p:nvPr/>
            </p:nvSpPr>
            <p:spPr bwMode="auto">
              <a:xfrm>
                <a:off x="3310" y="2062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38" name="Line 110"/>
              <p:cNvSpPr>
                <a:spLocks noChangeShapeType="1"/>
              </p:cNvSpPr>
              <p:nvPr/>
            </p:nvSpPr>
            <p:spPr bwMode="auto">
              <a:xfrm>
                <a:off x="3310" y="2338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39" name="Line 111"/>
              <p:cNvSpPr>
                <a:spLocks noChangeShapeType="1"/>
              </p:cNvSpPr>
              <p:nvPr/>
            </p:nvSpPr>
            <p:spPr bwMode="auto">
              <a:xfrm>
                <a:off x="3310" y="2608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9512" name="Line 114"/>
            <p:cNvSpPr>
              <a:spLocks noChangeShapeType="1"/>
            </p:cNvSpPr>
            <p:nvPr/>
          </p:nvSpPr>
          <p:spPr bwMode="auto">
            <a:xfrm rot="16200000" flipH="1">
              <a:off x="3326" y="2966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3" name="Line 115"/>
            <p:cNvSpPr>
              <a:spLocks noChangeShapeType="1"/>
            </p:cNvSpPr>
            <p:nvPr/>
          </p:nvSpPr>
          <p:spPr bwMode="auto">
            <a:xfrm rot="16200000" flipH="1">
              <a:off x="3762" y="2966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4" name="Line 116"/>
            <p:cNvSpPr>
              <a:spLocks noChangeShapeType="1"/>
            </p:cNvSpPr>
            <p:nvPr/>
          </p:nvSpPr>
          <p:spPr bwMode="auto">
            <a:xfrm rot="16200000" flipH="1">
              <a:off x="4214" y="2966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5" name="Line 117"/>
            <p:cNvSpPr>
              <a:spLocks noChangeShapeType="1"/>
            </p:cNvSpPr>
            <p:nvPr/>
          </p:nvSpPr>
          <p:spPr bwMode="auto">
            <a:xfrm rot="16200000" flipH="1">
              <a:off x="4658" y="2966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6" name="Line 118"/>
            <p:cNvSpPr>
              <a:spLocks noChangeShapeType="1"/>
            </p:cNvSpPr>
            <p:nvPr/>
          </p:nvSpPr>
          <p:spPr bwMode="auto">
            <a:xfrm rot="16200000" flipH="1">
              <a:off x="5106" y="2966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17" name="Line 119"/>
            <p:cNvSpPr>
              <a:spLocks noChangeShapeType="1"/>
            </p:cNvSpPr>
            <p:nvPr/>
          </p:nvSpPr>
          <p:spPr bwMode="auto">
            <a:xfrm rot="16200000" flipH="1">
              <a:off x="5550" y="2966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9518" name="Group 148"/>
            <p:cNvGrpSpPr>
              <a:grpSpLocks/>
            </p:cNvGrpSpPr>
            <p:nvPr/>
          </p:nvGrpSpPr>
          <p:grpSpPr bwMode="auto">
            <a:xfrm>
              <a:off x="3309" y="1566"/>
              <a:ext cx="44" cy="1380"/>
              <a:chOff x="3309" y="1512"/>
              <a:chExt cx="44" cy="1380"/>
            </a:xfrm>
          </p:grpSpPr>
          <p:sp>
            <p:nvSpPr>
              <p:cNvPr id="19530" name="Line 142"/>
              <p:cNvSpPr>
                <a:spLocks noChangeShapeType="1"/>
              </p:cNvSpPr>
              <p:nvPr/>
            </p:nvSpPr>
            <p:spPr bwMode="auto">
              <a:xfrm flipH="1">
                <a:off x="3309" y="1512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31" name="Line 143"/>
              <p:cNvSpPr>
                <a:spLocks noChangeShapeType="1"/>
              </p:cNvSpPr>
              <p:nvPr/>
            </p:nvSpPr>
            <p:spPr bwMode="auto">
              <a:xfrm flipH="1">
                <a:off x="3309" y="2892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32" name="Line 144"/>
              <p:cNvSpPr>
                <a:spLocks noChangeShapeType="1"/>
              </p:cNvSpPr>
              <p:nvPr/>
            </p:nvSpPr>
            <p:spPr bwMode="auto">
              <a:xfrm flipH="1">
                <a:off x="3309" y="1793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33" name="Line 145"/>
              <p:cNvSpPr>
                <a:spLocks noChangeShapeType="1"/>
              </p:cNvSpPr>
              <p:nvPr/>
            </p:nvSpPr>
            <p:spPr bwMode="auto">
              <a:xfrm flipH="1">
                <a:off x="3309" y="2063"/>
                <a:ext cx="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34" name="Line 146"/>
              <p:cNvSpPr>
                <a:spLocks noChangeShapeType="1"/>
              </p:cNvSpPr>
              <p:nvPr/>
            </p:nvSpPr>
            <p:spPr bwMode="auto">
              <a:xfrm flipH="1">
                <a:off x="3309" y="2338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35" name="Line 147"/>
              <p:cNvSpPr>
                <a:spLocks noChangeShapeType="1"/>
              </p:cNvSpPr>
              <p:nvPr/>
            </p:nvSpPr>
            <p:spPr bwMode="auto">
              <a:xfrm flipH="1">
                <a:off x="3309" y="2611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9519" name="Line 84"/>
            <p:cNvSpPr>
              <a:spLocks noChangeShapeType="1"/>
            </p:cNvSpPr>
            <p:nvPr/>
          </p:nvSpPr>
          <p:spPr bwMode="auto">
            <a:xfrm flipV="1">
              <a:off x="3912" y="2046"/>
              <a:ext cx="1422" cy="736"/>
            </a:xfrm>
            <a:prstGeom prst="lin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520" name="Rectangle 101"/>
            <p:cNvSpPr>
              <a:spLocks noChangeArrowheads="1"/>
            </p:cNvSpPr>
            <p:nvPr/>
          </p:nvSpPr>
          <p:spPr bwMode="auto">
            <a:xfrm rot="8063815">
              <a:off x="4057" y="2616"/>
              <a:ext cx="63" cy="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cs-CZ"/>
            </a:p>
          </p:txBody>
        </p:sp>
        <p:sp>
          <p:nvSpPr>
            <p:cNvPr id="19521" name="Rectangle 102"/>
            <p:cNvSpPr>
              <a:spLocks noChangeArrowheads="1"/>
            </p:cNvSpPr>
            <p:nvPr/>
          </p:nvSpPr>
          <p:spPr bwMode="auto">
            <a:xfrm rot="8063815">
              <a:off x="4991" y="2320"/>
              <a:ext cx="63" cy="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cs-CZ"/>
            </a:p>
          </p:txBody>
        </p:sp>
        <p:sp>
          <p:nvSpPr>
            <p:cNvPr id="19522" name="Rectangle 103"/>
            <p:cNvSpPr>
              <a:spLocks noChangeArrowheads="1"/>
            </p:cNvSpPr>
            <p:nvPr/>
          </p:nvSpPr>
          <p:spPr bwMode="auto">
            <a:xfrm rot="8063815">
              <a:off x="5079" y="2324"/>
              <a:ext cx="63" cy="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cs-CZ"/>
            </a:p>
          </p:txBody>
        </p:sp>
        <p:sp>
          <p:nvSpPr>
            <p:cNvPr id="19523" name="TextovéPole 7"/>
            <p:cNvSpPr txBox="1">
              <a:spLocks noChangeArrowheads="1"/>
            </p:cNvSpPr>
            <p:nvPr/>
          </p:nvSpPr>
          <p:spPr bwMode="auto">
            <a:xfrm>
              <a:off x="610" y="648"/>
              <a:ext cx="447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Correlation of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 DNA ad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d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u</a:t>
              </a:r>
              <a:r>
                <a:rPr lang="en-US" sz="16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cts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cs-CZ" sz="16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indu</a:t>
              </a:r>
              <a:r>
                <a:rPr lang="en-US" sz="16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ced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 by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 extra</a:t>
              </a:r>
              <a:r>
                <a:rPr lang="en-US" sz="16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cts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from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 PM2.5 </a:t>
              </a:r>
            </a:p>
            <a:p>
              <a:pPr algn="ctr"/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with the content of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 B[a]P 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and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c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-PA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Hs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for studied localities</a:t>
              </a:r>
              <a:endParaRPr lang="cs-CZ" sz="1600" u="none" dirty="0">
                <a:solidFill>
                  <a:srgbClr val="CC0000"/>
                </a:solidFill>
                <a:latin typeface="Calibri" pitchFamily="34" charset="0"/>
                <a:cs typeface="Arial" charset="0"/>
              </a:endParaRPr>
            </a:p>
            <a:p>
              <a:pPr algn="ctr"/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 (T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r</a:t>
              </a:r>
              <a:r>
                <a:rPr lang="cs-CZ" sz="16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ebo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n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, Pra</a:t>
              </a:r>
              <a:r>
                <a:rPr lang="en-US" sz="16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gue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–Libu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s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, Ostrava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-</a:t>
              </a:r>
              <a:r>
                <a:rPr lang="cs-CZ" sz="16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Poruba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cs-CZ" sz="16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Ostrava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-B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a</a:t>
              </a:r>
              <a:r>
                <a:rPr lang="cs-CZ" sz="16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rtovice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cs-CZ" sz="16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Karvin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a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)</a:t>
              </a:r>
            </a:p>
          </p:txBody>
        </p:sp>
        <p:sp>
          <p:nvSpPr>
            <p:cNvPr id="19524" name="Text Box 154"/>
            <p:cNvSpPr txBox="1">
              <a:spLocks noChangeArrowheads="1"/>
            </p:cNvSpPr>
            <p:nvPr/>
          </p:nvSpPr>
          <p:spPr bwMode="auto">
            <a:xfrm rot="16200000">
              <a:off x="2242" y="2196"/>
              <a:ext cx="14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solidFill>
                    <a:srgbClr val="1E324B"/>
                  </a:solidFill>
                  <a:latin typeface="Calibri" pitchFamily="34" charset="0"/>
                </a:rPr>
                <a:t>Adducts / 10</a:t>
              </a:r>
              <a:r>
                <a:rPr lang="cs-CZ" sz="1400" baseline="30000">
                  <a:solidFill>
                    <a:srgbClr val="1E324B"/>
                  </a:solidFill>
                  <a:latin typeface="Calibri" pitchFamily="34" charset="0"/>
                </a:rPr>
                <a:t>8</a:t>
              </a:r>
              <a:r>
                <a:rPr lang="cs-CZ" sz="1400">
                  <a:solidFill>
                    <a:srgbClr val="1E324B"/>
                  </a:solidFill>
                  <a:latin typeface="Calibri" pitchFamily="34" charset="0"/>
                </a:rPr>
                <a:t> nucleotides/m</a:t>
              </a:r>
              <a:r>
                <a:rPr lang="cs-CZ" sz="1400" baseline="30000">
                  <a:solidFill>
                    <a:srgbClr val="1E324B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525" name="Rectangle 159"/>
            <p:cNvSpPr>
              <a:spLocks noChangeArrowheads="1"/>
            </p:cNvSpPr>
            <p:nvPr/>
          </p:nvSpPr>
          <p:spPr bwMode="auto">
            <a:xfrm>
              <a:off x="1104" y="3438"/>
              <a:ext cx="3576" cy="6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526" name="Text Box 155"/>
            <p:cNvSpPr txBox="1">
              <a:spLocks noChangeArrowheads="1"/>
            </p:cNvSpPr>
            <p:nvPr/>
          </p:nvSpPr>
          <p:spPr bwMode="auto">
            <a:xfrm>
              <a:off x="2582" y="3272"/>
              <a:ext cx="518" cy="2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</a:rPr>
                <a:t>c</a:t>
              </a:r>
              <a:r>
                <a:rPr lang="cs-CZ" sz="1600" u="none" dirty="0">
                  <a:solidFill>
                    <a:srgbClr val="CC0000"/>
                  </a:solidFill>
                  <a:latin typeface="Calibri" pitchFamily="34" charset="0"/>
                </a:rPr>
                <a:t>-PA</a:t>
              </a:r>
              <a:r>
                <a:rPr lang="en-US" sz="1600" u="none" dirty="0">
                  <a:solidFill>
                    <a:srgbClr val="CC0000"/>
                  </a:solidFill>
                  <a:latin typeface="Calibri" pitchFamily="34" charset="0"/>
                </a:rPr>
                <a:t>Hs:</a:t>
              </a:r>
              <a:endParaRPr lang="cs-CZ" sz="1600" u="none" dirty="0">
                <a:solidFill>
                  <a:srgbClr val="CC0000"/>
                </a:solidFill>
                <a:latin typeface="Calibri" pitchFamily="34" charset="0"/>
              </a:endParaRPr>
            </a:p>
          </p:txBody>
        </p:sp>
        <p:sp>
          <p:nvSpPr>
            <p:cNvPr id="19527" name="TextovéPole 5"/>
            <p:cNvSpPr txBox="1">
              <a:spLocks noChangeArrowheads="1"/>
            </p:cNvSpPr>
            <p:nvPr/>
          </p:nvSpPr>
          <p:spPr bwMode="auto">
            <a:xfrm>
              <a:off x="1134" y="3482"/>
              <a:ext cx="182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dibenzo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[a,h]ant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h</a:t>
              </a:r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racen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e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(DB[</a:t>
              </a:r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ah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]A) </a:t>
              </a:r>
            </a:p>
            <a:p>
              <a:r>
                <a:rPr lang="cs-CZ" sz="13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benzo</a:t>
              </a:r>
              <a:r>
                <a:rPr lang="cs-CZ" sz="13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[</a:t>
              </a:r>
              <a:r>
                <a:rPr lang="cs-CZ" sz="13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ghi</a:t>
              </a:r>
              <a:r>
                <a:rPr lang="cs-CZ" sz="13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]</a:t>
              </a:r>
              <a:r>
                <a:rPr lang="cs-CZ" sz="13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perylen</a:t>
              </a:r>
              <a:r>
                <a:rPr lang="en-US" sz="13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e</a:t>
              </a:r>
              <a:r>
                <a:rPr lang="cs-CZ" sz="13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 (B[</a:t>
              </a:r>
              <a:r>
                <a:rPr lang="cs-CZ" sz="1300" u="none" dirty="0" err="1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ghi</a:t>
              </a:r>
              <a:r>
                <a:rPr lang="cs-CZ" sz="1300" u="none" dirty="0">
                  <a:solidFill>
                    <a:srgbClr val="CC0000"/>
                  </a:solidFill>
                  <a:latin typeface="Calibri" pitchFamily="34" charset="0"/>
                  <a:cs typeface="Arial" charset="0"/>
                </a:rPr>
                <a:t>]P)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 </a:t>
              </a:r>
              <a:endParaRPr lang="cs-CZ" sz="1300" u="none" dirty="0">
                <a:solidFill>
                  <a:srgbClr val="1E324B"/>
                </a:solidFill>
                <a:latin typeface="Calibri" pitchFamily="34" charset="0"/>
                <a:cs typeface="Arial" charset="0"/>
              </a:endParaRPr>
            </a:p>
            <a:p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</a:rPr>
                <a:t>chrysen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</a:rPr>
                <a:t>e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</a:rPr>
                <a:t> (CHRY)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 </a:t>
              </a:r>
            </a:p>
            <a:p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indeno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[1,2,3-cd]</a:t>
              </a:r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pyren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e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 (I[1,2,3-cd]P) </a:t>
              </a:r>
            </a:p>
          </p:txBody>
        </p:sp>
        <p:sp>
          <p:nvSpPr>
            <p:cNvPr id="19528" name="TextovéPole 5"/>
            <p:cNvSpPr txBox="1">
              <a:spLocks noChangeArrowheads="1"/>
            </p:cNvSpPr>
            <p:nvPr/>
          </p:nvSpPr>
          <p:spPr bwMode="auto">
            <a:xfrm>
              <a:off x="3174" y="3482"/>
              <a:ext cx="1530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benz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[a]ant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h</a:t>
              </a:r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racen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e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 (B[a]A)</a:t>
              </a:r>
            </a:p>
            <a:p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benzo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[b]</a:t>
              </a:r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fluorant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h</a:t>
              </a:r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en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e 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(B[b]F) </a:t>
              </a:r>
              <a:endParaRPr lang="en-US" sz="1300" u="none" dirty="0">
                <a:solidFill>
                  <a:srgbClr val="1E324B"/>
                </a:solidFill>
                <a:latin typeface="Calibri" pitchFamily="34" charset="0"/>
                <a:cs typeface="Arial" charset="0"/>
              </a:endParaRPr>
            </a:p>
            <a:p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benzo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[k]</a:t>
              </a:r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fluorant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h</a:t>
              </a:r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en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e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 (B[k]F) </a:t>
              </a:r>
            </a:p>
            <a:p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benzo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[a]</a:t>
              </a:r>
              <a:r>
                <a:rPr lang="cs-CZ" sz="1300" u="none" dirty="0" err="1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pyren</a:t>
              </a:r>
              <a:r>
                <a:rPr lang="en-US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e</a:t>
              </a:r>
              <a:r>
                <a:rPr lang="cs-CZ" sz="1300" u="none" dirty="0">
                  <a:solidFill>
                    <a:srgbClr val="1E324B"/>
                  </a:solidFill>
                  <a:latin typeface="Calibri" pitchFamily="34" charset="0"/>
                  <a:cs typeface="Arial" charset="0"/>
                </a:rPr>
                <a:t> (B[a]P) </a:t>
              </a:r>
            </a:p>
          </p:txBody>
        </p:sp>
        <p:sp>
          <p:nvSpPr>
            <p:cNvPr id="19529" name="Text Box 162"/>
            <p:cNvSpPr txBox="1">
              <a:spLocks noChangeArrowheads="1"/>
            </p:cNvSpPr>
            <p:nvPr/>
          </p:nvSpPr>
          <p:spPr bwMode="auto">
            <a:xfrm>
              <a:off x="53" y="4085"/>
              <a:ext cx="979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cs-CZ" sz="1400">
                <a:solidFill>
                  <a:srgbClr val="1E324B"/>
                </a:solidFill>
                <a:latin typeface="Calibri" pitchFamily="34" charset="0"/>
              </a:endParaRPr>
            </a:p>
          </p:txBody>
        </p:sp>
      </p:grp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77788" y="6508750"/>
            <a:ext cx="1305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u="none" dirty="0">
                <a:latin typeface="Calibri" pitchFamily="34" charset="0"/>
              </a:rPr>
              <a:t>R</a:t>
            </a:r>
            <a:r>
              <a:rPr lang="cs-CZ" sz="1400" u="none" dirty="0" smtClean="0">
                <a:latin typeface="Calibri" pitchFamily="34" charset="0"/>
              </a:rPr>
              <a:t>. J. </a:t>
            </a:r>
            <a:r>
              <a:rPr lang="cs-CZ" sz="1400" u="none" dirty="0" err="1" smtClean="0">
                <a:latin typeface="Calibri" pitchFamily="34" charset="0"/>
              </a:rPr>
              <a:t>Sram</a:t>
            </a:r>
            <a:r>
              <a:rPr lang="cs-CZ" sz="1400" u="none" dirty="0" smtClean="0">
                <a:latin typeface="Calibri" pitchFamily="34" charset="0"/>
              </a:rPr>
              <a:t> 2012</a:t>
            </a:r>
            <a:endParaRPr lang="en-GB" sz="1400" u="none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9523"/>
            <a:ext cx="9144000" cy="91440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90513" y="161925"/>
            <a:ext cx="854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u="none" dirty="0">
                <a:latin typeface="Calibri" pitchFamily="34" charset="0"/>
              </a:rPr>
              <a:t>PROGRAM OSTRAVA - NOVÉ POZNATKY</a:t>
            </a:r>
            <a:endParaRPr lang="en-GB" sz="3600" u="none" dirty="0">
              <a:latin typeface="Calibri" pitchFamily="34" charset="0"/>
            </a:endParaRP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145738" y="6484938"/>
            <a:ext cx="1305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R. J. </a:t>
            </a:r>
            <a:r>
              <a:rPr lang="cs-CZ" sz="1400" u="none" dirty="0" err="1">
                <a:solidFill>
                  <a:srgbClr val="000000"/>
                </a:solidFill>
                <a:latin typeface="Calibri" pitchFamily="34" charset="0"/>
              </a:rPr>
              <a:t>Sram</a:t>
            </a:r>
            <a:r>
              <a:rPr lang="cs-CZ" sz="1400" u="none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cs-CZ" sz="1400" u="none" dirty="0" smtClean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cs-CZ" sz="1400" u="non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90" name="Text Box 14"/>
          <p:cNvSpPr txBox="1">
            <a:spLocks noChangeArrowheads="1"/>
          </p:cNvSpPr>
          <p:nvPr/>
        </p:nvSpPr>
        <p:spPr bwMode="auto">
          <a:xfrm>
            <a:off x="1053843" y="1806575"/>
            <a:ext cx="74792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u="none" dirty="0">
                <a:latin typeface="Calibri" pitchFamily="34" charset="0"/>
              </a:rPr>
              <a:t>Studie in </a:t>
            </a:r>
            <a:r>
              <a:rPr lang="cs-CZ" sz="2400" u="none" dirty="0" err="1">
                <a:latin typeface="Calibri" pitchFamily="34" charset="0"/>
              </a:rPr>
              <a:t>vitro</a:t>
            </a:r>
            <a:r>
              <a:rPr lang="cs-CZ" sz="2400" u="none" dirty="0">
                <a:latin typeface="Calibri" pitchFamily="34" charset="0"/>
              </a:rPr>
              <a:t>: </a:t>
            </a:r>
            <a:br>
              <a:rPr lang="cs-CZ" sz="2400" u="none" dirty="0">
                <a:latin typeface="Calibri" pitchFamily="34" charset="0"/>
              </a:rPr>
            </a:br>
            <a:r>
              <a:rPr lang="cs-CZ" sz="2400" u="none" dirty="0">
                <a:latin typeface="Calibri" pitchFamily="34" charset="0"/>
              </a:rPr>
              <a:t>studium mechanismů toxického působení látek vázaných </a:t>
            </a:r>
          </a:p>
          <a:p>
            <a:pPr algn="ctr"/>
            <a:r>
              <a:rPr lang="cs-CZ" sz="2400" u="none" dirty="0">
                <a:latin typeface="Calibri" pitchFamily="34" charset="0"/>
              </a:rPr>
              <a:t>na </a:t>
            </a:r>
            <a:r>
              <a:rPr lang="cs-CZ" sz="2400" u="none" dirty="0" err="1">
                <a:latin typeface="Calibri" pitchFamily="34" charset="0"/>
              </a:rPr>
              <a:t>respirabilních</a:t>
            </a:r>
            <a:r>
              <a:rPr lang="cs-CZ" sz="2400" u="none" dirty="0">
                <a:latin typeface="Calibri" pitchFamily="34" charset="0"/>
              </a:rPr>
              <a:t> prachových částicích</a:t>
            </a:r>
          </a:p>
        </p:txBody>
      </p:sp>
      <p:sp>
        <p:nvSpPr>
          <p:cNvPr id="41991" name="Text Box 15"/>
          <p:cNvSpPr txBox="1">
            <a:spLocks noChangeArrowheads="1"/>
          </p:cNvSpPr>
          <p:nvPr/>
        </p:nvSpPr>
        <p:spPr bwMode="auto">
          <a:xfrm>
            <a:off x="1590675" y="3649663"/>
            <a:ext cx="70119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u="none" dirty="0">
                <a:latin typeface="Calibri" pitchFamily="34" charset="0"/>
              </a:rPr>
              <a:t>biologická aktivita extraktů z PM2.5 je podmíněna zejména </a:t>
            </a:r>
            <a:br>
              <a:rPr lang="cs-CZ" sz="2000" u="none" dirty="0">
                <a:latin typeface="Calibri" pitchFamily="34" charset="0"/>
              </a:rPr>
            </a:br>
            <a:r>
              <a:rPr lang="cs-CZ" sz="2000" u="none" dirty="0">
                <a:latin typeface="Calibri" pitchFamily="34" charset="0"/>
              </a:rPr>
              <a:t>koncentrací k-PAU vázaných na povrchu částic</a:t>
            </a:r>
          </a:p>
          <a:p>
            <a:endParaRPr lang="cs-CZ" sz="2000" u="none" dirty="0">
              <a:latin typeface="Calibri" pitchFamily="34" charset="0"/>
            </a:endParaRPr>
          </a:p>
          <a:p>
            <a:r>
              <a:rPr lang="cs-CZ" sz="2000" u="none" dirty="0">
                <a:latin typeface="Calibri" pitchFamily="34" charset="0"/>
              </a:rPr>
              <a:t>vysoké koncentrace k-PAU v MSK ve srovnání s jinými lokalitami </a:t>
            </a:r>
            <a:br>
              <a:rPr lang="cs-CZ" sz="2000" u="none" dirty="0">
                <a:latin typeface="Calibri" pitchFamily="34" charset="0"/>
              </a:rPr>
            </a:br>
            <a:r>
              <a:rPr lang="cs-CZ" sz="2000" u="none" dirty="0">
                <a:latin typeface="Calibri" pitchFamily="34" charset="0"/>
              </a:rPr>
              <a:t>v ČR (Praha, Třeboň, Teplice) jsou výsledkem znečištění ovzduší </a:t>
            </a:r>
            <a:br>
              <a:rPr lang="cs-CZ" sz="2000" u="none" dirty="0">
                <a:latin typeface="Calibri" pitchFamily="34" charset="0"/>
              </a:rPr>
            </a:br>
            <a:r>
              <a:rPr lang="cs-CZ" sz="2000" u="none" dirty="0">
                <a:latin typeface="Calibri" pitchFamily="34" charset="0"/>
              </a:rPr>
              <a:t>průmyslem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742950" y="3810000"/>
            <a:ext cx="638175" cy="219075"/>
          </a:xfrm>
          <a:prstGeom prst="rightArrow">
            <a:avLst/>
          </a:prstGeom>
          <a:solidFill>
            <a:srgbClr val="D00000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742950" y="4648200"/>
            <a:ext cx="638175" cy="219075"/>
          </a:xfrm>
          <a:prstGeom prst="rightArrow">
            <a:avLst/>
          </a:prstGeom>
          <a:solidFill>
            <a:srgbClr val="D00000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12713</TotalTime>
  <Words>1378</Words>
  <Application>Microsoft Office PowerPoint</Application>
  <PresentationFormat>On-screen Show (4:3)</PresentationFormat>
  <Paragraphs>419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Motiv sady Office</vt:lpstr>
      <vt:lpstr>Slide 1</vt:lpstr>
      <vt:lpstr>Slide 2</vt:lpstr>
      <vt:lpstr>Slide 3</vt:lpstr>
      <vt:lpstr>Slide 4</vt:lpstr>
      <vt:lpstr>Slide 5</vt:lpstr>
      <vt:lpstr>Slide 6</vt:lpstr>
      <vt:lpstr>Profiles of collected samples</vt:lpstr>
      <vt:lpstr>Slide 8</vt:lpstr>
      <vt:lpstr>Slide 9</vt:lpstr>
      <vt:lpstr>Slide 10</vt:lpstr>
      <vt:lpstr>Slide 11</vt:lpstr>
      <vt:lpstr>Slide 12</vt:lpstr>
      <vt:lpstr>HCD  kumulativní incidence/100 dětí/0-5 let</vt:lpstr>
      <vt:lpstr>Slide 14</vt:lpstr>
      <vt:lpstr>Slide 15</vt:lpstr>
      <vt:lpstr>ANALÝZA GENOVÉ EXPRESE</vt:lpstr>
      <vt:lpstr>Slide 17</vt:lpstr>
      <vt:lpstr>Comparison of ‘no asthma’ or ‘asthma’  Results from the two regions</vt:lpstr>
      <vt:lpstr>Comparison of  „no asthma“ vs. „asthma“ t-test results</vt:lpstr>
      <vt:lpstr>DIFERENCIÁLNÍ GENOVÁ EXPRESE</vt:lpstr>
      <vt:lpstr>qPCR VERIFIKACE</vt:lpstr>
      <vt:lpstr>VÝSLEDKY – </vt:lpstr>
      <vt:lpstr>Slide 23</vt:lpstr>
      <vt:lpstr>Slide 24</vt:lpstr>
      <vt:lpstr>Slide 25</vt:lpstr>
      <vt:lpstr>Slide 26</vt:lpstr>
    </vt:vector>
  </TitlesOfParts>
  <Company>UEM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Radim Sram</dc:creator>
  <cp:lastModifiedBy>Radim Sram</cp:lastModifiedBy>
  <cp:revision>508</cp:revision>
  <dcterms:created xsi:type="dcterms:W3CDTF">2010-07-23T11:48:02Z</dcterms:created>
  <dcterms:modified xsi:type="dcterms:W3CDTF">2012-03-31T09:43:38Z</dcterms:modified>
</cp:coreProperties>
</file>