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4" r:id="rId2"/>
    <p:sldId id="312" r:id="rId3"/>
    <p:sldId id="342" r:id="rId4"/>
    <p:sldId id="343" r:id="rId5"/>
    <p:sldId id="344" r:id="rId6"/>
    <p:sldId id="320" r:id="rId7"/>
    <p:sldId id="321" r:id="rId8"/>
    <p:sldId id="334" r:id="rId9"/>
    <p:sldId id="337" r:id="rId10"/>
    <p:sldId id="339" r:id="rId11"/>
    <p:sldId id="341" r:id="rId12"/>
    <p:sldId id="273" r:id="rId13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6600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13" autoAdjust="0"/>
    <p:restoredTop sz="94660" autoAdjust="0"/>
  </p:normalViewPr>
  <p:slideViewPr>
    <p:cSldViewPr>
      <p:cViewPr varScale="1">
        <p:scale>
          <a:sx n="109" d="100"/>
          <a:sy n="109" d="100"/>
        </p:scale>
        <p:origin x="-107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9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4" tIns="45637" rIns="91274" bIns="45637" numCol="1" anchor="t" anchorCtr="0" compatLnSpc="1">
            <a:prstTxWarp prst="textNoShape">
              <a:avLst/>
            </a:prstTxWarp>
          </a:bodyPr>
          <a:lstStyle>
            <a:lvl1pPr defTabSz="912846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4" tIns="45637" rIns="91274" bIns="45637" numCol="1" anchor="t" anchorCtr="0" compatLnSpc="1">
            <a:prstTxWarp prst="textNoShape">
              <a:avLst/>
            </a:prstTxWarp>
          </a:bodyPr>
          <a:lstStyle>
            <a:lvl1pPr algn="r" defTabSz="912846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4" tIns="45637" rIns="91274" bIns="45637" numCol="1" anchor="b" anchorCtr="0" compatLnSpc="1">
            <a:prstTxWarp prst="textNoShape">
              <a:avLst/>
            </a:prstTxWarp>
          </a:bodyPr>
          <a:lstStyle>
            <a:lvl1pPr defTabSz="912846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4" tIns="45637" rIns="91274" bIns="45637" numCol="1" anchor="b" anchorCtr="0" compatLnSpc="1">
            <a:prstTxWarp prst="textNoShape">
              <a:avLst/>
            </a:prstTxWarp>
          </a:bodyPr>
          <a:lstStyle>
            <a:lvl1pPr algn="r" defTabSz="912846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64098461-CFBF-4398-ACA1-93FEB3A3B1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EAF2636B-53AB-4C54-9B13-AF45B489D069}" type="datetimeFigureOut">
              <a:rPr lang="cs-CZ"/>
              <a:pPr>
                <a:defRPr/>
              </a:pPr>
              <a:t>5.4.2011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21" tIns="44111" rIns="88221" bIns="44111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88221" tIns="44111" rIns="88221" bIns="44111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6779385D-D41D-44C7-8E7A-547755404A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22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E0E201F-5C89-460B-B1D5-0E21EC16F2D9}" type="slidenum">
              <a:rPr lang="cs-CZ" smtClean="0">
                <a:latin typeface="Times New Roman" pitchFamily="18" charset="0"/>
              </a:rPr>
              <a:pPr/>
              <a:t>1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33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7B9B070-0CF2-4734-99CA-16099C1F04B3}" type="slidenum">
              <a:rPr lang="cs-CZ" smtClean="0">
                <a:latin typeface="Times New Roman" pitchFamily="18" charset="0"/>
              </a:rPr>
              <a:pPr/>
              <a:t>2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1B09C36-E627-495B-A6EE-5460E48B0CC6}" type="slidenum">
              <a:rPr lang="cs-CZ" smtClean="0">
                <a:latin typeface="Times New Roman" pitchFamily="18" charset="0"/>
              </a:rPr>
              <a:pPr/>
              <a:t>6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76119-FA85-4575-AD98-4A25A6BCABD6}" type="slidenum">
              <a:rPr lang="cs-CZ" smtClean="0">
                <a:latin typeface="Times New Roman" pitchFamily="18" charset="0"/>
              </a:rPr>
              <a:pPr/>
              <a:t>7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64E2B6-CD5B-4AC5-8349-8D7DAD71C0AB}" type="slidenum">
              <a:rPr lang="cs-CZ" smtClean="0">
                <a:latin typeface="Times New Roman" pitchFamily="18" charset="0"/>
              </a:rPr>
              <a:pPr/>
              <a:t>8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03D08CD-13CD-43CA-AD6D-F14851E5ED21}" type="slidenum">
              <a:rPr lang="cs-CZ" smtClean="0">
                <a:latin typeface="Times New Roman" pitchFamily="18" charset="0"/>
              </a:rPr>
              <a:pPr/>
              <a:t>9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E1EDF49-9B61-4FD8-AF28-E05141B641CE}" type="slidenum">
              <a:rPr lang="cs-CZ" smtClean="0">
                <a:latin typeface="Times New Roman" pitchFamily="18" charset="0"/>
              </a:rPr>
              <a:pPr/>
              <a:t>10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52FA1AE-918E-499D-A175-281D3B4F2EA7}" type="slidenum">
              <a:rPr lang="cs-CZ" smtClean="0">
                <a:latin typeface="Times New Roman" pitchFamily="18" charset="0"/>
              </a:rPr>
              <a:pPr/>
              <a:t>11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874BA06-4674-43EB-B02B-02BB66336201}" type="slidenum">
              <a:rPr lang="cs-CZ" smtClean="0">
                <a:latin typeface="Times New Roman" pitchFamily="18" charset="0"/>
              </a:rPr>
              <a:pPr/>
              <a:t>12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1816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1816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Nadpis, téma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1928813"/>
            <a:ext cx="8305800" cy="3276600"/>
          </a:xfrm>
        </p:spPr>
        <p:txBody>
          <a:bodyPr/>
          <a:lstStyle/>
          <a:p>
            <a:pPr marL="609600" indent="-609600">
              <a:spcBef>
                <a:spcPts val="1800"/>
              </a:spcBef>
            </a:pPr>
            <a:r>
              <a:rPr lang="cs-CZ" sz="2800" smtClean="0">
                <a:solidFill>
                  <a:srgbClr val="008000"/>
                </a:solidFill>
                <a:latin typeface="Calibri" pitchFamily="34" charset="0"/>
              </a:rPr>
              <a:t>Akční plán pro Moravskoslezský kraj na rok 2011</a:t>
            </a:r>
            <a:r>
              <a:rPr lang="cs-CZ" sz="1800" b="0" i="1" smtClean="0">
                <a:solidFill>
                  <a:schemeClr val="tx1"/>
                </a:solidFill>
              </a:rPr>
              <a:t> </a:t>
            </a:r>
            <a:r>
              <a:rPr lang="en-US" sz="1800" smtClean="0">
                <a:solidFill>
                  <a:schemeClr val="tx1"/>
                </a:solidFill>
              </a:rPr>
              <a:t/>
            </a:r>
            <a:br>
              <a:rPr lang="en-US" sz="1800" smtClean="0">
                <a:solidFill>
                  <a:schemeClr val="tx1"/>
                </a:solidFill>
              </a:rPr>
            </a:br>
            <a:r>
              <a:rPr lang="cs-CZ" sz="3600" smtClean="0">
                <a:solidFill>
                  <a:srgbClr val="006600"/>
                </a:solidFill>
              </a:rPr>
              <a:t/>
            </a:r>
            <a:br>
              <a:rPr lang="cs-CZ" sz="3600" smtClean="0">
                <a:solidFill>
                  <a:srgbClr val="006600"/>
                </a:solidFill>
              </a:rPr>
            </a:br>
            <a:endParaRPr lang="cs-CZ" sz="3600" smtClean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485063" cy="622300"/>
          </a:xfrm>
        </p:spPr>
        <p:txBody>
          <a:bodyPr/>
          <a:lstStyle/>
          <a:p>
            <a:pPr eaLnBrk="1" hangingPunct="1"/>
            <a:r>
              <a:rPr lang="cs-CZ" sz="2800" smtClean="0">
                <a:solidFill>
                  <a:srgbClr val="008000"/>
                </a:solidFill>
                <a:latin typeface="Calibri" pitchFamily="34" charset="0"/>
              </a:rPr>
              <a:t>Akční plán pro Moravskoslezský kraj na rok 2011</a:t>
            </a:r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4213" y="765175"/>
            <a:ext cx="7772400" cy="5454650"/>
          </a:xfrm>
        </p:spPr>
        <p:txBody>
          <a:bodyPr/>
          <a:lstStyle/>
          <a:p>
            <a:pPr marL="536575" indent="-536575" algn="ctr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marL="536575" indent="-536575" algn="ctr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cs-CZ" sz="1800" b="1" smtClean="0">
                <a:latin typeface="Calibri" pitchFamily="34" charset="0"/>
              </a:rPr>
              <a:t>IV.      </a:t>
            </a:r>
            <a:r>
              <a:rPr lang="cs-CZ" sz="1800" b="1" u="sng" smtClean="0">
                <a:latin typeface="Calibri" pitchFamily="34" charset="0"/>
              </a:rPr>
              <a:t>Nová a efektivní legislativa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endParaRPr lang="cs-CZ" sz="1800" b="1" u="sng" smtClean="0">
              <a:latin typeface="Calibri" pitchFamily="34" charset="0"/>
            </a:endParaRPr>
          </a:p>
          <a:p>
            <a:pPr marL="536575" indent="-536575">
              <a:lnSpc>
                <a:spcPct val="80000"/>
              </a:lnSpc>
              <a:buFontTx/>
              <a:buNone/>
            </a:pPr>
            <a:endParaRPr lang="cs-CZ" sz="1800" b="1" u="sng" smtClean="0">
              <a:latin typeface="Calibri" pitchFamily="34" charset="0"/>
            </a:endParaRPr>
          </a:p>
          <a:p>
            <a:pPr marL="536575" indent="-536575">
              <a:lnSpc>
                <a:spcPct val="150000"/>
              </a:lnSpc>
              <a:buFont typeface="Verdana" pitchFamily="34" charset="0"/>
              <a:buAutoNum type="arabicPeriod"/>
            </a:pPr>
            <a:r>
              <a:rPr lang="cs-CZ" sz="1600" b="1" smtClean="0">
                <a:solidFill>
                  <a:srgbClr val="006600"/>
                </a:solidFill>
                <a:latin typeface="Calibri" pitchFamily="34" charset="0"/>
              </a:rPr>
              <a:t>Nový zákon o ochraně ovzduší a jeho prováděcí předpisy </a:t>
            </a:r>
            <a:r>
              <a:rPr lang="cs-CZ" sz="1600" smtClean="0">
                <a:latin typeface="Calibri" pitchFamily="34" charset="0"/>
              </a:rPr>
              <a:t>– účinnost od 1.1.2011</a:t>
            </a:r>
          </a:p>
          <a:p>
            <a:pPr marL="536575" indent="-536575">
              <a:lnSpc>
                <a:spcPct val="150000"/>
              </a:lnSpc>
              <a:buFont typeface="Verdana" pitchFamily="34" charset="0"/>
              <a:buAutoNum type="arabicPeriod"/>
            </a:pPr>
            <a:r>
              <a:rPr lang="cs-CZ" sz="1600" b="1" smtClean="0">
                <a:solidFill>
                  <a:srgbClr val="006600"/>
                </a:solidFill>
                <a:latin typeface="Calibri" pitchFamily="34" charset="0"/>
              </a:rPr>
              <a:t>Novela zákona zavádějící nízkoemisní zóny a emisní stropy </a:t>
            </a:r>
            <a:r>
              <a:rPr lang="cs-CZ" sz="1600" smtClean="0">
                <a:latin typeface="Calibri" pitchFamily="34" charset="0"/>
              </a:rPr>
              <a:t>- Vítaný nástroj při snižování emisí, vložený do rukou samospráv</a:t>
            </a:r>
          </a:p>
          <a:p>
            <a:pPr marL="536575" indent="-536575">
              <a:lnSpc>
                <a:spcPct val="150000"/>
              </a:lnSpc>
              <a:buFont typeface="Verdana" pitchFamily="34" charset="0"/>
              <a:buAutoNum type="arabicPeriod"/>
            </a:pPr>
            <a:r>
              <a:rPr lang="cs-CZ" sz="1600" b="1" smtClean="0">
                <a:solidFill>
                  <a:srgbClr val="006600"/>
                </a:solidFill>
                <a:latin typeface="Calibri" pitchFamily="34" charset="0"/>
              </a:rPr>
              <a:t>Prováděcí předpis k územně sektorovým emisním stropům</a:t>
            </a:r>
            <a:r>
              <a:rPr lang="cs-CZ" sz="1600" b="1" smtClean="0">
                <a:latin typeface="Calibri" pitchFamily="34" charset="0"/>
              </a:rPr>
              <a:t> </a:t>
            </a:r>
            <a:r>
              <a:rPr lang="cs-CZ" sz="1600" smtClean="0">
                <a:latin typeface="Calibri" pitchFamily="34" charset="0"/>
              </a:rPr>
              <a:t> - stanoví emisní stropy pro vymezené skupiny stacionárních zdrojů (spalovacích strojů)</a:t>
            </a:r>
          </a:p>
          <a:p>
            <a:pPr marL="536575" indent="-536575">
              <a:lnSpc>
                <a:spcPct val="150000"/>
              </a:lnSpc>
              <a:buFont typeface="Verdana" pitchFamily="34" charset="0"/>
              <a:buAutoNum type="arabicPeriod"/>
            </a:pPr>
            <a:r>
              <a:rPr lang="cs-CZ" sz="1600" b="1" smtClean="0">
                <a:solidFill>
                  <a:srgbClr val="006600"/>
                </a:solidFill>
                <a:latin typeface="Calibri" pitchFamily="34" charset="0"/>
              </a:rPr>
              <a:t>Transpozice směrnice o průmyslových emisích </a:t>
            </a:r>
            <a:r>
              <a:rPr lang="cs-CZ" sz="1600" smtClean="0">
                <a:latin typeface="Calibri" pitchFamily="34" charset="0"/>
              </a:rPr>
              <a:t> - povinnost firem používat nejlepší dostupnou techniku</a:t>
            </a:r>
            <a:endParaRPr lang="cs-CZ" sz="1200" smtClean="0"/>
          </a:p>
          <a:p>
            <a:pPr marL="1071563" lvl="1" indent="-355600" eaLnBrk="1" hangingPunct="1">
              <a:lnSpc>
                <a:spcPct val="80000"/>
              </a:lnSpc>
              <a:buFontTx/>
              <a:buNone/>
            </a:pPr>
            <a:endParaRPr lang="cs-CZ" sz="1200" smtClean="0"/>
          </a:p>
          <a:p>
            <a:pPr marL="1071563" lvl="1" indent="-355600" eaLnBrk="1" hangingPunct="1">
              <a:lnSpc>
                <a:spcPct val="80000"/>
              </a:lnSpc>
              <a:buFontTx/>
              <a:buNone/>
            </a:pPr>
            <a:r>
              <a:rPr lang="cs-CZ" sz="16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485063" cy="622300"/>
          </a:xfrm>
        </p:spPr>
        <p:txBody>
          <a:bodyPr/>
          <a:lstStyle/>
          <a:p>
            <a:pPr eaLnBrk="1" hangingPunct="1"/>
            <a:r>
              <a:rPr lang="cs-CZ" sz="2800" smtClean="0">
                <a:solidFill>
                  <a:srgbClr val="008000"/>
                </a:solidFill>
                <a:latin typeface="Calibri" pitchFamily="34" charset="0"/>
              </a:rPr>
              <a:t>Akční plán pro Moravskoslezský kraj na rok 2011</a:t>
            </a:r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4213" y="765175"/>
            <a:ext cx="7772400" cy="5454650"/>
          </a:xfrm>
        </p:spPr>
        <p:txBody>
          <a:bodyPr/>
          <a:lstStyle/>
          <a:p>
            <a:pPr marL="536575" indent="-536575" algn="ctr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cs-CZ" sz="1800" b="1" smtClean="0">
                <a:latin typeface="Calibri" pitchFamily="34" charset="0"/>
              </a:rPr>
              <a:t>V.      </a:t>
            </a:r>
            <a:r>
              <a:rPr lang="cs-CZ" sz="1800" b="1" u="sng" smtClean="0">
                <a:latin typeface="Calibri" pitchFamily="34" charset="0"/>
              </a:rPr>
              <a:t>Přístupnější finanční zdroje</a:t>
            </a:r>
          </a:p>
          <a:p>
            <a:pPr marL="536575" indent="-536575">
              <a:lnSpc>
                <a:spcPct val="150000"/>
              </a:lnSpc>
              <a:buFont typeface="Verdana" pitchFamily="34" charset="0"/>
              <a:buAutoNum type="arabicPeriod"/>
            </a:pPr>
            <a:r>
              <a:rPr lang="cs-CZ" sz="1800" smtClean="0">
                <a:latin typeface="Calibri" pitchFamily="34" charset="0"/>
              </a:rPr>
              <a:t> </a:t>
            </a:r>
            <a:r>
              <a:rPr lang="cs-CZ" sz="1600" b="1" smtClean="0">
                <a:solidFill>
                  <a:srgbClr val="006600"/>
                </a:solidFill>
                <a:latin typeface="Calibri" pitchFamily="34" charset="0"/>
              </a:rPr>
              <a:t>Vyhlášení nové výzvy pro Severomoravský kraj</a:t>
            </a:r>
            <a:r>
              <a:rPr lang="cs-CZ" sz="1600" b="1" smtClean="0">
                <a:latin typeface="Calibri" pitchFamily="34" charset="0"/>
              </a:rPr>
              <a:t> </a:t>
            </a:r>
            <a:r>
              <a:rPr lang="cs-CZ" sz="1600" smtClean="0">
                <a:latin typeface="Calibri" pitchFamily="34" charset="0"/>
              </a:rPr>
              <a:t>-  nižší administrativní zátěž při podávání žádostí</a:t>
            </a:r>
          </a:p>
          <a:p>
            <a:pPr marL="536575" indent="-536575">
              <a:lnSpc>
                <a:spcPct val="150000"/>
              </a:lnSpc>
              <a:buFont typeface="Verdana" pitchFamily="34" charset="0"/>
              <a:buAutoNum type="arabicPeriod"/>
            </a:pPr>
            <a:r>
              <a:rPr lang="cs-CZ" sz="1600" b="1" smtClean="0">
                <a:solidFill>
                  <a:srgbClr val="006600"/>
                </a:solidFill>
                <a:latin typeface="Calibri" pitchFamily="34" charset="0"/>
              </a:rPr>
              <a:t>Finance pro alternativní dopravu a samosběrné a čistící vozy</a:t>
            </a:r>
            <a:r>
              <a:rPr lang="cs-CZ" sz="1600" smtClean="0">
                <a:latin typeface="Calibri" pitchFamily="34" charset="0"/>
              </a:rPr>
              <a:t> - získání finančních prostředků ze stávající prioritní osy 2 operačního programu Životní prostředí</a:t>
            </a:r>
          </a:p>
          <a:p>
            <a:pPr marL="536575" indent="-536575">
              <a:lnSpc>
                <a:spcPct val="150000"/>
              </a:lnSpc>
              <a:buFont typeface="Verdana" pitchFamily="34" charset="0"/>
              <a:buAutoNum type="arabicPeriod"/>
            </a:pPr>
            <a:r>
              <a:rPr lang="cs-CZ" sz="1600" b="1" smtClean="0">
                <a:solidFill>
                  <a:srgbClr val="006600"/>
                </a:solidFill>
                <a:latin typeface="Calibri" pitchFamily="34" charset="0"/>
              </a:rPr>
              <a:t>Vyhledávání a financování vhodných projektů</a:t>
            </a:r>
            <a:r>
              <a:rPr lang="cs-CZ" sz="1600" b="1" smtClean="0">
                <a:latin typeface="Calibri" pitchFamily="34" charset="0"/>
              </a:rPr>
              <a:t> </a:t>
            </a:r>
            <a:r>
              <a:rPr lang="cs-CZ" sz="1600" smtClean="0">
                <a:latin typeface="Calibri" pitchFamily="34" charset="0"/>
              </a:rPr>
              <a:t>-  aktivní účast Kraje při vyhledávání vhodných projektů</a:t>
            </a:r>
          </a:p>
          <a:p>
            <a:pPr marL="536575" indent="-536575">
              <a:lnSpc>
                <a:spcPct val="150000"/>
              </a:lnSpc>
              <a:buFont typeface="Verdana" pitchFamily="34" charset="0"/>
              <a:buAutoNum type="arabicPeriod"/>
            </a:pPr>
            <a:r>
              <a:rPr lang="cs-CZ" sz="1600" b="1" smtClean="0">
                <a:solidFill>
                  <a:srgbClr val="006600"/>
                </a:solidFill>
                <a:latin typeface="Calibri" pitchFamily="34" charset="0"/>
              </a:rPr>
              <a:t>Odstranění administrativních bariér při získávání evropských dotací</a:t>
            </a:r>
          </a:p>
          <a:p>
            <a:pPr marL="536575" indent="-536575">
              <a:lnSpc>
                <a:spcPct val="150000"/>
              </a:lnSpc>
              <a:buFont typeface="Verdana" pitchFamily="34" charset="0"/>
              <a:buAutoNum type="arabicPeriod"/>
            </a:pPr>
            <a:r>
              <a:rPr lang="cs-CZ" sz="1600" b="1" smtClean="0">
                <a:solidFill>
                  <a:srgbClr val="006600"/>
                </a:solidFill>
                <a:latin typeface="Calibri" pitchFamily="34" charset="0"/>
              </a:rPr>
              <a:t>Příprava nového operačního programu pro potřeby Moravskoslezského kraje</a:t>
            </a:r>
            <a:r>
              <a:rPr lang="cs-CZ" sz="1600" b="1" smtClean="0">
                <a:latin typeface="Calibri" pitchFamily="34" charset="0"/>
              </a:rPr>
              <a:t> </a:t>
            </a:r>
            <a:r>
              <a:rPr lang="cs-CZ" sz="1600" smtClean="0">
                <a:latin typeface="Calibri" pitchFamily="34" charset="0"/>
              </a:rPr>
              <a:t>pro období 2014 – 2020</a:t>
            </a:r>
          </a:p>
          <a:p>
            <a:pPr marL="536575" indent="-536575">
              <a:lnSpc>
                <a:spcPct val="150000"/>
              </a:lnSpc>
              <a:buFont typeface="Verdana" pitchFamily="34" charset="0"/>
              <a:buAutoNum type="arabicPeriod"/>
            </a:pPr>
            <a:r>
              <a:rPr lang="cs-CZ" sz="1600" b="1" smtClean="0">
                <a:solidFill>
                  <a:srgbClr val="006600"/>
                </a:solidFill>
                <a:latin typeface="Calibri" pitchFamily="34" charset="0"/>
              </a:rPr>
              <a:t>Národní programy Státního fondu životního prostředí</a:t>
            </a:r>
            <a:r>
              <a:rPr lang="cs-CZ" sz="1600" smtClean="0">
                <a:latin typeface="Calibri" pitchFamily="34" charset="0"/>
              </a:rPr>
              <a:t> - dotace na snižování emisí v domácnostech</a:t>
            </a:r>
          </a:p>
          <a:p>
            <a:pPr marL="536575" indent="-536575">
              <a:lnSpc>
                <a:spcPct val="150000"/>
              </a:lnSpc>
              <a:buFontTx/>
              <a:buChar char="-"/>
            </a:pPr>
            <a:endParaRPr lang="cs-CZ" sz="1600" smtClean="0">
              <a:latin typeface="Calibri" pitchFamily="34" charset="0"/>
            </a:endParaRPr>
          </a:p>
          <a:p>
            <a:pPr marL="1071563" lvl="1" indent="-355600" eaLnBrk="1" hangingPunct="1">
              <a:lnSpc>
                <a:spcPct val="80000"/>
              </a:lnSpc>
              <a:buFontTx/>
              <a:buNone/>
            </a:pPr>
            <a:endParaRPr lang="cs-CZ" sz="1200" smtClean="0"/>
          </a:p>
          <a:p>
            <a:pPr marL="1071563" lvl="1" indent="-355600" eaLnBrk="1" hangingPunct="1">
              <a:lnSpc>
                <a:spcPct val="80000"/>
              </a:lnSpc>
              <a:buFontTx/>
              <a:buNone/>
            </a:pPr>
            <a:endParaRPr lang="cs-CZ" sz="1200" smtClean="0"/>
          </a:p>
          <a:p>
            <a:pPr marL="1071563" lvl="1" indent="-355600" eaLnBrk="1" hangingPunct="1">
              <a:lnSpc>
                <a:spcPct val="80000"/>
              </a:lnSpc>
              <a:buFontTx/>
              <a:buNone/>
            </a:pPr>
            <a:r>
              <a:rPr lang="cs-CZ" sz="16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420938"/>
            <a:ext cx="7772400" cy="1143000"/>
          </a:xfrm>
        </p:spPr>
        <p:txBody>
          <a:bodyPr/>
          <a:lstStyle/>
          <a:p>
            <a:pPr eaLnBrk="1" hangingPunct="1"/>
            <a:r>
              <a:rPr lang="cs-CZ" sz="4000" smtClean="0">
                <a:solidFill>
                  <a:srgbClr val="006600"/>
                </a:solidFill>
              </a:rPr>
              <a:t>Děkuji za pozornost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75" y="3786188"/>
            <a:ext cx="7772400" cy="1766887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cs-CZ" sz="280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sz="2000" b="1" smtClean="0">
              <a:solidFill>
                <a:schemeClr val="folHlink"/>
              </a:solidFill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endParaRPr lang="cs-CZ" sz="2800" smtClean="0"/>
          </a:p>
          <a:p>
            <a:pPr eaLnBrk="1" hangingPunct="1">
              <a:buFontTx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27088" y="260350"/>
            <a:ext cx="7485062" cy="504825"/>
          </a:xfrm>
        </p:spPr>
        <p:txBody>
          <a:bodyPr/>
          <a:lstStyle/>
          <a:p>
            <a:pPr eaLnBrk="1" hangingPunct="1"/>
            <a:r>
              <a:rPr lang="cs-CZ" sz="2800" smtClean="0">
                <a:solidFill>
                  <a:srgbClr val="008000"/>
                </a:solidFill>
                <a:latin typeface="Calibri" pitchFamily="34" charset="0"/>
              </a:rPr>
              <a:t>Akční plán pro Moravskoslezský kraj na rok 2011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648200"/>
          </a:xfrm>
        </p:spPr>
        <p:txBody>
          <a:bodyPr/>
          <a:lstStyle/>
          <a:p>
            <a:pPr marL="536575" indent="-536575" eaLnBrk="1" hangingPunct="1">
              <a:buFont typeface="Wingdings" pitchFamily="2" charset="2"/>
              <a:buChar char="v"/>
            </a:pPr>
            <a:endParaRPr lang="cs-CZ" sz="4000" dirty="0" smtClean="0">
              <a:latin typeface="Times New Roman" pitchFamily="18" charset="0"/>
            </a:endParaRPr>
          </a:p>
          <a:p>
            <a:pPr marL="536575" indent="-536575"/>
            <a:r>
              <a:rPr lang="cs-CZ" sz="2000" b="1" dirty="0" smtClean="0">
                <a:solidFill>
                  <a:srgbClr val="006600"/>
                </a:solidFill>
                <a:latin typeface="Calibri" pitchFamily="34" charset="0"/>
              </a:rPr>
              <a:t>Cíl: efektivně omezit znečištění ovzduší v Moravskoslezském kraji </a:t>
            </a:r>
          </a:p>
          <a:p>
            <a:pPr marL="536575" indent="-536575">
              <a:buFontTx/>
              <a:buNone/>
            </a:pPr>
            <a:endParaRPr lang="cs-CZ" sz="2000" b="1" dirty="0" smtClean="0">
              <a:solidFill>
                <a:srgbClr val="006600"/>
              </a:solidFill>
              <a:latin typeface="Calibri" pitchFamily="34" charset="0"/>
            </a:endParaRPr>
          </a:p>
          <a:p>
            <a:pPr marL="536575" indent="-536575"/>
            <a:r>
              <a:rPr lang="cs-CZ" sz="2000" b="1" dirty="0" smtClean="0">
                <a:latin typeface="Calibri" pitchFamily="34" charset="0"/>
              </a:rPr>
              <a:t>Zdroje nadměrného znečištění ovzduší v MSK: </a:t>
            </a:r>
          </a:p>
          <a:p>
            <a:pPr marL="536575" indent="-536575">
              <a:buFontTx/>
              <a:buNone/>
            </a:pPr>
            <a:r>
              <a:rPr lang="cs-CZ" sz="2000" b="1" dirty="0" smtClean="0">
                <a:latin typeface="Calibri" pitchFamily="34" charset="0"/>
              </a:rPr>
              <a:t>	</a:t>
            </a:r>
          </a:p>
          <a:p>
            <a:pPr marL="936625" lvl="1" indent="-536575"/>
            <a:r>
              <a:rPr lang="cs-CZ" sz="1800" b="1" dirty="0" smtClean="0">
                <a:latin typeface="Calibri" pitchFamily="34" charset="0"/>
              </a:rPr>
              <a:t>průmysl</a:t>
            </a:r>
          </a:p>
          <a:p>
            <a:pPr marL="936625" lvl="1" indent="-536575"/>
            <a:r>
              <a:rPr lang="cs-CZ" sz="1800" b="1" dirty="0" smtClean="0">
                <a:latin typeface="Calibri" pitchFamily="34" charset="0"/>
              </a:rPr>
              <a:t>doprava</a:t>
            </a:r>
          </a:p>
          <a:p>
            <a:pPr marL="936625" lvl="1" indent="-536575"/>
            <a:r>
              <a:rPr lang="cs-CZ" sz="1800" b="1" dirty="0" smtClean="0">
                <a:latin typeface="Calibri" pitchFamily="34" charset="0"/>
              </a:rPr>
              <a:t>domácnosti</a:t>
            </a:r>
          </a:p>
          <a:p>
            <a:pPr marL="936625" lvl="1" indent="-536575"/>
            <a:r>
              <a:rPr lang="cs-CZ" sz="1800" b="1" dirty="0" err="1" smtClean="0">
                <a:latin typeface="Calibri" pitchFamily="34" charset="0"/>
              </a:rPr>
              <a:t>Přeshraniční</a:t>
            </a:r>
            <a:r>
              <a:rPr lang="cs-CZ" sz="1800" b="1" dirty="0" smtClean="0">
                <a:latin typeface="Calibri" pitchFamily="34" charset="0"/>
              </a:rPr>
              <a:t> vlivy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714488"/>
            <a:ext cx="7772400" cy="3810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400" b="1" dirty="0" smtClean="0">
                <a:latin typeface="Calibri" pitchFamily="34" charset="0"/>
              </a:rPr>
              <a:t>Nový zákon o ochraně ovzduší</a:t>
            </a:r>
            <a:endParaRPr lang="cs-CZ" sz="1400" b="1" dirty="0" smtClean="0">
              <a:solidFill>
                <a:srgbClr val="CC3300"/>
              </a:solidFill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cs-CZ" sz="1400" dirty="0" smtClean="0">
                <a:latin typeface="Calibri" pitchFamily="34" charset="0"/>
              </a:rPr>
              <a:t>Zpřísňování podmínek pro provoz zdrojů</a:t>
            </a:r>
          </a:p>
          <a:p>
            <a:pPr lvl="1">
              <a:lnSpc>
                <a:spcPct val="80000"/>
              </a:lnSpc>
            </a:pPr>
            <a:r>
              <a:rPr lang="cs-CZ" sz="1400" dirty="0" smtClean="0">
                <a:latin typeface="Calibri" pitchFamily="34" charset="0"/>
              </a:rPr>
              <a:t>Kompenzační opatření u nových zdrojů</a:t>
            </a:r>
          </a:p>
          <a:p>
            <a:pPr lvl="1">
              <a:lnSpc>
                <a:spcPct val="80000"/>
              </a:lnSpc>
            </a:pPr>
            <a:r>
              <a:rPr lang="cs-CZ" sz="1400" dirty="0" err="1" smtClean="0">
                <a:latin typeface="Calibri" pitchFamily="34" charset="0"/>
              </a:rPr>
              <a:t>Nízkoemisní</a:t>
            </a:r>
            <a:r>
              <a:rPr lang="cs-CZ" sz="1400" dirty="0" smtClean="0">
                <a:latin typeface="Calibri" pitchFamily="34" charset="0"/>
              </a:rPr>
              <a:t> zóny </a:t>
            </a:r>
          </a:p>
          <a:p>
            <a:pPr lvl="4">
              <a:lnSpc>
                <a:spcPct val="80000"/>
              </a:lnSpc>
            </a:pPr>
            <a:r>
              <a:rPr lang="cs-CZ" sz="1400" dirty="0" smtClean="0">
                <a:solidFill>
                  <a:srgbClr val="008000"/>
                </a:solidFill>
                <a:latin typeface="Calibri" pitchFamily="34" charset="0"/>
              </a:rPr>
              <a:t>V současné době je projednáván v Legislativní radě vlády</a:t>
            </a:r>
          </a:p>
          <a:p>
            <a:pPr>
              <a:lnSpc>
                <a:spcPct val="80000"/>
              </a:lnSpc>
            </a:pPr>
            <a:endParaRPr lang="cs-CZ" sz="1400" dirty="0" smtClean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1400" b="1" dirty="0" smtClean="0">
                <a:latin typeface="Calibri" pitchFamily="34" charset="0"/>
              </a:rPr>
              <a:t>Spolupráce na poslaneckém návrhu novely zákona o ochraně ovzduší:</a:t>
            </a:r>
            <a:r>
              <a:rPr lang="cs-CZ" sz="1400" b="1" dirty="0" smtClean="0">
                <a:solidFill>
                  <a:srgbClr val="CC3300"/>
                </a:solidFill>
                <a:latin typeface="Arial" charset="0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cs-CZ" sz="1400" dirty="0" smtClean="0">
                <a:latin typeface="Calibri" pitchFamily="34" charset="0"/>
              </a:rPr>
              <a:t>Územní emisní stropy </a:t>
            </a:r>
          </a:p>
          <a:p>
            <a:pPr lvl="1">
              <a:lnSpc>
                <a:spcPct val="80000"/>
              </a:lnSpc>
            </a:pPr>
            <a:r>
              <a:rPr lang="cs-CZ" sz="1400" dirty="0" smtClean="0">
                <a:latin typeface="Calibri" pitchFamily="34" charset="0"/>
              </a:rPr>
              <a:t>Osvobození vybraných úseků dálnic od poplatků</a:t>
            </a:r>
            <a:endParaRPr lang="cs-CZ" sz="1400" dirty="0" smtClean="0">
              <a:latin typeface="Arial" charset="0"/>
            </a:endParaRPr>
          </a:p>
          <a:p>
            <a:pPr lvl="4">
              <a:lnSpc>
                <a:spcPct val="80000"/>
              </a:lnSpc>
            </a:pPr>
            <a:r>
              <a:rPr lang="cs-CZ" sz="1400" dirty="0" smtClean="0">
                <a:solidFill>
                  <a:srgbClr val="008000"/>
                </a:solidFill>
                <a:latin typeface="Calibri" pitchFamily="34" charset="0"/>
              </a:rPr>
              <a:t>Návrh novely schválen Poslaneckou sněmovnou a postoupen do Senátu</a:t>
            </a:r>
          </a:p>
          <a:p>
            <a:pPr>
              <a:lnSpc>
                <a:spcPct val="80000"/>
              </a:lnSpc>
            </a:pPr>
            <a:endParaRPr lang="cs-CZ" sz="1400" dirty="0" smtClean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1400" b="1" dirty="0" smtClean="0">
                <a:latin typeface="Calibri" pitchFamily="34" charset="0"/>
              </a:rPr>
              <a:t>Speciální výzva pro MSK z prioritní osy 2 OPŽP (Zlepšování kvality ovzduší)</a:t>
            </a:r>
            <a:endParaRPr lang="cs-CZ" sz="1400" b="1" dirty="0" smtClean="0">
              <a:latin typeface="Arial" charset="0"/>
            </a:endParaRPr>
          </a:p>
          <a:p>
            <a:pPr lvl="4">
              <a:lnSpc>
                <a:spcPct val="80000"/>
              </a:lnSpc>
            </a:pPr>
            <a:r>
              <a:rPr lang="cs-CZ" sz="1400" dirty="0" smtClean="0">
                <a:solidFill>
                  <a:srgbClr val="008000"/>
                </a:solidFill>
                <a:latin typeface="Calibri" pitchFamily="34" charset="0"/>
              </a:rPr>
              <a:t>Alokace 4 mld. Kč, vyhlášena 13. 9. 2010</a:t>
            </a:r>
          </a:p>
          <a:p>
            <a:pPr>
              <a:lnSpc>
                <a:spcPct val="80000"/>
              </a:lnSpc>
            </a:pPr>
            <a:endParaRPr lang="cs-CZ" sz="1400" dirty="0" smtClean="0">
              <a:solidFill>
                <a:srgbClr val="008000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1400" b="1" dirty="0" smtClean="0">
                <a:latin typeface="Calibri" pitchFamily="34" charset="0"/>
              </a:rPr>
              <a:t>Jednání o možné úpravě OPŽP</a:t>
            </a:r>
          </a:p>
          <a:p>
            <a:pPr lvl="1">
              <a:lnSpc>
                <a:spcPct val="80000"/>
              </a:lnSpc>
            </a:pPr>
            <a:r>
              <a:rPr lang="cs-CZ" sz="1400" dirty="0" smtClean="0">
                <a:latin typeface="Calibri" pitchFamily="34" charset="0"/>
              </a:rPr>
              <a:t>Možnost podpory alternativní dopravy, kropicích a samosběrných vozů apod.</a:t>
            </a:r>
          </a:p>
          <a:p>
            <a:pPr lvl="4">
              <a:lnSpc>
                <a:spcPct val="80000"/>
              </a:lnSpc>
            </a:pPr>
            <a:r>
              <a:rPr lang="cs-CZ" sz="1400" dirty="0" smtClean="0">
                <a:solidFill>
                  <a:srgbClr val="008000"/>
                </a:solidFill>
                <a:latin typeface="Calibri" pitchFamily="34" charset="0"/>
              </a:rPr>
              <a:t>Probíhá průběžně</a:t>
            </a:r>
          </a:p>
          <a:p>
            <a:pPr>
              <a:lnSpc>
                <a:spcPct val="80000"/>
              </a:lnSpc>
            </a:pPr>
            <a:endParaRPr lang="cs-CZ" sz="1400" dirty="0" smtClean="0">
              <a:solidFill>
                <a:srgbClr val="008000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endParaRPr lang="cs-CZ" sz="1400" dirty="0" smtClean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cs-CZ" sz="2800" smtClean="0">
                <a:solidFill>
                  <a:srgbClr val="008000"/>
                </a:solidFill>
                <a:latin typeface="Calibri" pitchFamily="34" charset="0"/>
              </a:rPr>
              <a:t>Kroky ke zlepšení kvality ovzduší v Ostravě</a:t>
            </a:r>
            <a:br>
              <a:rPr lang="cs-CZ" sz="2800" smtClean="0">
                <a:solidFill>
                  <a:srgbClr val="008000"/>
                </a:solidFill>
                <a:latin typeface="Calibri" pitchFamily="34" charset="0"/>
              </a:rPr>
            </a:br>
            <a:r>
              <a:rPr lang="cs-CZ" sz="2800" smtClean="0">
                <a:solidFill>
                  <a:srgbClr val="008000"/>
                </a:solidFill>
                <a:latin typeface="Calibri" pitchFamily="34" charset="0"/>
              </a:rPr>
              <a:t>červenec 2010 až duben 2011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rgbClr val="008000"/>
                </a:solidFill>
                <a:latin typeface="Calibri" pitchFamily="34" charset="0"/>
              </a:rPr>
              <a:t>Kroky ke zlepšení kvality ovzduší v Ostravě</a:t>
            </a:r>
            <a:br>
              <a:rPr lang="cs-CZ" sz="2800" dirty="0" smtClean="0">
                <a:solidFill>
                  <a:srgbClr val="008000"/>
                </a:solidFill>
                <a:latin typeface="Calibri" pitchFamily="34" charset="0"/>
              </a:rPr>
            </a:br>
            <a:r>
              <a:rPr lang="cs-CZ" sz="2800" dirty="0" smtClean="0">
                <a:solidFill>
                  <a:srgbClr val="008000"/>
                </a:solidFill>
                <a:latin typeface="Calibri" pitchFamily="34" charset="0"/>
              </a:rPr>
              <a:t>červenec 2010 až duben 2011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48" y="1714488"/>
            <a:ext cx="7772400" cy="4017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300" b="1" dirty="0" smtClean="0">
                <a:latin typeface="Calibri" pitchFamily="34" charset="0"/>
              </a:rPr>
              <a:t>Plnění úkolů plynoucích ze Zprávy o způsobech řešení nevhodné situace v MSK:</a:t>
            </a:r>
          </a:p>
          <a:p>
            <a:pPr>
              <a:lnSpc>
                <a:spcPct val="80000"/>
              </a:lnSpc>
            </a:pPr>
            <a:endParaRPr lang="cs-CZ" sz="1300" b="1" dirty="0" smtClean="0">
              <a:latin typeface="Calibri" pitchFamily="34" charset="0"/>
            </a:endParaRPr>
          </a:p>
          <a:p>
            <a:pPr lvl="1">
              <a:lnSpc>
                <a:spcPct val="105000"/>
              </a:lnSpc>
            </a:pPr>
            <a:r>
              <a:rPr lang="cs-CZ" sz="1300" dirty="0" smtClean="0">
                <a:latin typeface="Calibri" pitchFamily="34" charset="0"/>
                <a:sym typeface="Wingdings" pitchFamily="2" charset="2"/>
              </a:rPr>
              <a:t>Vyhledání zdrojů s významným dopadem na kvalitu ovzduší </a:t>
            </a:r>
          </a:p>
          <a:p>
            <a:pPr lvl="4">
              <a:lnSpc>
                <a:spcPct val="105000"/>
              </a:lnSpc>
            </a:pPr>
            <a:r>
              <a:rPr lang="cs-CZ" sz="1300" dirty="0" smtClean="0">
                <a:solidFill>
                  <a:srgbClr val="008000"/>
                </a:solidFill>
                <a:latin typeface="Calibri" pitchFamily="34" charset="0"/>
                <a:sym typeface="Wingdings" pitchFamily="2" charset="2"/>
              </a:rPr>
              <a:t>Splněno 30. 6. 2010, seznam významných zdrojů vytvořil ČHMÚ</a:t>
            </a:r>
          </a:p>
          <a:p>
            <a:pPr lvl="1">
              <a:lnSpc>
                <a:spcPct val="105000"/>
              </a:lnSpc>
            </a:pPr>
            <a:r>
              <a:rPr lang="cs-CZ" sz="1300" dirty="0" smtClean="0">
                <a:latin typeface="Calibri" pitchFamily="34" charset="0"/>
              </a:rPr>
              <a:t>Zintenzivnění kontrol plnění povinností stanovených zákonem o ochraně ovzduší</a:t>
            </a:r>
          </a:p>
          <a:p>
            <a:pPr lvl="4">
              <a:lnSpc>
                <a:spcPct val="105000"/>
              </a:lnSpc>
            </a:pPr>
            <a:r>
              <a:rPr lang="cs-CZ" sz="1300" dirty="0" smtClean="0">
                <a:solidFill>
                  <a:srgbClr val="008000"/>
                </a:solidFill>
                <a:latin typeface="Calibri" pitchFamily="34" charset="0"/>
              </a:rPr>
              <a:t>V listopadu 2010 ČIŽP upravila </a:t>
            </a:r>
            <a:r>
              <a:rPr lang="cs-CZ" sz="1300" dirty="0" smtClean="0">
                <a:solidFill>
                  <a:srgbClr val="008000"/>
                </a:solidFill>
                <a:latin typeface="Calibri" pitchFamily="34" charset="0"/>
              </a:rPr>
              <a:t>tematický </a:t>
            </a:r>
            <a:r>
              <a:rPr lang="cs-CZ" sz="1300" dirty="0" smtClean="0">
                <a:solidFill>
                  <a:srgbClr val="008000"/>
                </a:solidFill>
                <a:latin typeface="Calibri" pitchFamily="34" charset="0"/>
              </a:rPr>
              <a:t>plán kontrol na rok 2010 a připravila plán kontrol na rok 2011</a:t>
            </a:r>
          </a:p>
          <a:p>
            <a:pPr lvl="1">
              <a:lnSpc>
                <a:spcPct val="105000"/>
              </a:lnSpc>
            </a:pPr>
            <a:r>
              <a:rPr lang="cs-CZ" sz="1300" dirty="0" smtClean="0">
                <a:latin typeface="Calibri" pitchFamily="34" charset="0"/>
              </a:rPr>
              <a:t>Mezinárodní spolupráce s Polskem – společný postup ke zlepšování kvality ovzduší</a:t>
            </a:r>
          </a:p>
          <a:p>
            <a:pPr lvl="4">
              <a:lnSpc>
                <a:spcPct val="105000"/>
              </a:lnSpc>
            </a:pPr>
            <a:r>
              <a:rPr lang="cs-CZ" sz="1300" dirty="0" smtClean="0">
                <a:solidFill>
                  <a:srgbClr val="008000"/>
                </a:solidFill>
                <a:latin typeface="Calibri" pitchFamily="34" charset="0"/>
              </a:rPr>
              <a:t>Jednání proběhla 20. července a 22. října </a:t>
            </a:r>
            <a:r>
              <a:rPr lang="cs-CZ" sz="1300" dirty="0" smtClean="0">
                <a:solidFill>
                  <a:srgbClr val="008000"/>
                </a:solidFill>
                <a:latin typeface="Calibri" pitchFamily="34" charset="0"/>
              </a:rPr>
              <a:t>2010, další jednání plánováno na duben 2011</a:t>
            </a:r>
            <a:endParaRPr lang="cs-CZ" sz="1300" dirty="0" smtClean="0">
              <a:solidFill>
                <a:srgbClr val="008000"/>
              </a:solidFill>
              <a:latin typeface="Calibri" pitchFamily="34" charset="0"/>
            </a:endParaRPr>
          </a:p>
          <a:p>
            <a:pPr lvl="1">
              <a:lnSpc>
                <a:spcPct val="105000"/>
              </a:lnSpc>
            </a:pPr>
            <a:r>
              <a:rPr lang="cs-CZ" sz="1300" dirty="0" smtClean="0">
                <a:latin typeface="Calibri" pitchFamily="34" charset="0"/>
              </a:rPr>
              <a:t>Metodický pokyn pro zpracování efektivních krajských a místních regulačních řádů </a:t>
            </a:r>
          </a:p>
          <a:p>
            <a:pPr lvl="4">
              <a:lnSpc>
                <a:spcPct val="105000"/>
              </a:lnSpc>
            </a:pPr>
            <a:r>
              <a:rPr lang="cs-CZ" sz="1300" dirty="0" smtClean="0">
                <a:solidFill>
                  <a:srgbClr val="008000"/>
                </a:solidFill>
                <a:latin typeface="Calibri" pitchFamily="34" charset="0"/>
              </a:rPr>
              <a:t>MŽP vydalo dva metodické pokyny v průběhu roku 2010</a:t>
            </a:r>
          </a:p>
          <a:p>
            <a:pPr lvl="1">
              <a:lnSpc>
                <a:spcPct val="105000"/>
              </a:lnSpc>
            </a:pPr>
            <a:r>
              <a:rPr lang="cs-CZ" sz="1300" dirty="0" smtClean="0">
                <a:latin typeface="Calibri" pitchFamily="34" charset="0"/>
              </a:rPr>
              <a:t>Analýza možností preference veřejné a městské hromadné dopravy v MSK</a:t>
            </a:r>
          </a:p>
          <a:p>
            <a:pPr lvl="4">
              <a:lnSpc>
                <a:spcPct val="105000"/>
              </a:lnSpc>
            </a:pPr>
            <a:r>
              <a:rPr lang="cs-CZ" sz="1300" dirty="0" smtClean="0">
                <a:solidFill>
                  <a:srgbClr val="008000"/>
                </a:solidFill>
                <a:latin typeface="Calibri" pitchFamily="34" charset="0"/>
              </a:rPr>
              <a:t>Analýza odevzdána v lednu 2011</a:t>
            </a:r>
          </a:p>
          <a:p>
            <a:pPr lvl="1">
              <a:lnSpc>
                <a:spcPct val="105000"/>
              </a:lnSpc>
            </a:pPr>
            <a:r>
              <a:rPr lang="cs-CZ" sz="1300" dirty="0" smtClean="0">
                <a:latin typeface="Calibri" pitchFamily="34" charset="0"/>
              </a:rPr>
              <a:t>Provázání koncepcí v oblasti energetiky, průmyslu, dopravy a ochrany ŽP </a:t>
            </a:r>
            <a:r>
              <a:rPr lang="cs-CZ" sz="1300" dirty="0" smtClean="0">
                <a:latin typeface="Calibri" pitchFamily="34" charset="0"/>
                <a:sym typeface="Wingdings" pitchFamily="2" charset="2"/>
              </a:rPr>
              <a:t> efektivnější řízení kvality ovzduší  </a:t>
            </a:r>
            <a:endParaRPr lang="cs-CZ" sz="1300" dirty="0" smtClean="0">
              <a:latin typeface="Calibri" pitchFamily="34" charset="0"/>
              <a:sym typeface="Wingdings" pitchFamily="2" charset="2"/>
            </a:endParaRPr>
          </a:p>
          <a:p>
            <a:pPr lvl="4">
              <a:lnSpc>
                <a:spcPct val="105000"/>
              </a:lnSpc>
            </a:pPr>
            <a:r>
              <a:rPr lang="cs-CZ" sz="1300" dirty="0" smtClean="0">
                <a:solidFill>
                  <a:srgbClr val="008000"/>
                </a:solidFill>
                <a:latin typeface="Calibri" pitchFamily="34" charset="0"/>
                <a:sym typeface="Wingdings" pitchFamily="2" charset="2"/>
              </a:rPr>
              <a:t>V současné době je zpracováváno</a:t>
            </a:r>
            <a:r>
              <a:rPr lang="cs-CZ" sz="1300" dirty="0" smtClean="0">
                <a:latin typeface="Calibri" pitchFamily="34" charset="0"/>
                <a:sym typeface="Wingdings" pitchFamily="2" charset="2"/>
              </a:rPr>
              <a:t>, </a:t>
            </a:r>
            <a:r>
              <a:rPr lang="cs-CZ" sz="1300" dirty="0" smtClean="0">
                <a:solidFill>
                  <a:srgbClr val="008000"/>
                </a:solidFill>
                <a:latin typeface="Calibri" pitchFamily="34" charset="0"/>
                <a:sym typeface="Wingdings" pitchFamily="2" charset="2"/>
              </a:rPr>
              <a:t>termín odevzdání - červen 2011</a:t>
            </a:r>
          </a:p>
          <a:p>
            <a:pPr lvl="4">
              <a:lnSpc>
                <a:spcPct val="105000"/>
              </a:lnSpc>
            </a:pPr>
            <a:endParaRPr lang="cs-CZ" sz="1200" dirty="0" smtClean="0">
              <a:solidFill>
                <a:srgbClr val="008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rgbClr val="008000"/>
                </a:solidFill>
                <a:latin typeface="Calibri" pitchFamily="34" charset="0"/>
              </a:rPr>
              <a:t>Kroky ke zlepšení kvality ovzduší v Ostravě</a:t>
            </a:r>
            <a:br>
              <a:rPr lang="cs-CZ" sz="2800" dirty="0" smtClean="0">
                <a:solidFill>
                  <a:srgbClr val="008000"/>
                </a:solidFill>
                <a:latin typeface="Calibri" pitchFamily="34" charset="0"/>
              </a:rPr>
            </a:br>
            <a:r>
              <a:rPr lang="cs-CZ" sz="2800" dirty="0" smtClean="0">
                <a:solidFill>
                  <a:srgbClr val="008000"/>
                </a:solidFill>
                <a:latin typeface="Calibri" pitchFamily="34" charset="0"/>
              </a:rPr>
              <a:t>červenec 2010 až duben 2011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  <a:buNone/>
            </a:pPr>
            <a:r>
              <a:rPr lang="cs-CZ" sz="1600" dirty="0" smtClean="0">
                <a:solidFill>
                  <a:srgbClr val="008000"/>
                </a:solidFill>
                <a:latin typeface="Calibri" pitchFamily="34" charset="0"/>
              </a:rPr>
              <a:t>Uzavírání </a:t>
            </a:r>
            <a:r>
              <a:rPr lang="cs-CZ" sz="1600" dirty="0" smtClean="0">
                <a:solidFill>
                  <a:srgbClr val="008000"/>
                </a:solidFill>
                <a:latin typeface="Calibri" pitchFamily="34" charset="0"/>
              </a:rPr>
              <a:t>dobrovolných dohod s významnými podniky v MSK</a:t>
            </a:r>
            <a:r>
              <a:rPr lang="cs-CZ" sz="1600" dirty="0" smtClean="0">
                <a:latin typeface="Calibri" pitchFamily="34" charset="0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cs-CZ" sz="1600" dirty="0" smtClean="0">
                <a:latin typeface="Calibri" pitchFamily="34" charset="0"/>
                <a:sym typeface="Wingdings" pitchFamily="2" charset="2"/>
              </a:rPr>
              <a:t>Uzavřené dohody: </a:t>
            </a:r>
          </a:p>
          <a:p>
            <a:pPr>
              <a:spcAft>
                <a:spcPts val="600"/>
              </a:spcAft>
              <a:buNone/>
            </a:pPr>
            <a:r>
              <a:rPr lang="cs-CZ" sz="1600" dirty="0" smtClean="0">
                <a:latin typeface="Calibri" pitchFamily="34" charset="0"/>
                <a:sym typeface="Wingdings" pitchFamily="2" charset="2"/>
              </a:rPr>
              <a:t>		</a:t>
            </a:r>
            <a:r>
              <a:rPr lang="cs-CZ" sz="1600" dirty="0" err="1" smtClean="0">
                <a:latin typeface="Calibri" pitchFamily="34" charset="0"/>
                <a:sym typeface="Wingdings" pitchFamily="2" charset="2"/>
              </a:rPr>
              <a:t>ArcelorMittal</a:t>
            </a:r>
            <a:r>
              <a:rPr lang="cs-CZ" sz="1600" dirty="0" smtClean="0">
                <a:latin typeface="Calibri" pitchFamily="34" charset="0"/>
                <a:sym typeface="Wingdings" pitchFamily="2" charset="2"/>
              </a:rPr>
              <a:t> Ostrava, a.s.</a:t>
            </a:r>
          </a:p>
          <a:p>
            <a:pPr>
              <a:spcAft>
                <a:spcPts val="600"/>
              </a:spcAft>
              <a:buNone/>
            </a:pPr>
            <a:r>
              <a:rPr lang="cs-CZ" sz="1600" dirty="0" smtClean="0">
                <a:latin typeface="Calibri" pitchFamily="34" charset="0"/>
                <a:sym typeface="Wingdings" pitchFamily="2" charset="2"/>
              </a:rPr>
              <a:t>		</a:t>
            </a:r>
            <a:r>
              <a:rPr lang="cs-CZ" sz="1600" dirty="0" err="1" smtClean="0">
                <a:latin typeface="Calibri" pitchFamily="34" charset="0"/>
                <a:sym typeface="Wingdings" pitchFamily="2" charset="2"/>
              </a:rPr>
              <a:t>BorsodChem</a:t>
            </a:r>
            <a:r>
              <a:rPr lang="cs-CZ" sz="1600" dirty="0" smtClean="0">
                <a:latin typeface="Calibri" pitchFamily="34" charset="0"/>
                <a:sym typeface="Wingdings" pitchFamily="2" charset="2"/>
              </a:rPr>
              <a:t> MCHZ, s.r.o.</a:t>
            </a:r>
          </a:p>
          <a:p>
            <a:pPr>
              <a:spcAft>
                <a:spcPts val="600"/>
              </a:spcAft>
            </a:pPr>
            <a:r>
              <a:rPr lang="cs-CZ" sz="1600" dirty="0" smtClean="0">
                <a:latin typeface="Calibri" pitchFamily="34" charset="0"/>
                <a:sym typeface="Wingdings" pitchFamily="2" charset="2"/>
              </a:rPr>
              <a:t>Připravena dohoda: </a:t>
            </a:r>
          </a:p>
          <a:p>
            <a:pPr>
              <a:spcAft>
                <a:spcPts val="600"/>
              </a:spcAft>
              <a:buNone/>
            </a:pPr>
            <a:r>
              <a:rPr lang="cs-CZ" sz="1600" dirty="0" smtClean="0">
                <a:latin typeface="Calibri" pitchFamily="34" charset="0"/>
                <a:sym typeface="Wingdings" pitchFamily="2" charset="2"/>
              </a:rPr>
              <a:t>	</a:t>
            </a:r>
            <a:r>
              <a:rPr lang="cs-CZ" sz="1600" dirty="0" smtClean="0">
                <a:latin typeface="Calibri" pitchFamily="34" charset="0"/>
                <a:sym typeface="Wingdings" pitchFamily="2" charset="2"/>
              </a:rPr>
              <a:t>	</a:t>
            </a:r>
            <a:r>
              <a:rPr lang="cs-CZ" sz="1600" dirty="0" smtClean="0">
                <a:latin typeface="Calibri" pitchFamily="34" charset="0"/>
                <a:sym typeface="Wingdings" pitchFamily="2" charset="2"/>
              </a:rPr>
              <a:t> Biocel Paskov, a.s.</a:t>
            </a:r>
          </a:p>
          <a:p>
            <a:pPr>
              <a:spcAft>
                <a:spcPts val="600"/>
              </a:spcAft>
            </a:pPr>
            <a:r>
              <a:rPr lang="cs-CZ" sz="1600" dirty="0" smtClean="0">
                <a:latin typeface="Calibri" pitchFamily="34" charset="0"/>
                <a:sym typeface="Wingdings" pitchFamily="2" charset="2"/>
              </a:rPr>
              <a:t>Připravované </a:t>
            </a:r>
            <a:r>
              <a:rPr lang="cs-CZ" sz="1600" dirty="0" smtClean="0">
                <a:latin typeface="Calibri" pitchFamily="34" charset="0"/>
                <a:sym typeface="Wingdings" pitchFamily="2" charset="2"/>
              </a:rPr>
              <a:t>dohody: </a:t>
            </a:r>
          </a:p>
          <a:p>
            <a:pPr>
              <a:spcAft>
                <a:spcPts val="600"/>
              </a:spcAft>
              <a:buNone/>
            </a:pPr>
            <a:r>
              <a:rPr lang="cs-CZ" sz="1600" dirty="0" smtClean="0">
                <a:latin typeface="Calibri" pitchFamily="34" charset="0"/>
                <a:sym typeface="Wingdings" pitchFamily="2" charset="2"/>
              </a:rPr>
              <a:t>		</a:t>
            </a:r>
            <a:r>
              <a:rPr lang="cs-CZ" sz="1600" dirty="0" smtClean="0">
                <a:latin typeface="Calibri" pitchFamily="34" charset="0"/>
                <a:sym typeface="Wingdings" pitchFamily="2" charset="2"/>
              </a:rPr>
              <a:t>Třinecké </a:t>
            </a:r>
            <a:r>
              <a:rPr lang="cs-CZ" sz="1600" dirty="0" smtClean="0">
                <a:latin typeface="Calibri" pitchFamily="34" charset="0"/>
                <a:sym typeface="Wingdings" pitchFamily="2" charset="2"/>
              </a:rPr>
              <a:t>železárny, a.s.</a:t>
            </a:r>
          </a:p>
          <a:p>
            <a:pPr>
              <a:spcAft>
                <a:spcPts val="600"/>
              </a:spcAft>
              <a:buNone/>
            </a:pPr>
            <a:r>
              <a:rPr lang="cs-CZ" sz="1600" dirty="0" smtClean="0">
                <a:latin typeface="Calibri" pitchFamily="34" charset="0"/>
                <a:sym typeface="Wingdings" pitchFamily="2" charset="2"/>
              </a:rPr>
              <a:t>		</a:t>
            </a:r>
            <a:r>
              <a:rPr lang="cs-CZ" sz="1600" dirty="0" err="1" smtClean="0">
                <a:latin typeface="Calibri" pitchFamily="34" charset="0"/>
                <a:sym typeface="Wingdings" pitchFamily="2" charset="2"/>
              </a:rPr>
              <a:t>Evraz</a:t>
            </a:r>
            <a:r>
              <a:rPr lang="cs-CZ" sz="1600" dirty="0" smtClean="0">
                <a:latin typeface="Calibri" pitchFamily="34" charset="0"/>
                <a:sym typeface="Wingdings" pitchFamily="2" charset="2"/>
              </a:rPr>
              <a:t> Vítkovice </a:t>
            </a:r>
            <a:r>
              <a:rPr lang="cs-CZ" sz="1600" dirty="0" err="1" smtClean="0">
                <a:latin typeface="Calibri" pitchFamily="34" charset="0"/>
                <a:sym typeface="Wingdings" pitchFamily="2" charset="2"/>
              </a:rPr>
              <a:t>Steel</a:t>
            </a:r>
            <a:r>
              <a:rPr lang="cs-CZ" sz="1600" dirty="0" smtClean="0">
                <a:latin typeface="Calibri" pitchFamily="34" charset="0"/>
                <a:sym typeface="Wingdings" pitchFamily="2" charset="2"/>
              </a:rPr>
              <a:t>, a.s.</a:t>
            </a:r>
            <a:endParaRPr lang="cs-CZ" sz="1600" dirty="0" smtClean="0">
              <a:latin typeface="Calibri" pitchFamily="34" charset="0"/>
            </a:endParaRPr>
          </a:p>
          <a:p>
            <a:pPr>
              <a:buNone/>
            </a:pPr>
            <a:endParaRPr lang="cs-CZ" sz="2000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556500" cy="647700"/>
          </a:xfrm>
        </p:spPr>
        <p:txBody>
          <a:bodyPr/>
          <a:lstStyle/>
          <a:p>
            <a:pPr eaLnBrk="1" hangingPunct="1"/>
            <a:r>
              <a:rPr lang="cs-CZ" sz="2800" smtClean="0">
                <a:solidFill>
                  <a:srgbClr val="008000"/>
                </a:solidFill>
                <a:latin typeface="Calibri" pitchFamily="34" charset="0"/>
              </a:rPr>
              <a:t>Akční plán pro Moravskoslezský kraj na rok 2011</a:t>
            </a:r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648200"/>
          </a:xfrm>
        </p:spPr>
        <p:txBody>
          <a:bodyPr/>
          <a:lstStyle/>
          <a:p>
            <a:pPr marL="711200" indent="-711200" eaLnBrk="1" hangingPunct="1">
              <a:buFont typeface="Wingdings" pitchFamily="2" charset="2"/>
              <a:buChar char="v"/>
            </a:pPr>
            <a:endParaRPr lang="cs-CZ" sz="3600" smtClean="0">
              <a:latin typeface="Times New Roman" pitchFamily="18" charset="0"/>
            </a:endParaRPr>
          </a:p>
          <a:p>
            <a:pPr marL="711200" indent="-711200">
              <a:buFontTx/>
              <a:buNone/>
            </a:pPr>
            <a:r>
              <a:rPr lang="cs-CZ" sz="2800" b="1" u="sng" smtClean="0">
                <a:latin typeface="Calibri" pitchFamily="34" charset="0"/>
              </a:rPr>
              <a:t>Akční plán pro MSK na rok 2011</a:t>
            </a:r>
          </a:p>
          <a:p>
            <a:pPr marL="711200" indent="-711200">
              <a:buFontTx/>
              <a:buNone/>
            </a:pPr>
            <a:endParaRPr lang="cs-CZ" sz="2800" b="1" smtClean="0">
              <a:latin typeface="Calibri" pitchFamily="34" charset="0"/>
            </a:endParaRPr>
          </a:p>
          <a:p>
            <a:pPr marL="711200" indent="-711200">
              <a:buFontTx/>
              <a:buAutoNum type="romanUcPeriod"/>
            </a:pPr>
            <a:r>
              <a:rPr lang="cs-CZ" sz="2000" b="1" smtClean="0">
                <a:latin typeface="Calibri" pitchFamily="34" charset="0"/>
              </a:rPr>
              <a:t>Snižování emisí ze zdrojů, ovlivňujících kvalitu ovzduší</a:t>
            </a:r>
          </a:p>
          <a:p>
            <a:pPr marL="711200" indent="-711200">
              <a:buFontTx/>
              <a:buAutoNum type="romanUcPeriod"/>
            </a:pPr>
            <a:r>
              <a:rPr lang="cs-CZ" sz="2000" b="1" smtClean="0">
                <a:latin typeface="Calibri" pitchFamily="34" charset="0"/>
              </a:rPr>
              <a:t>Věda, výzkum a osvěta</a:t>
            </a:r>
          </a:p>
          <a:p>
            <a:pPr marL="711200" indent="-711200" eaLnBrk="1" hangingPunct="1">
              <a:buFontTx/>
              <a:buAutoNum type="romanUcPeriod"/>
            </a:pPr>
            <a:r>
              <a:rPr lang="cs-CZ" sz="2000" b="1" smtClean="0">
                <a:latin typeface="Calibri" pitchFamily="34" charset="0"/>
              </a:rPr>
              <a:t>Předcházení a zmírňování následků špatné kvality ovzduší</a:t>
            </a:r>
            <a:endParaRPr lang="cs-CZ" sz="2000" smtClean="0">
              <a:latin typeface="Calibri" pitchFamily="34" charset="0"/>
            </a:endParaRPr>
          </a:p>
          <a:p>
            <a:pPr marL="711200" indent="-711200" eaLnBrk="1" hangingPunct="1">
              <a:buFontTx/>
              <a:buAutoNum type="romanUcPeriod"/>
            </a:pPr>
            <a:r>
              <a:rPr lang="cs-CZ" sz="2000" b="1" smtClean="0">
                <a:latin typeface="Calibri" pitchFamily="34" charset="0"/>
              </a:rPr>
              <a:t>Nová a efektivnější legislativa</a:t>
            </a:r>
          </a:p>
          <a:p>
            <a:pPr marL="711200" indent="-711200" eaLnBrk="1" hangingPunct="1">
              <a:buFontTx/>
              <a:buAutoNum type="romanUcPeriod"/>
            </a:pPr>
            <a:r>
              <a:rPr lang="cs-CZ" sz="2000" b="1" smtClean="0">
                <a:latin typeface="Calibri" pitchFamily="34" charset="0"/>
              </a:rPr>
              <a:t>Přístupnější finanční zdroje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485063" cy="622300"/>
          </a:xfrm>
        </p:spPr>
        <p:txBody>
          <a:bodyPr/>
          <a:lstStyle/>
          <a:p>
            <a:pPr eaLnBrk="1" hangingPunct="1"/>
            <a:r>
              <a:rPr lang="cs-CZ" sz="2800" smtClean="0">
                <a:solidFill>
                  <a:srgbClr val="008000"/>
                </a:solidFill>
                <a:latin typeface="Calibri" pitchFamily="34" charset="0"/>
              </a:rPr>
              <a:t>Akční plán pro Moravskoslezský kraj na rok 2011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2400" cy="5094287"/>
          </a:xfrm>
        </p:spPr>
        <p:txBody>
          <a:bodyPr/>
          <a:lstStyle/>
          <a:p>
            <a:pPr marL="536575" indent="-536575"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cs-CZ" sz="1800" smtClean="0">
              <a:latin typeface="Times New Roman" pitchFamily="18" charset="0"/>
            </a:endParaRPr>
          </a:p>
          <a:p>
            <a:pPr marL="536575" indent="-536575" algn="ctr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marL="536575" indent="-536575">
              <a:lnSpc>
                <a:spcPct val="80000"/>
              </a:lnSpc>
              <a:buFontTx/>
              <a:buAutoNum type="romanUcPeriod"/>
            </a:pPr>
            <a:r>
              <a:rPr lang="cs-CZ" sz="1800" b="1" u="sng" smtClean="0">
                <a:latin typeface="Calibri" pitchFamily="34" charset="0"/>
              </a:rPr>
              <a:t>Snižování emisí ze zdrojů, ovlivňujících kvalitu ovzduší</a:t>
            </a:r>
            <a:r>
              <a:rPr lang="cs-CZ" sz="1800" smtClean="0">
                <a:latin typeface="Calibri" pitchFamily="34" charset="0"/>
              </a:rPr>
              <a:t>   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endParaRPr lang="cs-CZ" sz="1600" b="1" smtClean="0">
              <a:solidFill>
                <a:srgbClr val="006600"/>
              </a:solidFill>
              <a:latin typeface="Calibri" pitchFamily="34" charset="0"/>
            </a:endParaRPr>
          </a:p>
          <a:p>
            <a:pPr marL="536575" indent="-536575">
              <a:lnSpc>
                <a:spcPct val="150000"/>
              </a:lnSpc>
              <a:buFont typeface="Verdana" pitchFamily="34" charset="0"/>
              <a:buAutoNum type="arabicPeriod"/>
            </a:pPr>
            <a:r>
              <a:rPr lang="cs-CZ" sz="1600" b="1" smtClean="0">
                <a:solidFill>
                  <a:srgbClr val="006600"/>
                </a:solidFill>
                <a:latin typeface="Calibri" pitchFamily="34" charset="0"/>
              </a:rPr>
              <a:t>Uzavírání dobrovolných dohod </a:t>
            </a:r>
            <a:r>
              <a:rPr lang="cs-CZ" sz="1600" smtClean="0">
                <a:latin typeface="Calibri" pitchFamily="34" charset="0"/>
              </a:rPr>
              <a:t>s významnými podniky v Moravskoslezském kraji</a:t>
            </a:r>
          </a:p>
          <a:p>
            <a:pPr marL="536575" indent="-536575">
              <a:lnSpc>
                <a:spcPct val="150000"/>
              </a:lnSpc>
              <a:buFont typeface="Verdana" pitchFamily="34" charset="0"/>
              <a:buAutoNum type="arabicPeriod"/>
            </a:pPr>
            <a:r>
              <a:rPr lang="cs-CZ" sz="1600" b="1" smtClean="0">
                <a:solidFill>
                  <a:srgbClr val="006600"/>
                </a:solidFill>
                <a:latin typeface="Calibri" pitchFamily="34" charset="0"/>
              </a:rPr>
              <a:t>Přísnější podmínky provozu  </a:t>
            </a:r>
            <a:r>
              <a:rPr lang="cs-CZ" sz="1600" smtClean="0">
                <a:latin typeface="Calibri" pitchFamily="34" charset="0"/>
              </a:rPr>
              <a:t>- důsledné kontroly a případné sankce</a:t>
            </a:r>
          </a:p>
          <a:p>
            <a:pPr marL="536575" indent="-536575">
              <a:lnSpc>
                <a:spcPct val="150000"/>
              </a:lnSpc>
              <a:buFont typeface="Verdana" pitchFamily="34" charset="0"/>
              <a:buAutoNum type="arabicPeriod"/>
            </a:pPr>
            <a:r>
              <a:rPr lang="cs-CZ" sz="1600" b="1" smtClean="0">
                <a:solidFill>
                  <a:srgbClr val="006600"/>
                </a:solidFill>
                <a:latin typeface="Calibri" pitchFamily="34" charset="0"/>
              </a:rPr>
              <a:t>Omezování přeshraničního vlivu </a:t>
            </a:r>
            <a:r>
              <a:rPr lang="cs-CZ" sz="1600" smtClean="0">
                <a:latin typeface="Calibri" pitchFamily="34" charset="0"/>
              </a:rPr>
              <a:t>emisí mezi Polskem a Českou republikou</a:t>
            </a:r>
          </a:p>
          <a:p>
            <a:pPr marL="536575" indent="-536575">
              <a:lnSpc>
                <a:spcPct val="150000"/>
              </a:lnSpc>
              <a:buFont typeface="Verdana" pitchFamily="34" charset="0"/>
              <a:buAutoNum type="arabicPeriod"/>
            </a:pPr>
            <a:r>
              <a:rPr lang="cs-CZ" sz="1600" b="1" smtClean="0">
                <a:solidFill>
                  <a:srgbClr val="006600"/>
                </a:solidFill>
                <a:latin typeface="Calibri" pitchFamily="34" charset="0"/>
              </a:rPr>
              <a:t>Obnova zdrojů vytápění v domácnostech </a:t>
            </a:r>
            <a:r>
              <a:rPr lang="cs-CZ" sz="1600" smtClean="0">
                <a:latin typeface="Calibri" pitchFamily="34" charset="0"/>
              </a:rPr>
              <a:t>a jejich správný provoz</a:t>
            </a:r>
          </a:p>
          <a:p>
            <a:pPr marL="536575" indent="-536575">
              <a:lnSpc>
                <a:spcPct val="150000"/>
              </a:lnSpc>
              <a:buFont typeface="Verdana" pitchFamily="34" charset="0"/>
              <a:buAutoNum type="arabicPeriod"/>
            </a:pPr>
            <a:r>
              <a:rPr lang="cs-CZ" sz="1600" b="1" smtClean="0">
                <a:solidFill>
                  <a:srgbClr val="006600"/>
                </a:solidFill>
                <a:latin typeface="Calibri" pitchFamily="34" charset="0"/>
              </a:rPr>
              <a:t>Podpora alternativní dopravy - </a:t>
            </a:r>
            <a:r>
              <a:rPr lang="cs-CZ" sz="1600" smtClean="0">
                <a:latin typeface="Calibri" pitchFamily="34" charset="0"/>
              </a:rPr>
              <a:t>zavádění CNG  a elektromobility do veřejné dopravy a veřejných služeb</a:t>
            </a:r>
          </a:p>
          <a:p>
            <a:pPr marL="536575" indent="-536575">
              <a:lnSpc>
                <a:spcPct val="150000"/>
              </a:lnSpc>
              <a:buFont typeface="Verdana" pitchFamily="34" charset="0"/>
              <a:buAutoNum type="arabicPeriod"/>
            </a:pPr>
            <a:r>
              <a:rPr lang="cs-CZ" sz="1600" b="1" smtClean="0">
                <a:solidFill>
                  <a:srgbClr val="006600"/>
                </a:solidFill>
                <a:latin typeface="Calibri" pitchFamily="34" charset="0"/>
              </a:rPr>
              <a:t>Dohody o spolupráci s městy</a:t>
            </a:r>
            <a:r>
              <a:rPr lang="cs-CZ" sz="1600" b="1" smtClean="0">
                <a:latin typeface="Calibri" pitchFamily="34" charset="0"/>
              </a:rPr>
              <a:t> </a:t>
            </a:r>
            <a:r>
              <a:rPr lang="cs-CZ" sz="1600" smtClean="0">
                <a:latin typeface="Calibri" pitchFamily="34" charset="0"/>
              </a:rPr>
              <a:t>- zapojení nezaměstnaných do společné péče o snižování prašnosti v ulicích</a:t>
            </a:r>
          </a:p>
          <a:p>
            <a:pPr marL="536575" indent="-536575">
              <a:lnSpc>
                <a:spcPct val="150000"/>
              </a:lnSpc>
              <a:buFontTx/>
              <a:buNone/>
            </a:pPr>
            <a:endParaRPr lang="cs-CZ" sz="1600" b="1" smtClean="0">
              <a:solidFill>
                <a:srgbClr val="006600"/>
              </a:solidFill>
              <a:latin typeface="Calibri" pitchFamily="34" charset="0"/>
            </a:endParaRPr>
          </a:p>
          <a:p>
            <a:pPr marL="536575" indent="-536575">
              <a:lnSpc>
                <a:spcPct val="150000"/>
              </a:lnSpc>
              <a:buFontTx/>
              <a:buNone/>
            </a:pPr>
            <a:r>
              <a:rPr lang="cs-CZ" sz="1600" smtClean="0">
                <a:latin typeface="Calibri" pitchFamily="34" charset="0"/>
              </a:rPr>
              <a:t>                          </a:t>
            </a:r>
            <a:endParaRPr lang="cs-CZ" sz="1200" smtClean="0"/>
          </a:p>
          <a:p>
            <a:pPr marL="1071563" lvl="1" indent="-355600" eaLnBrk="1" hangingPunct="1">
              <a:lnSpc>
                <a:spcPct val="80000"/>
              </a:lnSpc>
              <a:buFontTx/>
              <a:buNone/>
            </a:pPr>
            <a:r>
              <a:rPr lang="cs-CZ" sz="16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485063" cy="622300"/>
          </a:xfrm>
        </p:spPr>
        <p:txBody>
          <a:bodyPr/>
          <a:lstStyle/>
          <a:p>
            <a:pPr eaLnBrk="1" hangingPunct="1"/>
            <a:r>
              <a:rPr lang="cs-CZ" sz="2800" smtClean="0">
                <a:solidFill>
                  <a:srgbClr val="008000"/>
                </a:solidFill>
                <a:latin typeface="Calibri" pitchFamily="34" charset="0"/>
              </a:rPr>
              <a:t>Akční plán pro Moravskoslezský kraj na rok 2011</a:t>
            </a:r>
          </a:p>
        </p:txBody>
      </p:sp>
      <p:sp>
        <p:nvSpPr>
          <p:cNvPr id="61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4213" y="765175"/>
            <a:ext cx="7772400" cy="5454650"/>
          </a:xfrm>
        </p:spPr>
        <p:txBody>
          <a:bodyPr/>
          <a:lstStyle/>
          <a:p>
            <a:pPr marL="536575" indent="-536575" algn="ctr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marL="536575" indent="-536575" algn="ctr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marL="536575" indent="-536575">
              <a:lnSpc>
                <a:spcPct val="80000"/>
              </a:lnSpc>
              <a:buFontTx/>
              <a:buAutoNum type="romanUcPeriod" startAt="2"/>
            </a:pPr>
            <a:r>
              <a:rPr lang="cs-CZ" sz="1800" b="1" u="sng" smtClean="0">
                <a:latin typeface="Calibri" pitchFamily="34" charset="0"/>
              </a:rPr>
              <a:t>Věda, výzkum a osvěta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endParaRPr lang="cs-CZ" sz="1600" smtClean="0">
              <a:latin typeface="Calibri" pitchFamily="34" charset="0"/>
            </a:endParaRPr>
          </a:p>
          <a:p>
            <a:pPr marL="536575" indent="-536575">
              <a:lnSpc>
                <a:spcPct val="150000"/>
              </a:lnSpc>
              <a:buFont typeface="Verdana" pitchFamily="34" charset="0"/>
              <a:buAutoNum type="arabicPeriod"/>
            </a:pPr>
            <a:r>
              <a:rPr lang="cs-CZ" sz="1600" b="1" smtClean="0">
                <a:solidFill>
                  <a:srgbClr val="006600"/>
                </a:solidFill>
                <a:latin typeface="Calibri" pitchFamily="34" charset="0"/>
              </a:rPr>
              <a:t>Analýza krajských a národních strategií a koncepcí </a:t>
            </a:r>
            <a:endParaRPr lang="cs-CZ" sz="1600" b="1" smtClean="0">
              <a:latin typeface="Calibri" pitchFamily="34" charset="0"/>
            </a:endParaRPr>
          </a:p>
          <a:p>
            <a:pPr marL="536575" indent="-536575">
              <a:lnSpc>
                <a:spcPct val="150000"/>
              </a:lnSpc>
              <a:buFont typeface="Verdana" pitchFamily="34" charset="0"/>
              <a:buAutoNum type="arabicPeriod"/>
            </a:pPr>
            <a:r>
              <a:rPr lang="cs-CZ" sz="1600" b="1" smtClean="0">
                <a:solidFill>
                  <a:srgbClr val="006600"/>
                </a:solidFill>
                <a:latin typeface="Calibri" pitchFamily="34" charset="0"/>
              </a:rPr>
              <a:t>Studie zdravotních dopadů na obyvatelstvo</a:t>
            </a:r>
            <a:r>
              <a:rPr lang="cs-CZ" sz="1600" b="1" smtClean="0">
                <a:latin typeface="Calibri" pitchFamily="34" charset="0"/>
              </a:rPr>
              <a:t> </a:t>
            </a:r>
            <a:r>
              <a:rPr lang="cs-CZ" sz="1600" smtClean="0">
                <a:latin typeface="Calibri" pitchFamily="34" charset="0"/>
              </a:rPr>
              <a:t>- spolupráce s Ministerstvem zdravotnictví</a:t>
            </a:r>
          </a:p>
          <a:p>
            <a:pPr marL="536575" indent="-536575">
              <a:lnSpc>
                <a:spcPct val="150000"/>
              </a:lnSpc>
              <a:buFont typeface="Verdana" pitchFamily="34" charset="0"/>
              <a:buAutoNum type="arabicPeriod"/>
            </a:pPr>
            <a:r>
              <a:rPr lang="cs-CZ" sz="1600" b="1" smtClean="0">
                <a:solidFill>
                  <a:srgbClr val="006600"/>
                </a:solidFill>
                <a:latin typeface="Calibri" pitchFamily="34" charset="0"/>
              </a:rPr>
              <a:t>Konference o budoucnosti kraje</a:t>
            </a:r>
            <a:r>
              <a:rPr lang="cs-CZ" sz="1600" b="1" smtClean="0">
                <a:latin typeface="Calibri" pitchFamily="34" charset="0"/>
              </a:rPr>
              <a:t> </a:t>
            </a:r>
            <a:r>
              <a:rPr lang="cs-CZ" sz="1600" smtClean="0">
                <a:latin typeface="Calibri" pitchFamily="34" charset="0"/>
              </a:rPr>
              <a:t>-  spoluúčast Hospodářské komory a Svazu průmyslu a dopravy, akademické obce, samospráv, zástupců veřejnosti a ombudsmana</a:t>
            </a:r>
          </a:p>
          <a:p>
            <a:pPr marL="536575" indent="-536575">
              <a:lnSpc>
                <a:spcPct val="150000"/>
              </a:lnSpc>
              <a:buFont typeface="Verdana" pitchFamily="34" charset="0"/>
              <a:buAutoNum type="arabicPeriod"/>
            </a:pPr>
            <a:r>
              <a:rPr lang="cs-CZ" sz="1600" b="1" smtClean="0">
                <a:solidFill>
                  <a:srgbClr val="006600"/>
                </a:solidFill>
                <a:latin typeface="Calibri" pitchFamily="34" charset="0"/>
              </a:rPr>
              <a:t>Spolupráce se školami technického typu</a:t>
            </a:r>
            <a:r>
              <a:rPr lang="cs-CZ" sz="1600" b="1" smtClean="0">
                <a:latin typeface="Calibri" pitchFamily="34" charset="0"/>
              </a:rPr>
              <a:t> </a:t>
            </a:r>
            <a:r>
              <a:rPr lang="cs-CZ" sz="1600" smtClean="0">
                <a:latin typeface="Calibri" pitchFamily="34" charset="0"/>
              </a:rPr>
              <a:t> - zapojení mladých a neotřelých nápadů do problematiky</a:t>
            </a:r>
          </a:p>
          <a:p>
            <a:pPr marL="536575" indent="-536575">
              <a:lnSpc>
                <a:spcPct val="150000"/>
              </a:lnSpc>
              <a:buFontTx/>
              <a:buNone/>
            </a:pPr>
            <a:r>
              <a:rPr lang="cs-CZ" sz="1600" b="1" smtClean="0">
                <a:solidFill>
                  <a:srgbClr val="006600"/>
                </a:solidFill>
                <a:latin typeface="Calibri" pitchFamily="34" charset="0"/>
              </a:rPr>
              <a:t>5</a:t>
            </a:r>
            <a:r>
              <a:rPr lang="cs-CZ" sz="1600" smtClean="0">
                <a:latin typeface="Calibri" pitchFamily="34" charset="0"/>
              </a:rPr>
              <a:t>.    </a:t>
            </a:r>
            <a:r>
              <a:rPr lang="cs-CZ" sz="1600" b="1" smtClean="0">
                <a:solidFill>
                  <a:srgbClr val="006600"/>
                </a:solidFill>
                <a:latin typeface="Calibri" pitchFamily="34" charset="0"/>
              </a:rPr>
              <a:t>Veřejná informační kampaň</a:t>
            </a:r>
            <a:r>
              <a:rPr lang="cs-CZ" sz="1600" b="1" smtClean="0">
                <a:latin typeface="Calibri" pitchFamily="34" charset="0"/>
              </a:rPr>
              <a:t> - </a:t>
            </a:r>
            <a:r>
              <a:rPr lang="cs-CZ" sz="1600" smtClean="0">
                <a:latin typeface="Calibri" pitchFamily="34" charset="0"/>
              </a:rPr>
              <a:t>negativní vliv spalování odpadů a použití nekvalitních paliv v nevyhovujících a zastaralých kotlích v domácnostech na zdraví lidí. </a:t>
            </a:r>
          </a:p>
          <a:p>
            <a:pPr marL="536575" indent="-536575">
              <a:lnSpc>
                <a:spcPct val="150000"/>
              </a:lnSpc>
              <a:buFont typeface="Verdana" pitchFamily="34" charset="0"/>
              <a:buAutoNum type="arabicPeriod"/>
            </a:pPr>
            <a:endParaRPr lang="cs-CZ" sz="1600" smtClean="0">
              <a:latin typeface="Calibri" pitchFamily="34" charset="0"/>
            </a:endParaRPr>
          </a:p>
          <a:p>
            <a:pPr marL="536575" indent="-536575">
              <a:lnSpc>
                <a:spcPct val="150000"/>
              </a:lnSpc>
              <a:buFontTx/>
              <a:buNone/>
            </a:pPr>
            <a:r>
              <a:rPr lang="cs-CZ" sz="1600" smtClean="0">
                <a:latin typeface="Calibri" pitchFamily="34" charset="0"/>
              </a:rPr>
              <a:t>                           </a:t>
            </a:r>
          </a:p>
          <a:p>
            <a:pPr marL="536575" indent="-536575">
              <a:lnSpc>
                <a:spcPct val="150000"/>
              </a:lnSpc>
              <a:buFontTx/>
              <a:buNone/>
            </a:pPr>
            <a:endParaRPr lang="cs-CZ" sz="1600" smtClean="0">
              <a:latin typeface="Calibri" pitchFamily="34" charset="0"/>
            </a:endParaRPr>
          </a:p>
          <a:p>
            <a:pPr marL="536575" indent="-536575">
              <a:lnSpc>
                <a:spcPct val="150000"/>
              </a:lnSpc>
              <a:buFontTx/>
              <a:buNone/>
            </a:pPr>
            <a:r>
              <a:rPr lang="cs-CZ" sz="1600" smtClean="0">
                <a:latin typeface="Calibri" pitchFamily="34" charset="0"/>
              </a:rPr>
              <a:t>                           -</a:t>
            </a:r>
          </a:p>
          <a:p>
            <a:pPr marL="1071563" lvl="1" indent="-355600" eaLnBrk="1" hangingPunct="1">
              <a:lnSpc>
                <a:spcPct val="80000"/>
              </a:lnSpc>
              <a:buFontTx/>
              <a:buNone/>
            </a:pPr>
            <a:endParaRPr lang="cs-CZ" sz="1200" smtClean="0"/>
          </a:p>
          <a:p>
            <a:pPr marL="1071563" lvl="1" indent="-355600" eaLnBrk="1" hangingPunct="1">
              <a:lnSpc>
                <a:spcPct val="80000"/>
              </a:lnSpc>
              <a:buFontTx/>
              <a:buNone/>
            </a:pPr>
            <a:endParaRPr lang="cs-CZ" sz="1200" smtClean="0"/>
          </a:p>
          <a:p>
            <a:pPr marL="1071563" lvl="1" indent="-355600" eaLnBrk="1" hangingPunct="1">
              <a:lnSpc>
                <a:spcPct val="80000"/>
              </a:lnSpc>
              <a:buFontTx/>
              <a:buNone/>
            </a:pPr>
            <a:r>
              <a:rPr lang="cs-CZ" sz="16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485063" cy="622300"/>
          </a:xfrm>
        </p:spPr>
        <p:txBody>
          <a:bodyPr/>
          <a:lstStyle/>
          <a:p>
            <a:pPr eaLnBrk="1" hangingPunct="1"/>
            <a:r>
              <a:rPr lang="cs-CZ" sz="2800" smtClean="0">
                <a:solidFill>
                  <a:srgbClr val="008000"/>
                </a:solidFill>
                <a:latin typeface="Calibri" pitchFamily="34" charset="0"/>
              </a:rPr>
              <a:t>Akční plán pro Moravskoslezský kraj na rok 2011</a:t>
            </a:r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4213" y="765175"/>
            <a:ext cx="7772400" cy="5454650"/>
          </a:xfrm>
        </p:spPr>
        <p:txBody>
          <a:bodyPr/>
          <a:lstStyle/>
          <a:p>
            <a:pPr marL="536575" indent="-536575" algn="ctr" eaLnBrk="1" hangingPunct="1">
              <a:lnSpc>
                <a:spcPct val="80000"/>
              </a:lnSpc>
              <a:buFontTx/>
              <a:buNone/>
            </a:pPr>
            <a:endParaRPr lang="cs-CZ" sz="1800" dirty="0" smtClean="0"/>
          </a:p>
          <a:p>
            <a:pPr marL="536575" indent="-536575" algn="ctr" eaLnBrk="1" hangingPunct="1">
              <a:lnSpc>
                <a:spcPct val="80000"/>
              </a:lnSpc>
              <a:buFontTx/>
              <a:buNone/>
            </a:pPr>
            <a:endParaRPr lang="cs-CZ" sz="1800" dirty="0" smtClean="0"/>
          </a:p>
          <a:p>
            <a:pPr marL="536575" indent="-536575" algn="ctr" eaLnBrk="1" hangingPunct="1">
              <a:lnSpc>
                <a:spcPct val="80000"/>
              </a:lnSpc>
              <a:buFontTx/>
              <a:buNone/>
            </a:pPr>
            <a:endParaRPr lang="cs-CZ" sz="1800" dirty="0" smtClean="0"/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cs-CZ" sz="1800" b="1" dirty="0" smtClean="0">
                <a:latin typeface="Calibri" pitchFamily="34" charset="0"/>
              </a:rPr>
              <a:t>III.      </a:t>
            </a:r>
            <a:r>
              <a:rPr lang="cs-CZ" sz="1800" b="1" u="sng" dirty="0" smtClean="0">
                <a:latin typeface="Calibri" pitchFamily="34" charset="0"/>
              </a:rPr>
              <a:t>Předcházení a zmírňování následků zhoršené kvality ovzduší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endParaRPr lang="cs-CZ" sz="1800" b="1" u="sng" dirty="0" smtClean="0">
              <a:latin typeface="Calibri" pitchFamily="34" charset="0"/>
            </a:endParaRPr>
          </a:p>
          <a:p>
            <a:pPr marL="536575" indent="-536575">
              <a:lnSpc>
                <a:spcPct val="80000"/>
              </a:lnSpc>
              <a:buFontTx/>
              <a:buNone/>
            </a:pPr>
            <a:endParaRPr lang="cs-CZ" sz="1800" b="1" u="sng" dirty="0" smtClean="0">
              <a:latin typeface="Calibri" pitchFamily="34" charset="0"/>
            </a:endParaRPr>
          </a:p>
          <a:p>
            <a:pPr marL="536575" indent="-536575">
              <a:lnSpc>
                <a:spcPct val="150000"/>
              </a:lnSpc>
              <a:buFont typeface="Verdana" pitchFamily="34" charset="0"/>
              <a:buAutoNum type="arabicPeriod"/>
            </a:pPr>
            <a:r>
              <a:rPr lang="cs-CZ" sz="1600" b="1" dirty="0" smtClean="0">
                <a:solidFill>
                  <a:srgbClr val="006600"/>
                </a:solidFill>
                <a:latin typeface="Calibri" pitchFamily="34" charset="0"/>
              </a:rPr>
              <a:t>Obchvaty měst a obcí – </a:t>
            </a:r>
            <a:r>
              <a:rPr lang="cs-CZ" sz="1600" dirty="0" smtClean="0">
                <a:latin typeface="Calibri" pitchFamily="34" charset="0"/>
              </a:rPr>
              <a:t>podpora výstavby,  celoroční zrušení zpoplatnění dálničních obchvatů městských aglomerací</a:t>
            </a:r>
          </a:p>
          <a:p>
            <a:pPr marL="536575" indent="-536575">
              <a:lnSpc>
                <a:spcPct val="150000"/>
              </a:lnSpc>
              <a:buFont typeface="Verdana" pitchFamily="34" charset="0"/>
              <a:buAutoNum type="arabicPeriod"/>
            </a:pPr>
            <a:r>
              <a:rPr lang="cs-CZ" sz="1600" b="1" dirty="0" err="1" smtClean="0">
                <a:solidFill>
                  <a:srgbClr val="006600"/>
                </a:solidFill>
                <a:latin typeface="Calibri" pitchFamily="34" charset="0"/>
              </a:rPr>
              <a:t>Nízkoemisní</a:t>
            </a:r>
            <a:r>
              <a:rPr lang="cs-CZ" sz="1600" b="1" dirty="0" smtClean="0">
                <a:solidFill>
                  <a:srgbClr val="006600"/>
                </a:solidFill>
                <a:latin typeface="Calibri" pitchFamily="34" charset="0"/>
              </a:rPr>
              <a:t> zóny v centrech měst a obcí</a:t>
            </a:r>
          </a:p>
          <a:p>
            <a:pPr marL="536575" indent="-536575">
              <a:lnSpc>
                <a:spcPct val="150000"/>
              </a:lnSpc>
              <a:buFont typeface="Verdana" pitchFamily="34" charset="0"/>
              <a:buAutoNum type="arabicPeriod"/>
            </a:pPr>
            <a:r>
              <a:rPr lang="cs-CZ" sz="1600" b="1" dirty="0" smtClean="0">
                <a:solidFill>
                  <a:srgbClr val="006600"/>
                </a:solidFill>
                <a:latin typeface="Calibri" pitchFamily="34" charset="0"/>
              </a:rPr>
              <a:t>Ozdravné pobyty dětí -</a:t>
            </a:r>
            <a:r>
              <a:rPr lang="cs-CZ" sz="1600" dirty="0" smtClean="0">
                <a:latin typeface="Calibri" pitchFamily="34" charset="0"/>
              </a:rPr>
              <a:t> Na ozdravné pobyty dětí je v programu vyhrazena částka 20 milionů korun</a:t>
            </a:r>
          </a:p>
          <a:p>
            <a:pPr marL="536575" indent="-536575">
              <a:lnSpc>
                <a:spcPct val="150000"/>
              </a:lnSpc>
              <a:buFontTx/>
              <a:buNone/>
            </a:pPr>
            <a:r>
              <a:rPr lang="cs-CZ" sz="1600" dirty="0" smtClean="0">
                <a:latin typeface="Calibri" pitchFamily="34" charset="0"/>
              </a:rPr>
              <a:t>                           </a:t>
            </a:r>
            <a:endParaRPr lang="cs-CZ" sz="1600" b="1" dirty="0" smtClean="0">
              <a:solidFill>
                <a:srgbClr val="006600"/>
              </a:solidFill>
              <a:latin typeface="Calibri" pitchFamily="34" charset="0"/>
            </a:endParaRPr>
          </a:p>
          <a:p>
            <a:pPr marL="536575" indent="-536575">
              <a:buFontTx/>
              <a:buNone/>
            </a:pPr>
            <a:endParaRPr lang="cs-CZ" sz="1800" dirty="0" smtClean="0">
              <a:latin typeface="Calibri" pitchFamily="34" charset="0"/>
            </a:endParaRPr>
          </a:p>
          <a:p>
            <a:pPr marL="536575" indent="-536575">
              <a:lnSpc>
                <a:spcPct val="150000"/>
              </a:lnSpc>
              <a:buFontTx/>
              <a:buNone/>
            </a:pPr>
            <a:r>
              <a:rPr lang="cs-CZ" sz="1600" dirty="0" smtClean="0">
                <a:latin typeface="Calibri" pitchFamily="34" charset="0"/>
              </a:rPr>
              <a:t>                           </a:t>
            </a:r>
          </a:p>
          <a:p>
            <a:pPr marL="1071563" lvl="1" indent="-355600" eaLnBrk="1" hangingPunct="1">
              <a:lnSpc>
                <a:spcPct val="80000"/>
              </a:lnSpc>
              <a:buFontTx/>
              <a:buNone/>
            </a:pPr>
            <a:endParaRPr lang="cs-CZ" sz="1200" dirty="0" smtClean="0"/>
          </a:p>
          <a:p>
            <a:pPr marL="1071563" lvl="1" indent="-355600" eaLnBrk="1" hangingPunct="1">
              <a:lnSpc>
                <a:spcPct val="80000"/>
              </a:lnSpc>
              <a:buFontTx/>
              <a:buNone/>
            </a:pPr>
            <a:endParaRPr lang="cs-CZ" sz="1200" dirty="0" smtClean="0"/>
          </a:p>
          <a:p>
            <a:pPr marL="1071563" lvl="1" indent="-355600" eaLnBrk="1" hangingPunct="1">
              <a:lnSpc>
                <a:spcPct val="80000"/>
              </a:lnSpc>
              <a:buFontTx/>
              <a:buNone/>
            </a:pPr>
            <a:r>
              <a:rPr lang="cs-CZ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2557</TotalTime>
  <Words>714</Words>
  <Application>Microsoft Office PowerPoint</Application>
  <PresentationFormat>Předvádění na obrazovce (4:3)</PresentationFormat>
  <Paragraphs>147</Paragraphs>
  <Slides>12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Default Design</vt:lpstr>
      <vt:lpstr>Akční plán pro Moravskoslezský kraj na rok 2011   </vt:lpstr>
      <vt:lpstr>Akční plán pro Moravskoslezský kraj na rok 2011</vt:lpstr>
      <vt:lpstr>Kroky ke zlepšení kvality ovzduší v Ostravě červenec 2010 až duben 2011</vt:lpstr>
      <vt:lpstr>Kroky ke zlepšení kvality ovzduší v Ostravě červenec 2010 až duben 2011</vt:lpstr>
      <vt:lpstr>Kroky ke zlepšení kvality ovzduší v Ostravě červenec 2010 až duben 2011</vt:lpstr>
      <vt:lpstr>Akční plán pro Moravskoslezský kraj na rok 2011</vt:lpstr>
      <vt:lpstr>Akční plán pro Moravskoslezský kraj na rok 2011</vt:lpstr>
      <vt:lpstr>Akční plán pro Moravskoslezský kraj na rok 2011</vt:lpstr>
      <vt:lpstr>Akční plán pro Moravskoslezský kraj na rok 2011</vt:lpstr>
      <vt:lpstr>Akční plán pro Moravskoslezský kraj na rok 2011</vt:lpstr>
      <vt:lpstr>Akční plán pro Moravskoslezský kraj na rok 2011</vt:lpstr>
      <vt:lpstr>Děkuji za pozornost</vt:lpstr>
    </vt:vector>
  </TitlesOfParts>
  <Company>MZPCR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user</cp:lastModifiedBy>
  <cp:revision>275</cp:revision>
  <dcterms:created xsi:type="dcterms:W3CDTF">2008-09-16T12:32:17Z</dcterms:created>
  <dcterms:modified xsi:type="dcterms:W3CDTF">2011-04-05T13:28:18Z</dcterms:modified>
</cp:coreProperties>
</file>