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305" r:id="rId5"/>
    <p:sldId id="306" r:id="rId6"/>
    <p:sldId id="308" r:id="rId7"/>
    <p:sldId id="312" r:id="rId8"/>
    <p:sldId id="296" r:id="rId9"/>
    <p:sldId id="298" r:id="rId10"/>
    <p:sldId id="294" r:id="rId11"/>
    <p:sldId id="301" r:id="rId12"/>
    <p:sldId id="300" r:id="rId13"/>
    <p:sldId id="302" r:id="rId14"/>
    <p:sldId id="309" r:id="rId15"/>
    <p:sldId id="310" r:id="rId16"/>
    <p:sldId id="303" r:id="rId17"/>
    <p:sldId id="311" r:id="rId18"/>
    <p:sldId id="313" r:id="rId19"/>
    <p:sldId id="314" r:id="rId2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69"/>
    <a:srgbClr val="0000FF"/>
    <a:srgbClr val="9FE6FF"/>
    <a:srgbClr val="B7ECFF"/>
    <a:srgbClr val="8BE1FF"/>
    <a:srgbClr val="00ADD0"/>
    <a:srgbClr val="15C2FF"/>
    <a:srgbClr val="FF0066"/>
    <a:srgbClr val="0635B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17" autoAdjust="0"/>
  </p:normalViewPr>
  <p:slideViewPr>
    <p:cSldViewPr>
      <p:cViewPr>
        <p:scale>
          <a:sx n="114" d="100"/>
          <a:sy n="11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831701340971489E-2"/>
          <c:y val="0.13468225752694146"/>
          <c:w val="0.89228386009564253"/>
          <c:h val="0.713667617178338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List2!$A$22</c:f>
              <c:strCache>
                <c:ptCount val="1"/>
                <c:pt idx="0">
                  <c:v>ÚSPORA CELKEM</c:v>
                </c:pt>
              </c:strCache>
            </c:strRef>
          </c:tx>
          <c:spPr>
            <a:solidFill>
              <a:srgbClr val="15C2FF"/>
            </a:solidFill>
            <a:ln>
              <a:solidFill>
                <a:srgbClr val="4F81BD"/>
              </a:solidFill>
            </a:ln>
          </c:spPr>
          <c:invertIfNegative val="0"/>
          <c:dLbls>
            <c:dLbl>
              <c:idx val="6"/>
              <c:layout>
                <c:manualLayout>
                  <c:x val="-7.8074973614347502E-3"/>
                  <c:y val="1.56772704267427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List2!$B$21:$H$21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6">
                  <c:v>CELKEM</c:v>
                </c:pt>
              </c:strCache>
            </c:strRef>
          </c:cat>
          <c:val>
            <c:numRef>
              <c:f>List2!$B$22:$H$22</c:f>
              <c:numCache>
                <c:formatCode>Vęeobecný</c:formatCode>
                <c:ptCount val="7"/>
                <c:pt idx="0">
                  <c:v>24</c:v>
                </c:pt>
                <c:pt idx="1">
                  <c:v>68</c:v>
                </c:pt>
                <c:pt idx="2">
                  <c:v>78</c:v>
                </c:pt>
                <c:pt idx="3">
                  <c:v>100</c:v>
                </c:pt>
                <c:pt idx="4">
                  <c:v>96</c:v>
                </c:pt>
                <c:pt idx="6">
                  <c:v>366</c:v>
                </c:pt>
              </c:numCache>
            </c:numRef>
          </c:val>
        </c:ser>
        <c:ser>
          <c:idx val="1"/>
          <c:order val="1"/>
          <c:tx>
            <c:strRef>
              <c:f>List2!$A$23</c:f>
              <c:strCache>
                <c:ptCount val="1"/>
                <c:pt idx="0">
                  <c:v>Celkem odměna provozovateli</c:v>
                </c:pt>
              </c:strCache>
            </c:strRef>
          </c:tx>
          <c:spPr>
            <a:solidFill>
              <a:srgbClr val="8BE1FF"/>
            </a:solidFill>
            <a:ln>
              <a:solidFill>
                <a:srgbClr val="4F81BD"/>
              </a:solidFill>
            </a:ln>
          </c:spPr>
          <c:invertIfNegative val="0"/>
          <c:dLbls>
            <c:dLbl>
              <c:idx val="6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List2!$B$21:$H$21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6">
                  <c:v>CELKEM</c:v>
                </c:pt>
              </c:strCache>
            </c:strRef>
          </c:cat>
          <c:val>
            <c:numRef>
              <c:f>List2!$B$23:$H$23</c:f>
              <c:numCache>
                <c:formatCode>Vęeobecný</c:formatCode>
                <c:ptCount val="7"/>
                <c:pt idx="0">
                  <c:v>48</c:v>
                </c:pt>
                <c:pt idx="1">
                  <c:v>8</c:v>
                </c:pt>
                <c:pt idx="2">
                  <c:v>16</c:v>
                </c:pt>
                <c:pt idx="3">
                  <c:v>17</c:v>
                </c:pt>
                <c:pt idx="4">
                  <c:v>17</c:v>
                </c:pt>
                <c:pt idx="6">
                  <c:v>106</c:v>
                </c:pt>
              </c:numCache>
            </c:numRef>
          </c:val>
        </c:ser>
        <c:ser>
          <c:idx val="2"/>
          <c:order val="2"/>
          <c:tx>
            <c:strRef>
              <c:f>List2!$A$24</c:f>
              <c:strCache>
                <c:ptCount val="1"/>
                <c:pt idx="0">
                  <c:v>Rozdíl mezi náklady na projekt a úsporami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4F81BD"/>
              </a:solidFill>
            </a:ln>
          </c:spPr>
          <c:invertIfNegative val="0"/>
          <c:dLbls>
            <c:dLbl>
              <c:idx val="6"/>
              <c:layout>
                <c:manualLayout>
                  <c:x val="3.1229989445739001E-3"/>
                  <c:y val="1.56772704267427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List2!$B$21:$H$21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6">
                  <c:v>CELKEM</c:v>
                </c:pt>
              </c:strCache>
            </c:strRef>
          </c:cat>
          <c:val>
            <c:numRef>
              <c:f>List2!$B$24:$H$24</c:f>
              <c:numCache>
                <c:formatCode>Vęeobecný</c:formatCode>
                <c:ptCount val="7"/>
                <c:pt idx="0">
                  <c:v>-25</c:v>
                </c:pt>
                <c:pt idx="1">
                  <c:v>60</c:v>
                </c:pt>
                <c:pt idx="2">
                  <c:v>63</c:v>
                </c:pt>
                <c:pt idx="3">
                  <c:v>83</c:v>
                </c:pt>
                <c:pt idx="4">
                  <c:v>78</c:v>
                </c:pt>
                <c:pt idx="6">
                  <c:v>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551168"/>
        <c:axId val="168552704"/>
      </c:barChart>
      <c:catAx>
        <c:axId val="168551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168552704"/>
        <c:crosses val="autoZero"/>
        <c:auto val="1"/>
        <c:lblAlgn val="ctr"/>
        <c:lblOffset val="380"/>
        <c:noMultiLvlLbl val="0"/>
      </c:catAx>
      <c:valAx>
        <c:axId val="168552704"/>
        <c:scaling>
          <c:orientation val="minMax"/>
        </c:scaling>
        <c:delete val="0"/>
        <c:axPos val="l"/>
        <c:majorGridlines/>
        <c:numFmt formatCode="Vęeobecný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168551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3061292774640791"/>
          <c:w val="1"/>
          <c:h val="6.9387072253592127E-2"/>
        </c:manualLayout>
      </c:layout>
      <c:overlay val="0"/>
      <c:spPr>
        <a:ln>
          <a:solidFill>
            <a:srgbClr val="4F81BD"/>
          </a:solidFill>
        </a:ln>
      </c:spPr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CEA81-6889-4872-AF79-06B23BF89EE4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" csCatId="accent1" phldr="1"/>
      <dgm:spPr/>
    </dgm:pt>
    <dgm:pt modelId="{866DDE33-0341-45DA-B83F-4733FC6192A3}">
      <dgm:prSet phldrT="[Text]" custT="1"/>
      <dgm:spPr>
        <a:xfrm>
          <a:off x="2181842" y="165027"/>
          <a:ext cx="5090965" cy="4363684"/>
        </a:xfrm>
        <a:prstGeom prst="rect">
          <a:avLst/>
        </a:prstGeom>
        <a:solidFill>
          <a:srgbClr val="00ADD0">
            <a:alpha val="90000"/>
          </a:srgbClr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cs-CZ" sz="2000" b="1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Implementace standardní metodiky</a:t>
          </a:r>
        </a:p>
      </dgm:t>
    </dgm:pt>
    <dgm:pt modelId="{CDC28F2C-9E8B-4D22-B111-13F59F7205C0}" type="parTrans" cxnId="{990C589E-16D9-42B4-A470-2F93BD472C54}">
      <dgm:prSet/>
      <dgm:spPr/>
      <dgm:t>
        <a:bodyPr/>
        <a:lstStyle/>
        <a:p>
          <a:endParaRPr lang="cs-CZ"/>
        </a:p>
      </dgm:t>
    </dgm:pt>
    <dgm:pt modelId="{A0DA575D-15DD-46E3-9C05-7F449A304637}" type="sibTrans" cxnId="{990C589E-16D9-42B4-A470-2F93BD472C54}">
      <dgm:prSet/>
      <dgm:spPr/>
      <dgm:t>
        <a:bodyPr/>
        <a:lstStyle/>
        <a:p>
          <a:endParaRPr lang="cs-CZ"/>
        </a:p>
      </dgm:t>
    </dgm:pt>
    <dgm:pt modelId="{D14A1740-E7F6-4006-A143-15E8CD316D44}">
      <dgm:prSet phldrT="[Text]" custT="1"/>
      <dgm:spPr>
        <a:xfrm>
          <a:off x="2181842" y="1504683"/>
          <a:ext cx="5090965" cy="2836392"/>
        </a:xfrm>
        <a:prstGeom prst="rect">
          <a:avLst/>
        </a:prstGeom>
        <a:solidFill>
          <a:srgbClr val="003C69"/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cs-CZ" sz="2000" b="1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Efektivitu řízení nákupního cyklu</a:t>
          </a:r>
        </a:p>
      </dgm:t>
    </dgm:pt>
    <dgm:pt modelId="{E87E6E77-113C-4C64-A4FA-4393B82890F9}" type="parTrans" cxnId="{26A967C7-8547-46F2-B48B-2F6F3F15A12A}">
      <dgm:prSet/>
      <dgm:spPr/>
      <dgm:t>
        <a:bodyPr/>
        <a:lstStyle/>
        <a:p>
          <a:endParaRPr lang="cs-CZ"/>
        </a:p>
      </dgm:t>
    </dgm:pt>
    <dgm:pt modelId="{39BEBDA7-D233-4CE2-BE0B-629E7C4F0E8F}" type="sibTrans" cxnId="{26A967C7-8547-46F2-B48B-2F6F3F15A12A}">
      <dgm:prSet/>
      <dgm:spPr/>
      <dgm:t>
        <a:bodyPr/>
        <a:lstStyle/>
        <a:p>
          <a:endParaRPr lang="cs-CZ"/>
        </a:p>
      </dgm:t>
    </dgm:pt>
    <dgm:pt modelId="{53F686C1-E93C-4999-AF95-09BB1B55C80A}">
      <dgm:prSet phldrT="[Text]" custT="1"/>
      <dgm:spPr>
        <a:xfrm>
          <a:off x="2181842" y="2783239"/>
          <a:ext cx="5090965" cy="1309104"/>
        </a:xfrm>
        <a:prstGeom prst="rect">
          <a:avLst/>
        </a:prstGeom>
        <a:solidFill>
          <a:sysClr val="window" lastClr="FFFFFF"/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cs-CZ" sz="2000" b="1" dirty="0" smtClean="0">
              <a:solidFill>
                <a:srgbClr val="0A69AA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Hospodárnost veřejných prostředků</a:t>
          </a:r>
          <a:endParaRPr lang="cs-CZ" sz="2000" dirty="0" smtClean="0">
            <a:solidFill>
              <a:srgbClr val="0A69A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0326D32-73A6-4015-8B43-8CECD8AE0023}" type="parTrans" cxnId="{26C5C317-4976-4961-9331-E44EECED13DB}">
      <dgm:prSet/>
      <dgm:spPr/>
      <dgm:t>
        <a:bodyPr/>
        <a:lstStyle/>
        <a:p>
          <a:endParaRPr lang="cs-CZ"/>
        </a:p>
      </dgm:t>
    </dgm:pt>
    <dgm:pt modelId="{BE5ACF35-1245-4886-B788-A25B9ADF9E73}" type="sibTrans" cxnId="{26C5C317-4976-4961-9331-E44EECED13DB}">
      <dgm:prSet/>
      <dgm:spPr/>
      <dgm:t>
        <a:bodyPr/>
        <a:lstStyle/>
        <a:p>
          <a:endParaRPr lang="cs-CZ"/>
        </a:p>
      </dgm:t>
    </dgm:pt>
    <dgm:pt modelId="{C5AAFA9F-E7A5-4E4A-A94B-7B42306B2090}" type="pres">
      <dgm:prSet presAssocID="{4AECEA81-6889-4872-AF79-06B23BF89EE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A6E6449-706C-44E3-A677-5E1814DBC56B}" type="pres">
      <dgm:prSet presAssocID="{866DDE33-0341-45DA-B83F-4733FC6192A3}" presName="circle1" presStyleLbl="node1" presStyleIdx="0" presStyleCnt="3"/>
      <dgm:spPr>
        <a:xfrm>
          <a:off x="0" y="165027"/>
          <a:ext cx="4363684" cy="4363684"/>
        </a:xfrm>
        <a:prstGeom prst="pie">
          <a:avLst>
            <a:gd name="adj1" fmla="val 5400000"/>
            <a:gd name="adj2" fmla="val 16200000"/>
          </a:avLst>
        </a:prstGeom>
        <a:solidFill>
          <a:srgbClr val="00ADD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E1BE2A6F-ACF5-4919-896D-ACEDB88809EA}" type="pres">
      <dgm:prSet presAssocID="{866DDE33-0341-45DA-B83F-4733FC6192A3}" presName="space" presStyleCnt="0"/>
      <dgm:spPr/>
    </dgm:pt>
    <dgm:pt modelId="{3073E639-B92F-48F8-B3A0-B8D94B0565AA}" type="pres">
      <dgm:prSet presAssocID="{866DDE33-0341-45DA-B83F-4733FC6192A3}" presName="rect1" presStyleLbl="alignAcc1" presStyleIdx="0" presStyleCnt="3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3FC1418C-F37C-4D25-A812-641E3BC6817D}" type="pres">
      <dgm:prSet presAssocID="{D14A1740-E7F6-4006-A143-15E8CD316D44}" presName="vertSpace2" presStyleLbl="node1" presStyleIdx="0" presStyleCnt="3"/>
      <dgm:spPr/>
    </dgm:pt>
    <dgm:pt modelId="{9850FBBA-BFEA-4B60-B520-E108BEF4BFCD}" type="pres">
      <dgm:prSet presAssocID="{D14A1740-E7F6-4006-A143-15E8CD316D44}" presName="circle2" presStyleLbl="node1" presStyleIdx="1" presStyleCnt="3"/>
      <dgm:spPr>
        <a:xfrm>
          <a:off x="763646" y="1474135"/>
          <a:ext cx="2836392" cy="2836392"/>
        </a:xfrm>
        <a:prstGeom prst="pie">
          <a:avLst>
            <a:gd name="adj1" fmla="val 5400000"/>
            <a:gd name="adj2" fmla="val 16200000"/>
          </a:avLst>
        </a:prstGeom>
        <a:solidFill>
          <a:srgbClr val="003C6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AE59F25E-669C-4812-8FC0-06ECB630ED89}" type="pres">
      <dgm:prSet presAssocID="{D14A1740-E7F6-4006-A143-15E8CD316D44}" presName="rect2" presStyleLbl="alignAcc1" presStyleIdx="1" presStyleCnt="3" custLinFactNeighborX="283" custLinFactNeighborY="1077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561FC770-0DD9-4794-8D63-62D48094779A}" type="pres">
      <dgm:prSet presAssocID="{53F686C1-E93C-4999-AF95-09BB1B55C80A}" presName="vertSpace3" presStyleLbl="node1" presStyleIdx="1" presStyleCnt="3"/>
      <dgm:spPr/>
    </dgm:pt>
    <dgm:pt modelId="{8AF74A70-7524-4C92-A22F-B16389C026E0}" type="pres">
      <dgm:prSet presAssocID="{53F686C1-E93C-4999-AF95-09BB1B55C80A}" presName="circle3" presStyleLbl="node1" presStyleIdx="2" presStyleCnt="3"/>
      <dgm:spPr>
        <a:xfrm>
          <a:off x="1527290" y="2783239"/>
          <a:ext cx="1309104" cy="1309104"/>
        </a:xfrm>
        <a:prstGeom prst="pie">
          <a:avLst>
            <a:gd name="adj1" fmla="val 5400000"/>
            <a:gd name="adj2" fmla="val 16200000"/>
          </a:avLst>
        </a:prstGeom>
        <a:solidFill>
          <a:sysClr val="window" lastClr="FF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4B83E9D0-BA2B-4CD6-8171-8B95C577AAC7}" type="pres">
      <dgm:prSet presAssocID="{53F686C1-E93C-4999-AF95-09BB1B55C80A}" presName="rect3" presStyleLbl="alignAcc1" presStyleIdx="2" presStyleCnt="3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27DFB0CD-A919-4555-85C1-63971E918665}" type="pres">
      <dgm:prSet presAssocID="{866DDE33-0341-45DA-B83F-4733FC6192A3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D15BA1-D80E-45BF-9985-2ED99CD2BC64}" type="pres">
      <dgm:prSet presAssocID="{D14A1740-E7F6-4006-A143-15E8CD316D4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D114DE-D6B3-4133-A646-605370BC6CB3}" type="pres">
      <dgm:prSet presAssocID="{53F686C1-E93C-4999-AF95-09BB1B55C80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2D830A-631B-41E7-A0D5-82009E40440A}" type="presOf" srcId="{4AECEA81-6889-4872-AF79-06B23BF89EE4}" destId="{C5AAFA9F-E7A5-4E4A-A94B-7B42306B2090}" srcOrd="0" destOrd="0" presId="urn:microsoft.com/office/officeart/2005/8/layout/target3"/>
    <dgm:cxn modelId="{92F7CA45-D9DE-4108-AAD7-DE8D4701E26C}" type="presOf" srcId="{866DDE33-0341-45DA-B83F-4733FC6192A3}" destId="{27DFB0CD-A919-4555-85C1-63971E918665}" srcOrd="1" destOrd="0" presId="urn:microsoft.com/office/officeart/2005/8/layout/target3"/>
    <dgm:cxn modelId="{DD23E4B1-0489-4B95-B114-C5B7667EC9B6}" type="presOf" srcId="{53F686C1-E93C-4999-AF95-09BB1B55C80A}" destId="{D7D114DE-D6B3-4133-A646-605370BC6CB3}" srcOrd="1" destOrd="0" presId="urn:microsoft.com/office/officeart/2005/8/layout/target3"/>
    <dgm:cxn modelId="{8AFEFFC1-7729-4CCF-8A96-8487ED418210}" type="presOf" srcId="{D14A1740-E7F6-4006-A143-15E8CD316D44}" destId="{D8D15BA1-D80E-45BF-9985-2ED99CD2BC64}" srcOrd="1" destOrd="0" presId="urn:microsoft.com/office/officeart/2005/8/layout/target3"/>
    <dgm:cxn modelId="{4A4E1814-4007-402C-9006-720D023FEF58}" type="presOf" srcId="{53F686C1-E93C-4999-AF95-09BB1B55C80A}" destId="{4B83E9D0-BA2B-4CD6-8171-8B95C577AAC7}" srcOrd="0" destOrd="0" presId="urn:microsoft.com/office/officeart/2005/8/layout/target3"/>
    <dgm:cxn modelId="{26C5C317-4976-4961-9331-E44EECED13DB}" srcId="{4AECEA81-6889-4872-AF79-06B23BF89EE4}" destId="{53F686C1-E93C-4999-AF95-09BB1B55C80A}" srcOrd="2" destOrd="0" parTransId="{30326D32-73A6-4015-8B43-8CECD8AE0023}" sibTransId="{BE5ACF35-1245-4886-B788-A25B9ADF9E73}"/>
    <dgm:cxn modelId="{AE1DBDCA-230D-43CE-9152-5A96EB738555}" type="presOf" srcId="{D14A1740-E7F6-4006-A143-15E8CD316D44}" destId="{AE59F25E-669C-4812-8FC0-06ECB630ED89}" srcOrd="0" destOrd="0" presId="urn:microsoft.com/office/officeart/2005/8/layout/target3"/>
    <dgm:cxn modelId="{ADCF6890-48FD-4A3C-AD52-001670F41CE0}" type="presOf" srcId="{866DDE33-0341-45DA-B83F-4733FC6192A3}" destId="{3073E639-B92F-48F8-B3A0-B8D94B0565AA}" srcOrd="0" destOrd="0" presId="urn:microsoft.com/office/officeart/2005/8/layout/target3"/>
    <dgm:cxn modelId="{26A967C7-8547-46F2-B48B-2F6F3F15A12A}" srcId="{4AECEA81-6889-4872-AF79-06B23BF89EE4}" destId="{D14A1740-E7F6-4006-A143-15E8CD316D44}" srcOrd="1" destOrd="0" parTransId="{E87E6E77-113C-4C64-A4FA-4393B82890F9}" sibTransId="{39BEBDA7-D233-4CE2-BE0B-629E7C4F0E8F}"/>
    <dgm:cxn modelId="{990C589E-16D9-42B4-A470-2F93BD472C54}" srcId="{4AECEA81-6889-4872-AF79-06B23BF89EE4}" destId="{866DDE33-0341-45DA-B83F-4733FC6192A3}" srcOrd="0" destOrd="0" parTransId="{CDC28F2C-9E8B-4D22-B111-13F59F7205C0}" sibTransId="{A0DA575D-15DD-46E3-9C05-7F449A304637}"/>
    <dgm:cxn modelId="{351BD84B-381B-44A9-BB7D-EC46DCBA9B58}" type="presParOf" srcId="{C5AAFA9F-E7A5-4E4A-A94B-7B42306B2090}" destId="{EA6E6449-706C-44E3-A677-5E1814DBC56B}" srcOrd="0" destOrd="0" presId="urn:microsoft.com/office/officeart/2005/8/layout/target3"/>
    <dgm:cxn modelId="{10469EF5-31C0-44BB-A59B-05593FF4D2F8}" type="presParOf" srcId="{C5AAFA9F-E7A5-4E4A-A94B-7B42306B2090}" destId="{E1BE2A6F-ACF5-4919-896D-ACEDB88809EA}" srcOrd="1" destOrd="0" presId="urn:microsoft.com/office/officeart/2005/8/layout/target3"/>
    <dgm:cxn modelId="{3264FB03-8687-4523-99EC-61D312CD5FBD}" type="presParOf" srcId="{C5AAFA9F-E7A5-4E4A-A94B-7B42306B2090}" destId="{3073E639-B92F-48F8-B3A0-B8D94B0565AA}" srcOrd="2" destOrd="0" presId="urn:microsoft.com/office/officeart/2005/8/layout/target3"/>
    <dgm:cxn modelId="{D9A9D574-BF06-4CB5-8A35-F2941A2FA604}" type="presParOf" srcId="{C5AAFA9F-E7A5-4E4A-A94B-7B42306B2090}" destId="{3FC1418C-F37C-4D25-A812-641E3BC6817D}" srcOrd="3" destOrd="0" presId="urn:microsoft.com/office/officeart/2005/8/layout/target3"/>
    <dgm:cxn modelId="{15E35254-8550-4126-9C7B-B99050178ECB}" type="presParOf" srcId="{C5AAFA9F-E7A5-4E4A-A94B-7B42306B2090}" destId="{9850FBBA-BFEA-4B60-B520-E108BEF4BFCD}" srcOrd="4" destOrd="0" presId="urn:microsoft.com/office/officeart/2005/8/layout/target3"/>
    <dgm:cxn modelId="{E1698D00-D444-47E0-95DB-EDBAAF6BF65A}" type="presParOf" srcId="{C5AAFA9F-E7A5-4E4A-A94B-7B42306B2090}" destId="{AE59F25E-669C-4812-8FC0-06ECB630ED89}" srcOrd="5" destOrd="0" presId="urn:microsoft.com/office/officeart/2005/8/layout/target3"/>
    <dgm:cxn modelId="{512A0A8B-9D87-4E92-9221-83E20FE1CAF5}" type="presParOf" srcId="{C5AAFA9F-E7A5-4E4A-A94B-7B42306B2090}" destId="{561FC770-0DD9-4794-8D63-62D48094779A}" srcOrd="6" destOrd="0" presId="urn:microsoft.com/office/officeart/2005/8/layout/target3"/>
    <dgm:cxn modelId="{19C1878C-C100-4AFF-AD1E-EE7461B7C84A}" type="presParOf" srcId="{C5AAFA9F-E7A5-4E4A-A94B-7B42306B2090}" destId="{8AF74A70-7524-4C92-A22F-B16389C026E0}" srcOrd="7" destOrd="0" presId="urn:microsoft.com/office/officeart/2005/8/layout/target3"/>
    <dgm:cxn modelId="{4C921B80-C34F-489B-8456-9FB6EFEADEC5}" type="presParOf" srcId="{C5AAFA9F-E7A5-4E4A-A94B-7B42306B2090}" destId="{4B83E9D0-BA2B-4CD6-8171-8B95C577AAC7}" srcOrd="8" destOrd="0" presId="urn:microsoft.com/office/officeart/2005/8/layout/target3"/>
    <dgm:cxn modelId="{E5042F72-D7E6-4B3C-AC29-7E7660C4B42B}" type="presParOf" srcId="{C5AAFA9F-E7A5-4E4A-A94B-7B42306B2090}" destId="{27DFB0CD-A919-4555-85C1-63971E918665}" srcOrd="9" destOrd="0" presId="urn:microsoft.com/office/officeart/2005/8/layout/target3"/>
    <dgm:cxn modelId="{FF047498-5D2B-4E30-93BD-6F63C430A8D0}" type="presParOf" srcId="{C5AAFA9F-E7A5-4E4A-A94B-7B42306B2090}" destId="{D8D15BA1-D80E-45BF-9985-2ED99CD2BC64}" srcOrd="10" destOrd="0" presId="urn:microsoft.com/office/officeart/2005/8/layout/target3"/>
    <dgm:cxn modelId="{C0ADDCD0-7E4E-49A8-8F3A-BB495B0EC353}" type="presParOf" srcId="{C5AAFA9F-E7A5-4E4A-A94B-7B42306B2090}" destId="{D7D114DE-D6B3-4133-A646-605370BC6CB3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E6449-706C-44E3-A677-5E1814DBC56B}">
      <dsp:nvSpPr>
        <dsp:cNvPr id="0" name=""/>
        <dsp:cNvSpPr/>
      </dsp:nvSpPr>
      <dsp:spPr>
        <a:xfrm>
          <a:off x="0" y="0"/>
          <a:ext cx="2425488" cy="2425488"/>
        </a:xfrm>
        <a:prstGeom prst="pie">
          <a:avLst>
            <a:gd name="adj1" fmla="val 5400000"/>
            <a:gd name="adj2" fmla="val 16200000"/>
          </a:avLst>
        </a:prstGeom>
        <a:solidFill>
          <a:srgbClr val="00ADD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73E639-B92F-48F8-B3A0-B8D94B0565AA}">
      <dsp:nvSpPr>
        <dsp:cNvPr id="0" name=""/>
        <dsp:cNvSpPr/>
      </dsp:nvSpPr>
      <dsp:spPr>
        <a:xfrm>
          <a:off x="1212744" y="0"/>
          <a:ext cx="5617644" cy="2425488"/>
        </a:xfrm>
        <a:prstGeom prst="rect">
          <a:avLst/>
        </a:prstGeom>
        <a:solidFill>
          <a:srgbClr val="00ADD0">
            <a:alpha val="90000"/>
          </a:srgbClr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Implementace standardní metodiky</a:t>
          </a:r>
        </a:p>
      </dsp:txBody>
      <dsp:txXfrm>
        <a:off x="1212744" y="0"/>
        <a:ext cx="5617644" cy="727647"/>
      </dsp:txXfrm>
    </dsp:sp>
    <dsp:sp modelId="{9850FBBA-BFEA-4B60-B520-E108BEF4BFCD}">
      <dsp:nvSpPr>
        <dsp:cNvPr id="0" name=""/>
        <dsp:cNvSpPr/>
      </dsp:nvSpPr>
      <dsp:spPr>
        <a:xfrm>
          <a:off x="424461" y="727647"/>
          <a:ext cx="1576565" cy="1576565"/>
        </a:xfrm>
        <a:prstGeom prst="pie">
          <a:avLst>
            <a:gd name="adj1" fmla="val 5400000"/>
            <a:gd name="adj2" fmla="val 16200000"/>
          </a:avLst>
        </a:prstGeom>
        <a:solidFill>
          <a:srgbClr val="003C6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59F25E-669C-4812-8FC0-06ECB630ED89}">
      <dsp:nvSpPr>
        <dsp:cNvPr id="0" name=""/>
        <dsp:cNvSpPr/>
      </dsp:nvSpPr>
      <dsp:spPr>
        <a:xfrm>
          <a:off x="1212744" y="744627"/>
          <a:ext cx="5617644" cy="1576565"/>
        </a:xfrm>
        <a:prstGeom prst="rect">
          <a:avLst/>
        </a:prstGeom>
        <a:solidFill>
          <a:srgbClr val="003C69"/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Efektivitu řízení nákupního cyklu</a:t>
          </a:r>
        </a:p>
      </dsp:txBody>
      <dsp:txXfrm>
        <a:off x="1212744" y="744627"/>
        <a:ext cx="5617644" cy="727645"/>
      </dsp:txXfrm>
    </dsp:sp>
    <dsp:sp modelId="{8AF74A70-7524-4C92-A22F-B16389C026E0}">
      <dsp:nvSpPr>
        <dsp:cNvPr id="0" name=""/>
        <dsp:cNvSpPr/>
      </dsp:nvSpPr>
      <dsp:spPr>
        <a:xfrm>
          <a:off x="848921" y="1455293"/>
          <a:ext cx="727645" cy="727645"/>
        </a:xfrm>
        <a:prstGeom prst="pie">
          <a:avLst>
            <a:gd name="adj1" fmla="val 5400000"/>
            <a:gd name="adj2" fmla="val 16200000"/>
          </a:avLst>
        </a:prstGeom>
        <a:solidFill>
          <a:sysClr val="window" lastClr="FF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B83E9D0-BA2B-4CD6-8171-8B95C577AAC7}">
      <dsp:nvSpPr>
        <dsp:cNvPr id="0" name=""/>
        <dsp:cNvSpPr/>
      </dsp:nvSpPr>
      <dsp:spPr>
        <a:xfrm>
          <a:off x="1212744" y="1455293"/>
          <a:ext cx="5617644" cy="727645"/>
        </a:xfrm>
        <a:prstGeom prst="rect">
          <a:avLst/>
        </a:prstGeom>
        <a:solidFill>
          <a:sysClr val="window" lastClr="FFFFFF"/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rgbClr val="0A69AA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Hospodárnost veřejných prostředků</a:t>
          </a:r>
          <a:endParaRPr lang="cs-CZ" sz="2000" kern="1200" dirty="0" smtClean="0">
            <a:solidFill>
              <a:srgbClr val="0A69A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212744" y="1455293"/>
        <a:ext cx="5617644" cy="727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0.00111</cdr:x>
      <cdr:y>0</cdr:y>
    </cdr:from>
    <cdr:to>
      <cdr:x>0.92188</cdr:x>
      <cdr:y>0.08889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9076" y="0"/>
          <a:ext cx="7528669" cy="3008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 rtl="0"/>
          <a:r>
            <a:rPr lang="cs-CZ" sz="1800" b="1" i="0" u="none" strike="noStrike" baseline="0" dirty="0" smtClean="0">
              <a:solidFill>
                <a:srgbClr val="002060"/>
              </a:solidFill>
              <a:effectLst/>
            </a:rPr>
            <a:t>Graf ekonomického vyhodnocení projektu za období 2010-2014 v mil. Kč</a:t>
          </a:r>
          <a:endParaRPr lang="cs-CZ" sz="1800" dirty="0" smtClean="0">
            <a:solidFill>
              <a:srgbClr val="002060"/>
            </a:solidFill>
          </a:endParaRPr>
        </a:p>
        <a:p xmlns:a="http://schemas.openxmlformats.org/drawingml/2006/main">
          <a:endParaRPr lang="cs-CZ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27301-ECB9-45DB-B390-17C459F3FCB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A3FDE-3C98-4CC5-9C96-61D355280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63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7FB1CC-CD5E-4645-9026-CBB9F37619D6}" type="slidenum">
              <a:rPr lang="cs-CZ" smtClean="0"/>
              <a:pPr/>
              <a:t>14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7FB1CC-CD5E-4645-9026-CBB9F37619D6}" type="slidenum">
              <a:rPr lang="cs-CZ" smtClean="0"/>
              <a:pPr/>
              <a:t>15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6FD28-D58E-44EB-8503-8D1AC325C760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179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6FD28-D58E-44EB-8503-8D1AC325C760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08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279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11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08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90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65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31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59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33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71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14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09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2CEAE-B695-47A5-891A-0B370374C9AA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2B9EB-3D59-4879-B936-21080DBA7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41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centre.cz/statutarni-mesto-ostrava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s://verejnezakazky.ostrav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28087" cy="3168352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cs-CZ" sz="5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Transparentnost </a:t>
            </a:r>
            <a: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veřejných nákupů</a:t>
            </a:r>
            <a:b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</a:t>
            </a:r>
            <a:b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výhled projektu</a:t>
            </a:r>
            <a:b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cs-CZ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 následující období</a:t>
            </a:r>
            <a:endParaRPr lang="cs-CZ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2471" y="5027786"/>
            <a:ext cx="5925042" cy="9361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sz="2400" b="1" dirty="0" smtClean="0">
                <a:solidFill>
                  <a:srgbClr val="00ADD0"/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algn="l"/>
            <a:r>
              <a:rPr lang="cs-CZ" sz="2400" b="1" dirty="0" smtClean="0">
                <a:solidFill>
                  <a:srgbClr val="00ADD0"/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800" b="1" dirty="0" smtClean="0">
              <a:solidFill>
                <a:srgbClr val="00ADD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1100" b="1" dirty="0" smtClean="0">
              <a:solidFill>
                <a:srgbClr val="00ADD0"/>
              </a:solidFill>
              <a:latin typeface="Arial" pitchFamily="34" charset="0"/>
              <a:cs typeface="Arial" pitchFamily="34" charset="0"/>
            </a:endParaRPr>
          </a:p>
          <a:p>
            <a:pPr lvl="0" algn="l"/>
            <a:r>
              <a:rPr lang="cs-CZ" altLang="cs-CZ" sz="2200" b="1" dirty="0">
                <a:solidFill>
                  <a:srgbClr val="00ADD0"/>
                </a:solidFill>
                <a:latin typeface="Arial" charset="0"/>
                <a:cs typeface="Arial" charset="0"/>
              </a:rPr>
              <a:t>1. října 2015</a:t>
            </a:r>
          </a:p>
          <a:p>
            <a:pPr algn="l"/>
            <a:endParaRPr lang="cs-CZ" sz="2400" b="1" dirty="0" smtClean="0">
              <a:solidFill>
                <a:srgbClr val="00ADD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rgbClr val="00ADD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54" y="5589240"/>
            <a:ext cx="8828087" cy="994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703" y="5963890"/>
            <a:ext cx="2597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82354" y="185601"/>
            <a:ext cx="406844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cs-CZ" sz="1000" b="1" kern="1200" dirty="0">
                <a:solidFill>
                  <a:srgbClr val="00ADD0"/>
                </a:solidFill>
                <a:effectLst/>
                <a:latin typeface="Arial"/>
                <a:ea typeface="+mn-ea"/>
                <a:cs typeface="+mn-cs"/>
              </a:rPr>
              <a:t>Statutární město </a:t>
            </a:r>
            <a:r>
              <a:rPr lang="cs-CZ" sz="1000" b="1" kern="1200" dirty="0" smtClean="0">
                <a:solidFill>
                  <a:srgbClr val="00ADD0"/>
                </a:solidFill>
                <a:effectLst/>
                <a:latin typeface="Arial"/>
                <a:ea typeface="+mn-ea"/>
                <a:cs typeface="+mn-cs"/>
              </a:rPr>
              <a:t>Ostrava</a:t>
            </a:r>
            <a:endParaRPr lang="cs-CZ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06294" y="554933"/>
            <a:ext cx="8170161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6. ročník konference v rámci projektu SSN „Transparentní řízení veřejné správy“</a:t>
            </a:r>
            <a:endParaRPr lang="cs-C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2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621438" y="123328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5"/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Náklady nákupního cyklu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95536" y="679314"/>
            <a:ext cx="8445678" cy="5489571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algn="just"/>
            <a:r>
              <a:rPr lang="cs-CZ" sz="2000" b="1" dirty="0" smtClean="0">
                <a:solidFill>
                  <a:srgbClr val="003C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nákupního cyklu resp. snížení </a:t>
            </a:r>
            <a:r>
              <a:rPr lang="cs-CZ" sz="2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procesních a transakčních </a:t>
            </a: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nákladů</a:t>
            </a:r>
            <a:r>
              <a:rPr lang="cs-CZ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které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by vznikly, pokud by každý zadavatel zvlášť vytvářel specifické požadavky na zboží či služby stejného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druhu, je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možné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snížit sdruženou poptávkou.</a:t>
            </a:r>
          </a:p>
          <a:p>
            <a:pPr algn="just">
              <a:lnSpc>
                <a:spcPct val="115000"/>
              </a:lnSpc>
            </a:pPr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Velká </a:t>
            </a: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část veřejně poptávaných výrobků či služeb se nakupuje periodicky a jejich charakteristika je v mnoha případech shodná či velmi podobná. </a:t>
            </a:r>
            <a:endParaRPr lang="cs-CZ" sz="8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cs-CZ" sz="8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Veřejní zadavatelé, tedy i SMO, například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 velkou pravidelností nakupují zemní plyn, elektřinu, pohonné hmoty, IT zařízení (tiskárny, laptopy, faxy, software), kancelářské potřeby, hygienické potřeby, čisticí prostředky, ochranné pracovní pomůcky, potraviny a další.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Řadu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komodit lze velmi přesně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popsat.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Důležitou </a:t>
            </a: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funkcí je též spravování standardizovaných technických požadavků na nakupované komodity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které zahrnují širokou škálu zboží a služeb. Pro tyto standardizované komodity pak existují vzorové specifikace, které jednotlivým zadavatelům výrazně snižují náklady, neboť je nemusejí samostatně vytvářet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cs-C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1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621438" y="269626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6"/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Osobní </a:t>
            </a:r>
            <a:r>
              <a:rPr lang="cs-CZ" sz="2800" b="1" dirty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právní </a:t>
            </a: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odpovědnost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59830" y="980728"/>
            <a:ext cx="8481384" cy="413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jasného a účinného systému </a:t>
            </a:r>
            <a:r>
              <a:rPr lang="cs-CZ" sz="2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osobní právní odpovědnosti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konkrétních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 za hlavní úkony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SSN během celého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životního cyklu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nákupu považujeme za jednu z priorit.</a:t>
            </a:r>
          </a:p>
          <a:p>
            <a:pPr marL="268288" algn="just">
              <a:lnSpc>
                <a:spcPct val="115000"/>
              </a:lnSpc>
              <a:spcAft>
                <a:spcPts val="0"/>
              </a:spcAft>
            </a:pPr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Vzhledem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 tomu, že zejména rozsáhlejší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sdružené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nákupy vyžadují zapojení celé řady osob v jednotlivých fázích nákupu (administrátorů, expertů, poradců atp.), je v případě selhání nákupu značně problematické zpětně identifikovat osobní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odpovědnost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Vhodným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řešením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je například stanovení konkrétní osoby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 prověřenou osobní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bezúhonností, která je odpovědná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za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konkrétní nákup. Je tedy třeba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zajistit jí dostatečnou nezávislost pro rozhodování a nastavit jí další podmínky pro řádný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výkon funkce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8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395536" y="260648"/>
            <a:ext cx="831252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7"/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Profesionální nestranný výkon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66846" y="908720"/>
            <a:ext cx="8474368" cy="314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Profesionální </a:t>
            </a:r>
            <a:r>
              <a:rPr lang="cs-CZ" sz="2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nestranný </a:t>
            </a: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</a:t>
            </a:r>
          </a:p>
          <a:p>
            <a:pPr marL="0" lvl="1" algn="just">
              <a:lnSpc>
                <a:spcPct val="115000"/>
              </a:lnSpc>
            </a:pPr>
            <a:r>
              <a:rPr lang="cs-CZ" sz="8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cs-CZ" sz="8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je obecnou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 nezbytnou podmínkou pro fungování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„Systému sdruženého nákupu“ a zaručuje jeho hospodárnost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transparentnost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cs-CZ" sz="20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lvl="1" algn="just">
              <a:lnSpc>
                <a:spcPct val="115000"/>
              </a:lnSpc>
            </a:pPr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lvl="1" algn="just">
              <a:lnSpc>
                <a:spcPct val="115000"/>
              </a:lnSpc>
            </a:pP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Nezbytným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předpokladem k dosažení profesionality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 rámci SSN je mimo nastavení systému odměňování a osobní zainteresovanosti i systematické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 všestranné vzdělávání osob zabývajících se veřejným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nakupováním.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4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683568" y="261954"/>
            <a:ext cx="831252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7"/>
            </a:pPr>
            <a:r>
              <a:rPr lang="cs-CZ" sz="2800" b="1" dirty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Profesionální nestranný výkon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36753" y="817940"/>
            <a:ext cx="850446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b="1" dirty="0" smtClean="0">
                <a:solidFill>
                  <a:srgbClr val="003C6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Moderní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přístup k veřejnému nakupování se snaží řešit kvalitu nákupu v celém nákupním cyklu.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Nejde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tedy zdaleka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jen o efektivní řízení samotného průběhu realizace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nákupu, ale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 o jeho řízení ve fázi záměru, formulování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zadávací dokumentace a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auditu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cs-CZ" sz="8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Toho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lze dosáhnout především jasně vymezenou a efektivně implementovanou standardní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metodikou platnou pro všechny zúčastněné subjekty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cs-CZ" sz="1200" dirty="0">
              <a:solidFill>
                <a:srgbClr val="002060"/>
              </a:solidFill>
              <a:effectLst/>
              <a:latin typeface="Arial"/>
              <a:ea typeface="Times New Roman"/>
              <a:cs typeface="Times New Roman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8773579"/>
              </p:ext>
            </p:extLst>
          </p:nvPr>
        </p:nvGraphicFramePr>
        <p:xfrm>
          <a:off x="827584" y="3429000"/>
          <a:ext cx="6830389" cy="242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23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 txBox="1">
            <a:spLocks/>
          </p:cNvSpPr>
          <p:nvPr/>
        </p:nvSpPr>
        <p:spPr bwMode="auto">
          <a:xfrm>
            <a:off x="251520" y="188640"/>
            <a:ext cx="8573070" cy="68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   8. Výhled </a:t>
            </a:r>
            <a:r>
              <a:rPr lang="cs-CZ" sz="2800" b="1" dirty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projektu na následující období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97285" y="6063587"/>
            <a:ext cx="244652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1"/>
          <p:cNvSpPr txBox="1">
            <a:spLocks noChangeArrowheads="1"/>
          </p:cNvSpPr>
          <p:nvPr/>
        </p:nvSpPr>
        <p:spPr bwMode="auto">
          <a:xfrm>
            <a:off x="107504" y="1133128"/>
            <a:ext cx="8717086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7200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lvl="1" indent="0" algn="just"/>
            <a:r>
              <a:rPr lang="cs-CZ" sz="2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současné době  Systém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nákupu,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který zajišťuje společnost eCENTRE, a.s., funguje dle Dodatku č. 5 ke Smlouvě na poskytnutí „Systému sdruženého nákupu“ a komplexu služeb k zabezpečení jeho užití a provozu ev.č. 0122/2009/OFR/LPO.</a:t>
            </a:r>
            <a:endParaRPr lang="cs-CZ" sz="2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/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 roce 2014 byla zahájena nadlimitní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zakázka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„Systém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nákupu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statutárního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města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Ostrava“ formou soutěžního dialogu, který je ve fázi dialogu a jeho vyhodnocení, po které bude následovat fáze zpracování zadávací dokumentace pro konečnou fázi veřejné zakázky.</a:t>
            </a:r>
          </a:p>
        </p:txBody>
      </p:sp>
      <p:pic>
        <p:nvPicPr>
          <p:cNvPr id="6" name="Picture 2" descr="Ostrava_l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608" y="6341883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12183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 txBox="1">
            <a:spLocks/>
          </p:cNvSpPr>
          <p:nvPr/>
        </p:nvSpPr>
        <p:spPr bwMode="auto">
          <a:xfrm>
            <a:off x="385695" y="188640"/>
            <a:ext cx="8573070" cy="68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    8. </a:t>
            </a:r>
            <a:r>
              <a:rPr lang="cs-CZ" sz="2800" b="1" dirty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Výhled projektu na následující období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85695" y="6164263"/>
            <a:ext cx="2386105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1"/>
          <p:cNvSpPr txBox="1">
            <a:spLocks noChangeArrowheads="1"/>
          </p:cNvSpPr>
          <p:nvPr/>
        </p:nvSpPr>
        <p:spPr bwMode="auto">
          <a:xfrm>
            <a:off x="251520" y="764704"/>
            <a:ext cx="8620664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92075" indent="0" algn="just">
              <a:lnSpc>
                <a:spcPct val="150000"/>
              </a:lnSpc>
              <a:defRPr/>
            </a:pP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soutěžního dialogu postoupily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tři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společnosti.</a:t>
            </a:r>
          </a:p>
          <a:p>
            <a:pPr marL="92075" indent="0" algn="just">
              <a:defRPr/>
            </a:pP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společnosti předložily komisi své návrhy na fungování „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Systému sdruženého nákupu“.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jednotlivými firmami probíhají v současné době jednání ohledně upřesnění navrhovaných řešení.</a:t>
            </a:r>
          </a:p>
          <a:p>
            <a:pPr marL="360363" lvl="1" indent="-184150" algn="just"/>
            <a:endParaRPr lang="cs-CZ" sz="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176213" algn="just">
              <a:buFontTx/>
              <a:buChar char="-"/>
            </a:pPr>
            <a:r>
              <a:rPr lang="cs-CZ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 zakázky je zajistit realizaci elektronických nákupů formou využití služeb </a:t>
            </a:r>
            <a:r>
              <a:rPr lang="cs-C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nákupu, který </a:t>
            </a:r>
            <a:r>
              <a:rPr lang="cs-C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v dosavadní praxi zadavatele </a:t>
            </a:r>
            <a:r>
              <a:rPr lang="cs-C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osvědčil </a:t>
            </a:r>
            <a:r>
              <a:rPr lang="cs-C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širokou oblast komodit, který zadavatel ke své činnosti potřebuje a zajišťuje</a:t>
            </a:r>
            <a:r>
              <a:rPr lang="cs-C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44500" lvl="1" indent="-176213" algn="just"/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176213" algn="just">
              <a:buFontTx/>
              <a:buChar char="-"/>
            </a:pPr>
            <a:r>
              <a:rPr lang="cs-CZ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Předmětem</a:t>
            </a:r>
            <a:r>
              <a:rPr lang="cs-C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plnění veřejné zakázky je poskytování souhrnu služeb souvisejících s implementací a provozem systému sdružených nákupů statutárního města Ostravy, přičemž přesný rozsah služeb (vhodnost modelu jejich poskytování) bude předmětem jednání se zájemci v rámci soutěžního dialogu</a:t>
            </a:r>
            <a:r>
              <a:rPr lang="cs-C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1" indent="0" algn="just"/>
            <a:endParaRPr lang="cs-CZ" sz="2200" dirty="0" smtClean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6" name="Picture 2" descr="Ostrava_l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608" y="6341883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5912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68573" y="6293793"/>
            <a:ext cx="396044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232833" y="816634"/>
            <a:ext cx="8600624" cy="102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„Systém </a:t>
            </a: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</a:t>
            </a: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nákupu“ Statutárního města Ostrava přináší:</a:t>
            </a:r>
            <a:endPara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Ostrava_l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54578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2" name="Šipka doprava 11"/>
          <p:cNvSpPr/>
          <p:nvPr/>
        </p:nvSpPr>
        <p:spPr>
          <a:xfrm>
            <a:off x="425480" y="1629868"/>
            <a:ext cx="6378767" cy="1368152"/>
          </a:xfrm>
          <a:prstGeom prst="rightArrow">
            <a:avLst/>
          </a:prstGeom>
          <a:solidFill>
            <a:srgbClr val="003C69"/>
          </a:solidFill>
          <a:ln w="25400" cap="flat" cmpd="sng" algn="ctr">
            <a:solidFill>
              <a:srgbClr val="00ADD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Komplexní nabídku nákupů z jednoho místa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423275" y="2439032"/>
            <a:ext cx="7098848" cy="1512168"/>
          </a:xfrm>
          <a:prstGeom prst="rightArrow">
            <a:avLst/>
          </a:prstGeom>
          <a:solidFill>
            <a:srgbClr val="003C69"/>
          </a:solidFill>
          <a:ln w="25400" cap="flat" cmpd="sng" algn="ctr">
            <a:solidFill>
              <a:srgbClr val="00ADD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Efektivní řízení nákladů 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408482" y="3356992"/>
            <a:ext cx="7702281" cy="1404156"/>
          </a:xfrm>
          <a:prstGeom prst="rightArrow">
            <a:avLst/>
          </a:prstGeom>
          <a:solidFill>
            <a:srgbClr val="003C69"/>
          </a:solidFill>
          <a:ln w="25400" cap="flat" cmpd="sng" algn="ctr">
            <a:solidFill>
              <a:srgbClr val="00ADD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Kontrolu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vynakládání veřejných prostředků</a:t>
            </a:r>
          </a:p>
        </p:txBody>
      </p:sp>
      <p:sp>
        <p:nvSpPr>
          <p:cNvPr id="15" name="TextovéPole 7"/>
          <p:cNvSpPr txBox="1">
            <a:spLocks noChangeArrowheads="1"/>
          </p:cNvSpPr>
          <p:nvPr/>
        </p:nvSpPr>
        <p:spPr bwMode="auto">
          <a:xfrm>
            <a:off x="320714" y="5625244"/>
            <a:ext cx="84248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3C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Nejčistší kontrolní mechanismus  </a:t>
            </a:r>
            <a:r>
              <a:rPr lang="cs-CZ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VEŘEJNOST </a:t>
            </a:r>
            <a:endParaRPr lang="cs-CZ" sz="2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28688" y="260648"/>
            <a:ext cx="831252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9"/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Závěr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sp>
        <p:nvSpPr>
          <p:cNvPr id="11" name="Šipka doprava 10"/>
          <p:cNvSpPr/>
          <p:nvPr/>
        </p:nvSpPr>
        <p:spPr>
          <a:xfrm>
            <a:off x="393764" y="4221088"/>
            <a:ext cx="8282692" cy="1404156"/>
          </a:xfrm>
          <a:prstGeom prst="rightArrow">
            <a:avLst/>
          </a:prstGeom>
          <a:solidFill>
            <a:srgbClr val="003C69"/>
          </a:solidFill>
          <a:ln w="25400" cap="flat" cmpd="sng" algn="ctr">
            <a:solidFill>
              <a:srgbClr val="00ADD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Osobní právní odpovědnost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683568" y="15561"/>
            <a:ext cx="75608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 9. Závěr</a:t>
            </a:r>
            <a:endParaRPr lang="cs-CZ" sz="2800" b="1" dirty="0">
              <a:solidFill>
                <a:srgbClr val="15C2FF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54542" y="754225"/>
            <a:ext cx="835292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V projektu SSN chceme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pokračovat i nadále.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už bylo řečeno, v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současné době probíhá soutěž v rámci významné nadlimitní veřejné zakázky na výběr poskytovatele služby zajišťující provoz „Systému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nákupu“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další období. Tato soutěž však nemá vliv na dosavadní chod projektu a využívání samotného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Nákupního portálu města Ostrava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souladu s 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Pravidly systému sdružených nákupů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Věřím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že společně budeme tento systém prohlubovat, rozvíjet a využívat tak, aby nám všem přinášel ekonomickou výhodnost a obchodní sílu při realizaci nákupů a služeb při zachování zásad transparentnosti, rovného zacházení a zákazu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diskriminace,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nám ukládá zákon. </a:t>
            </a:r>
            <a:endParaRPr lang="cs-CZ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výše uvedených důvodů Vás proto vyzývám k maximálnímu využívání tohoto systému. Těm organizacím, které se doposud nezapojily, doporučuji přijetí opatření vedoucích k využívání Systému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nákupu.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 dispozici Vám jsou pracovníci oddělení kapitálových účastí a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nákupu,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kteří Vám rádi poskytnou veškerou možnou pomoc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79385" y="6298798"/>
            <a:ext cx="239241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620688"/>
            <a:ext cx="74064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7200" b="1" dirty="0" smtClean="0">
                <a:solidFill>
                  <a:srgbClr val="002060"/>
                </a:solidFill>
              </a:rPr>
              <a:t>Děkuji Vám </a:t>
            </a:r>
          </a:p>
          <a:p>
            <a:pPr algn="ctr">
              <a:lnSpc>
                <a:spcPct val="150000"/>
              </a:lnSpc>
            </a:pPr>
            <a:r>
              <a:rPr lang="cs-CZ" sz="7200" b="1" dirty="0" smtClean="0">
                <a:solidFill>
                  <a:srgbClr val="002060"/>
                </a:solidFill>
              </a:rPr>
              <a:t>za Váš čas </a:t>
            </a:r>
          </a:p>
          <a:p>
            <a:pPr algn="r">
              <a:lnSpc>
                <a:spcPct val="150000"/>
              </a:lnSpc>
            </a:pPr>
            <a:r>
              <a:rPr lang="cs-CZ" sz="7200" b="1" dirty="0" smtClean="0">
                <a:solidFill>
                  <a:srgbClr val="002060"/>
                </a:solidFill>
              </a:rPr>
              <a:t>a pozornost.</a:t>
            </a:r>
            <a:endParaRPr lang="cs-CZ" sz="72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847" y="6343759"/>
            <a:ext cx="2096202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60601"/>
            <a:ext cx="18288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486314"/>
            <a:ext cx="1750839" cy="212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8562"/>
              </p:ext>
            </p:extLst>
          </p:nvPr>
        </p:nvGraphicFramePr>
        <p:xfrm>
          <a:off x="395536" y="1052736"/>
          <a:ext cx="8280919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8086"/>
                <a:gridCol w="2226410"/>
                <a:gridCol w="1613385"/>
                <a:gridCol w="2203038"/>
              </a:tblGrid>
              <a:tr h="7562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Jméno</a:t>
                      </a:r>
                      <a:endParaRPr lang="cs-CZ" sz="14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08000" marR="44450" marT="0" marB="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6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E-mail</a:t>
                      </a:r>
                      <a:endParaRPr lang="cs-CZ" sz="14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08000" marR="44450" marT="0" marB="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6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Telefon</a:t>
                      </a:r>
                      <a:endParaRPr lang="cs-CZ" sz="14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08000" marR="44450" marT="0" marB="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6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Kancelář</a:t>
                      </a:r>
                      <a:endParaRPr lang="cs-CZ" sz="14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08000" marR="44450" marT="0" marB="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6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5928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Mgr.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Radim Babinec</a:t>
                      </a:r>
                    </a:p>
                    <a:p>
                      <a:r>
                        <a:rPr lang="cs-CZ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náměstek primátora</a:t>
                      </a:r>
                      <a:endParaRPr lang="cs-CZ" sz="1600" u="non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u="non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rbabinec@ostrava.cz</a:t>
                      </a:r>
                      <a:endParaRPr lang="cs-CZ" sz="1400" b="1" u="non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000" marR="4445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62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u="non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599 443 151</a:t>
                      </a:r>
                      <a:endParaRPr lang="cs-CZ" sz="1400" b="1" u="non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62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u="non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212/ Nová Radnice</a:t>
                      </a:r>
                      <a:endParaRPr lang="cs-CZ" sz="1400" b="1" u="non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62AC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Bc. Andrea Podhorná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asistentka náměstka primátora</a:t>
                      </a:r>
                      <a:endParaRPr lang="cs-CZ" sz="1200" u="non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u="none" dirty="0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apodhorna@ostrava.cz</a:t>
                      </a:r>
                      <a:endParaRPr lang="cs-CZ" sz="1200" b="1" u="non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000" marR="44450" marT="0" marB="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599 443 365</a:t>
                      </a:r>
                      <a:endParaRPr lang="cs-CZ" sz="1200" u="non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dirty="0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212/Nová radnice</a:t>
                      </a:r>
                      <a:endParaRPr lang="cs-CZ" sz="1200" u="non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108000" marB="72000" anchor="ctr">
                    <a:lnL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C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Obdélník 10"/>
          <p:cNvSpPr/>
          <p:nvPr/>
        </p:nvSpPr>
        <p:spPr>
          <a:xfrm>
            <a:off x="528688" y="260648"/>
            <a:ext cx="7560840" cy="622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3200" b="1" dirty="0" smtClean="0">
                <a:solidFill>
                  <a:srgbClr val="00ADD0"/>
                </a:solidFill>
                <a:latin typeface="Arial"/>
                <a:ea typeface="Times New Roman"/>
                <a:cs typeface="Times New Roman"/>
              </a:rPr>
              <a:t>Kontakty</a:t>
            </a:r>
            <a:endParaRPr lang="cs-CZ" sz="3200" u="sng" dirty="0">
              <a:solidFill>
                <a:srgbClr val="00ADD0"/>
              </a:solidFill>
              <a:ea typeface="Times New Roman"/>
              <a:cs typeface="Times New Roman"/>
            </a:endParaRPr>
          </a:p>
        </p:txBody>
      </p:sp>
      <p:pic>
        <p:nvPicPr>
          <p:cNvPr id="6" name="Picture 5" descr="C:\Documents and Settings\vankovava\Local Settings\Temp\Temporary Internet Files\Content.IE5\ABY76ML3\MC90044207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07083"/>
            <a:ext cx="965200" cy="66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Documents and Settings\vankovava\Local Settings\Temp\Temporary Internet Files\Content.IE5\LB0FVWGE\MC9004420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3655" y="1080462"/>
            <a:ext cx="664630" cy="68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Documents and Settings\vankovava\Local Settings\Temp\Temporary Internet Files\Content.IE5\E6HFPJYN\MC90044208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070" y="1054762"/>
            <a:ext cx="576064" cy="71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Documents and Settings\vankovava\Local Settings\Temp\Temporary Internet Files\Content.IE5\ABY76ML3\MC90044208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886" y="1146318"/>
            <a:ext cx="711283" cy="63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7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7503" y="6264939"/>
            <a:ext cx="352839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 smtClean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kumimoji="0" lang="cs-CZ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5ECCF3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 smtClean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kumimoji="0" lang="cs-CZ" sz="900" b="0" i="0" u="none" strike="noStrike" kern="0" cap="none" spc="0" normalizeH="0" baseline="0" noProof="0" dirty="0">
              <a:ln>
                <a:noFill/>
              </a:ln>
              <a:solidFill>
                <a:srgbClr val="5ECCF3">
                  <a:lumMod val="7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94" y="6341908"/>
            <a:ext cx="1728192" cy="215393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Obdélník 3"/>
          <p:cNvSpPr/>
          <p:nvPr/>
        </p:nvSpPr>
        <p:spPr>
          <a:xfrm>
            <a:off x="265296" y="785036"/>
            <a:ext cx="855904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Úvod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Proč používat elektronické aukce v SSN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Standardy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Transparentnost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Náklady nákupního cyklu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Osobní právní odpovědnost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6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Profesionální nestranný výkon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6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Výhled projektu na následující období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Závěr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268162" y="270675"/>
            <a:ext cx="8031609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sz="3200" b="1" kern="0" dirty="0" smtClean="0">
                <a:solidFill>
                  <a:srgbClr val="00ADD0"/>
                </a:solidFill>
                <a:latin typeface="Arial" pitchFamily="34" charset="0"/>
                <a:cs typeface="Arial" pitchFamily="34" charset="0"/>
              </a:rPr>
              <a:t>OBSAH:</a:t>
            </a:r>
          </a:p>
        </p:txBody>
      </p:sp>
    </p:spTree>
    <p:extLst>
      <p:ext uri="{BB962C8B-B14F-4D97-AF65-F5344CB8AC3E}">
        <p14:creationId xmlns:p14="http://schemas.microsoft.com/office/powerpoint/2010/main" val="314934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TextovéPole 9"/>
          <p:cNvSpPr txBox="1"/>
          <p:nvPr/>
        </p:nvSpPr>
        <p:spPr>
          <a:xfrm>
            <a:off x="488286" y="908720"/>
            <a:ext cx="8352928" cy="5016758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Sdružené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nákupy jsou veřejnými nákupy a představují významnou složku hospodaření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Statutárního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města Ostrava. 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Klíčový pojem „sdružený nákup“ představuje problematiku pořizování věcí, služeb v rámci města mnohem šířeji, než je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obecném povědomí používané označení „veřejná zakázka“. 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Na základě dosavadní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praxe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postupně formulujeme podmínky pro model sdruženého nákupu, v rámci kterého je dosahováno stanovených cílů s co nejnižšími náklady a ve stanoveném čase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Účelem </a:t>
            </a:r>
            <a:r>
              <a:rPr lang="cs-CZ" sz="20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Systému sdruženého nákupu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(SSN) je snížení nákladů města a jeho organizací a nastavení nákupních procesů plně v souladu se zákonem č.137/2006, a zajištění hospodaření s veřejnými prostředky města v souladu s veškerou platnou legislativou a s péčí řádného hospodáře. 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V rámci SSN jsou elektronické aukce (e-aukce) využívány jak pro různé režimy zadávacích řízení, tak pro různé druhy komodit, jejichž nákup je prostřednictvím SSN optimalizován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Obdélník 7"/>
          <p:cNvSpPr/>
          <p:nvPr/>
        </p:nvSpPr>
        <p:spPr>
          <a:xfrm>
            <a:off x="395536" y="6298799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4693" y="208718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/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Úvod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50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TextovéPole 9"/>
          <p:cNvSpPr txBox="1"/>
          <p:nvPr/>
        </p:nvSpPr>
        <p:spPr>
          <a:xfrm>
            <a:off x="464552" y="1124744"/>
            <a:ext cx="826017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smtClean="0">
                <a:solidFill>
                  <a:srgbClr val="003C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E-aukce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slouží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současné době jako nástroj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optimalizaci nákladů v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dodavatelsko-odběratelském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řetězci.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Používají se především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zajištění nejnižší nákupní ceny s minimálním úsilím při vyjednávání,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eliminují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případné chyby nákupčích a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díky nim je možno zajistit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transparentnost výběrového řízení. E-aukce nabízejí možnost využití jak v oblasti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materiálových komodit,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i například v oblastech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energií -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 elektřiny,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plynu a služeb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areálu, </a:t>
            </a:r>
            <a:r>
              <a:rPr lang="cs-CZ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outsoursované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 (účetnictví, doprava, ICT, úklid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Hlavním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motivem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snižování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ceny a zároveň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úrovně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nakupovaných služeb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nebo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kvality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surovin a zboží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Přínosem je okamžitá zpětná vazba informací o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nejnižší nabízené ceně, za kterou je specifikovaný produkt ochoten nabídnout konkurent s nejnižší cenou nebo právě nejvyšší kvalitou.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přizpůsobit nabízenou cenu dává prodávajícím prostor optimalizovat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cenu. Opakovaným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soutěžením o cenu dochází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tedy k její optimalizaci. 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297348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2"/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Proč používat elektronické aukce v SSN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86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TextovéPole 9"/>
          <p:cNvSpPr txBox="1"/>
          <p:nvPr/>
        </p:nvSpPr>
        <p:spPr>
          <a:xfrm>
            <a:off x="488286" y="816634"/>
            <a:ext cx="82601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>
                <a:solidFill>
                  <a:srgbClr val="003C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Nejdůležitějším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krokem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e-aukcí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důsledná příprava, tj.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zpracování veškeré dokumentace, přesná specifikace poptávky včetně hodnotících kritérií a vytipování vhodných dodavatelů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Pokud jsou kvalitně popsány všechny požadavky na splnění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nabídky, je možné zajistit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všechny strany naprostou srozumitelnost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e-aukce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To znamená, co kupující získá za dané peníze na jedné straně a jaké jsou povinnosti na straně prodávajícího.</a:t>
            </a:r>
          </a:p>
          <a:p>
            <a:pPr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E-aukce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nyní běžně používány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především vedou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výrazným redukcím nákladů v oblasti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nákupu.</a:t>
            </a:r>
          </a:p>
          <a:p>
            <a:pPr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Systém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nákupu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roce 2010 v rámci statutárního města Ostravy zaváděn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189 organizací, a to v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těchto  8 základních komoditních skupinách: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297348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2"/>
            </a:pPr>
            <a:r>
              <a:rPr lang="cs-CZ" sz="2800" b="1" dirty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Proč používat elektronické </a:t>
            </a: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aukce v SSN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34903"/>
              </p:ext>
            </p:extLst>
          </p:nvPr>
        </p:nvGraphicFramePr>
        <p:xfrm>
          <a:off x="488286" y="4725144"/>
          <a:ext cx="8487066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7650"/>
                <a:gridCol w="4979416"/>
              </a:tblGrid>
              <a:tr h="333375">
                <a:tc>
                  <a:txBody>
                    <a:bodyPr/>
                    <a:lstStyle/>
                    <a:p>
                      <a:pPr marL="457200" indent="-457200" algn="l" rtl="0" fontAlgn="ctr">
                        <a:buClr>
                          <a:srgbClr val="002060"/>
                        </a:buClr>
                        <a:buSzPts val="2000"/>
                        <a:buFont typeface="Wingdings" panose="05000000000000000000" pitchFamily="2" charset="2"/>
                        <a:buChar char="Ø"/>
                      </a:pPr>
                      <a:r>
                        <a:rPr lang="cs-CZ" sz="2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elektrická </a:t>
                      </a:r>
                      <a:r>
                        <a:rPr lang="cs-CZ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 </a:t>
                      </a:r>
                      <a:endParaRPr lang="cs-CZ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marL="342900" indent="-342900" algn="l" rtl="0" fontAlgn="ctr">
                        <a:buClr>
                          <a:srgbClr val="002060"/>
                        </a:buClr>
                        <a:buSzPts val="2000"/>
                        <a:buFont typeface="Wingdings" panose="05000000000000000000" pitchFamily="2" charset="2"/>
                        <a:buChar char="Ø"/>
                      </a:pPr>
                      <a:r>
                        <a:rPr lang="cs-CZ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potraviny </a:t>
                      </a:r>
                      <a:endParaRPr lang="cs-CZ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marL="457200" indent="-457200" algn="l" rtl="0" fontAlgn="ctr">
                        <a:buClr>
                          <a:srgbClr val="002060"/>
                        </a:buClr>
                        <a:buSzPts val="2000"/>
                        <a:buFont typeface="Wingdings" panose="05000000000000000000" pitchFamily="2" charset="2"/>
                        <a:buChar char="Ø"/>
                      </a:pPr>
                      <a:r>
                        <a:rPr lang="cs-CZ" sz="2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zemní </a:t>
                      </a:r>
                      <a:r>
                        <a:rPr lang="cs-CZ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plyn </a:t>
                      </a:r>
                      <a:endParaRPr lang="cs-CZ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marL="342900" indent="-342900" algn="l" rtl="0" fontAlgn="ctr">
                        <a:buClr>
                          <a:srgbClr val="002060"/>
                        </a:buClr>
                        <a:buSzPts val="2000"/>
                        <a:buFont typeface="Wingdings" panose="05000000000000000000" pitchFamily="2" charset="2"/>
                        <a:buChar char="Ø"/>
                      </a:pPr>
                      <a:r>
                        <a:rPr lang="cs-CZ" sz="2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materiál technického </a:t>
                      </a:r>
                      <a:r>
                        <a:rPr lang="cs-CZ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zabezpečení </a:t>
                      </a:r>
                      <a:endParaRPr lang="cs-CZ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marL="457200" indent="-457200" algn="l" rtl="0" fontAlgn="ctr">
                        <a:buClr>
                          <a:srgbClr val="002060"/>
                        </a:buClr>
                        <a:buSzPts val="2000"/>
                        <a:buFont typeface="Wingdings" panose="05000000000000000000" pitchFamily="2" charset="2"/>
                        <a:buChar char="Ø"/>
                      </a:pPr>
                      <a:r>
                        <a:rPr lang="cs-CZ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telekomunikace </a:t>
                      </a:r>
                      <a:endParaRPr lang="cs-CZ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marL="342900" indent="-342900" algn="l" rtl="0" fontAlgn="ctr">
                        <a:buClr>
                          <a:srgbClr val="002060"/>
                        </a:buClr>
                        <a:buSzPts val="2000"/>
                        <a:buFont typeface="Wingdings" panose="05000000000000000000" pitchFamily="2" charset="2"/>
                        <a:buChar char="Ø"/>
                      </a:pPr>
                      <a:r>
                        <a:rPr lang="cs-CZ" sz="2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zdravotnický </a:t>
                      </a:r>
                      <a:r>
                        <a:rPr lang="cs-CZ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materiál </a:t>
                      </a:r>
                      <a:endParaRPr lang="cs-CZ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marL="457200" indent="-457200" algn="l" rtl="0" fontAlgn="ctr">
                        <a:buClr>
                          <a:srgbClr val="002060"/>
                        </a:buClr>
                        <a:buSzPts val="2000"/>
                        <a:buFont typeface="Wingdings" panose="05000000000000000000" pitchFamily="2" charset="2"/>
                        <a:buChar char="Ø"/>
                      </a:pPr>
                      <a:r>
                        <a:rPr lang="cs-CZ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služby</a:t>
                      </a:r>
                      <a:endParaRPr lang="cs-CZ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marL="342900" indent="-342900" algn="l" rtl="0" fontAlgn="ctr">
                        <a:buClr>
                          <a:srgbClr val="002060"/>
                        </a:buClr>
                        <a:buSzPts val="2000"/>
                        <a:buFont typeface="Wingdings" panose="05000000000000000000" pitchFamily="2" charset="2"/>
                        <a:buChar char="Ø"/>
                      </a:pPr>
                      <a:r>
                        <a:rPr lang="cs-CZ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léčiva. </a:t>
                      </a:r>
                      <a:endParaRPr lang="cs-CZ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0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528688" y="260648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2"/>
            </a:pPr>
            <a:r>
              <a:rPr lang="cs-CZ" sz="2800" b="1" dirty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Proč používat elektronické aukce v SSN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45466" y="819343"/>
            <a:ext cx="8202998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b="1" dirty="0" smtClean="0">
                <a:solidFill>
                  <a:srgbClr val="003C6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Tabulka ekonomického vyhodnocení projektu za období 2010-2014</a:t>
            </a: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685547"/>
              </p:ext>
            </p:extLst>
          </p:nvPr>
        </p:nvGraphicFramePr>
        <p:xfrm>
          <a:off x="545466" y="1124744"/>
          <a:ext cx="8147766" cy="1372557"/>
        </p:xfrm>
        <a:graphic>
          <a:graphicData uri="http://schemas.openxmlformats.org/drawingml/2006/table">
            <a:tbl>
              <a:tblPr/>
              <a:tblGrid>
                <a:gridCol w="3786805"/>
                <a:gridCol w="687822"/>
                <a:gridCol w="687822"/>
                <a:gridCol w="687822"/>
                <a:gridCol w="687822"/>
                <a:gridCol w="687822"/>
                <a:gridCol w="921851"/>
              </a:tblGrid>
              <a:tr h="118427">
                <a:tc gridSpan="7"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 mil. Kč)</a:t>
                      </a:r>
                      <a:endParaRPr lang="cs-CZ" sz="11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67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70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Generovaná úspora celkem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96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846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Odměna provozovateli celkem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185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Rozdíl mezi </a:t>
                      </a:r>
                      <a:r>
                        <a:rPr lang="pl-PL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odměnou </a:t>
                      </a:r>
                      <a:r>
                        <a:rPr lang="pl-PL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na projekt a úsporami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-25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18000" marR="18000" marT="108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Graf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338541"/>
              </p:ext>
            </p:extLst>
          </p:nvPr>
        </p:nvGraphicFramePr>
        <p:xfrm>
          <a:off x="528688" y="2708920"/>
          <a:ext cx="817649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47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641450" y="269626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3"/>
            </a:pPr>
            <a:r>
              <a:rPr lang="cs-CZ" sz="2800" b="1" dirty="0" smtClean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Standardy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95819" y="851496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solidFill>
                  <a:srgbClr val="003C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hospodárný </a:t>
            </a:r>
            <a:r>
              <a:rPr lang="cs-C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sdružený </a:t>
            </a: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 je třeba mít stanoveny </a:t>
            </a:r>
            <a:r>
              <a:rPr lang="cs-C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minimální věcné </a:t>
            </a: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procesní nároky.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níže uvedené standardy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snažíme mít nastaveny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tak, aby vedly k co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nejhospodárnějšímu výsledku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Ekonomické standardy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nám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definují pravidla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pomocí kterých je ověřována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především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hodnota za peníze, tedy poměr nákladů a přínosů v rámci jeho životního cyklu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apod.,</a:t>
            </a:r>
            <a:endParaRPr lang="cs-C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cs-CZ" sz="8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Technické standardy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technická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definující žádoucí kvalitu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sdruženou v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různých oblastech,</a:t>
            </a:r>
          </a:p>
          <a:p>
            <a:pPr lvl="0" algn="just"/>
            <a:endParaRPr lang="cs-CZ" sz="8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Soutěžní standardy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závazná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pravidla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výběr dodavatele veřejných zakázek, případně koncesních smluv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apod.,</a:t>
            </a:r>
            <a:endParaRPr lang="cs-C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cs-CZ" sz="8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Informační standardy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pravidla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určující, jaké informace je nutné zveřejňovat pro širší veřejnou kontrolu, včetně stanovení způsobu a formátu poskytování informací</a:t>
            </a:r>
            <a:r>
              <a:rPr 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endParaRPr lang="cs-CZ" dirty="0">
              <a:solidFill>
                <a:srgbClr val="003C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cs-CZ" dirty="0" smtClean="0">
              <a:solidFill>
                <a:srgbClr val="003C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cs-CZ" sz="400" dirty="0">
              <a:solidFill>
                <a:srgbClr val="003C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</a:t>
            </a:r>
            <a:r>
              <a:rPr lang="cs-CZ" sz="900" b="1" kern="0" dirty="0" smtClean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Babinec </a:t>
            </a:r>
            <a:endParaRPr lang="cs-CZ" sz="900" b="1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05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640276" y="269626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3"/>
            </a:pPr>
            <a:r>
              <a:rPr lang="cs-CZ" sz="2800" b="1" dirty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Standardy</a:t>
            </a:r>
            <a:endParaRPr lang="cs-CZ" sz="2800" u="sng" dirty="0">
              <a:solidFill>
                <a:srgbClr val="15C2FF"/>
              </a:solidFill>
              <a:ea typeface="Times New Roman"/>
              <a:cs typeface="Times New Roman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88286" y="816634"/>
            <a:ext cx="84762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>
                <a:solidFill>
                  <a:srgbClr val="003C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tyto standardy byly dobře formulovány a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dobře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implementovány,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třeba zavést a soustavně rozvíjet kvalitní politiku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sdruženého (centralizovaného) nakupování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které je nutno zajistit: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formulování pravidel a standardů pro veřejné nákupy,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poradenství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zadavatelům, 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soustavnou profesionalizaci zadavatelů resp. osob zabývajících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se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veřejným nakupováním,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provádění centrálních nákupů,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přezkoumání zadávání veřejných zakázek,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 u strategických nebo rizikových projektů,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kontrolu nákupní praxe,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a vyhodnocování systému včetně zpracování statistik.</a:t>
            </a:r>
            <a:endParaRPr lang="cs-CZ" sz="20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67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Ostrava_l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53336"/>
            <a:ext cx="1604918" cy="19875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bdélník 8"/>
          <p:cNvSpPr/>
          <p:nvPr/>
        </p:nvSpPr>
        <p:spPr>
          <a:xfrm>
            <a:off x="621438" y="260648"/>
            <a:ext cx="8219776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4"/>
            </a:pPr>
            <a:r>
              <a:rPr lang="cs-CZ" sz="2800" b="1" dirty="0">
                <a:solidFill>
                  <a:srgbClr val="15C2FF"/>
                </a:solidFill>
                <a:latin typeface="Arial" pitchFamily="34" charset="0"/>
                <a:ea typeface="Times New Roman"/>
                <a:cs typeface="Arial" pitchFamily="34" charset="0"/>
              </a:rPr>
              <a:t>Transparentnost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84738" y="808924"/>
            <a:ext cx="8414242" cy="517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smtClean="0">
                <a:solidFill>
                  <a:srgbClr val="003C69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</a:t>
            </a:r>
            <a:r>
              <a:rPr lang="cs-CZ" sz="2000" b="1" u="sng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Transparentností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rozumíme nejen otevřenost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veřejné správy vůči občanům ve smyslu zveřejňování informací a dokumentů souvisejících se zadáváním veřejných zakázek, ale zahrnujeme do ní i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dostupnost informací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průběhu celého cyklu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sdruženého nákupu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a to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od identifikace potřeb až po vyhodnocení </a:t>
            </a:r>
            <a:endParaRPr lang="cs-CZ" sz="2000" dirty="0" smtClean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celého nákupu, včetně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nákladů </a:t>
            </a:r>
            <a:endParaRPr lang="cs-CZ" sz="2000" dirty="0" smtClean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celého 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cyklu. </a:t>
            </a:r>
            <a:endParaRPr lang="cs-CZ" sz="2000" dirty="0" smtClean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cs-CZ" sz="2000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Ostravě slouží k tomuto účelu</a:t>
            </a:r>
          </a:p>
          <a:p>
            <a:pPr algn="just">
              <a:lnSpc>
                <a:spcPct val="115000"/>
              </a:lnSpc>
            </a:pPr>
            <a:r>
              <a:rPr lang="cs-CZ" sz="2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Komunikační portál</a:t>
            </a:r>
            <a:r>
              <a:rPr lang="cs-CZ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který spravuje </a:t>
            </a:r>
          </a:p>
          <a:p>
            <a:pPr algn="just">
              <a:lnSpc>
                <a:spcPct val="115000"/>
              </a:lnSpc>
            </a:pPr>
            <a:r>
              <a:rPr lang="cs-CZ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současný provozovatel systému</a:t>
            </a:r>
          </a:p>
          <a:p>
            <a:pPr algn="just">
              <a:lnSpc>
                <a:spcPct val="115000"/>
              </a:lnSpc>
            </a:pP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firma eCENTRE </a:t>
            </a:r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cs-CZ" sz="800" dirty="0" smtClean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3"/>
              </a:rPr>
              <a:t>http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3"/>
              </a:rPr>
              <a:t>://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3"/>
              </a:rPr>
              <a:t>ecentre.cz/</a:t>
            </a:r>
            <a:r>
              <a:rPr lang="cs-CZ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3"/>
              </a:rPr>
              <a:t>statutarni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3"/>
              </a:rPr>
              <a:t>-</a:t>
            </a:r>
            <a:r>
              <a:rPr lang="cs-CZ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3"/>
              </a:rPr>
              <a:t>mesto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3"/>
              </a:rPr>
              <a:t>-ostrava/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a zveřejňování veřejných zakázek a smluv na stránkách města (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4"/>
              </a:rPr>
              <a:t>https</a:t>
            </a: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4"/>
              </a:rPr>
              <a:t>://verejnezakazky.ostrava.cz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4"/>
              </a:rPr>
              <a:t>/</a:t>
            </a:r>
            <a:r>
              <a:rPr lang="cs-C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 https</a:t>
            </a:r>
            <a:r>
              <a:rPr lang="cs-CZ" sz="2000" dirty="0">
                <a:solidFill>
                  <a:srgbClr val="0000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://smlouvy.ostrava.cz</a:t>
            </a:r>
            <a:r>
              <a:rPr lang="cs-CZ" sz="2000" dirty="0" smtClean="0">
                <a:solidFill>
                  <a:srgbClr val="0000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/).</a:t>
            </a:r>
            <a:endParaRPr lang="cs-CZ" sz="2000" dirty="0">
              <a:solidFill>
                <a:srgbClr val="0000FF"/>
              </a:solidFill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199420"/>
            <a:ext cx="51845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900" b="1" dirty="0">
                <a:solidFill>
                  <a:srgbClr val="15C2FF"/>
                </a:solidFill>
                <a:latin typeface="Arial" pitchFamily="34" charset="0"/>
                <a:cs typeface="Arial" pitchFamily="34" charset="0"/>
              </a:rPr>
              <a:t>Transparentnost veřejných nákupů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Mgr. Radim Babinec</a:t>
            </a:r>
          </a:p>
          <a:p>
            <a:pPr lvl="0">
              <a:defRPr/>
            </a:pPr>
            <a:r>
              <a:rPr lang="cs-CZ" sz="900" b="1" kern="0" dirty="0">
                <a:solidFill>
                  <a:srgbClr val="5ECCF3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náměstek primátora</a:t>
            </a:r>
            <a:endParaRPr lang="cs-CZ" sz="900" kern="0" dirty="0">
              <a:solidFill>
                <a:srgbClr val="5ECCF3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ázek 10"/>
          <p:cNvPicPr/>
          <p:nvPr/>
        </p:nvPicPr>
        <p:blipFill rotWithShape="1">
          <a:blip r:embed="rId5"/>
          <a:srcRect l="33420" t="16409" r="15899" b="32296"/>
          <a:stretch/>
        </p:blipFill>
        <p:spPr bwMode="auto">
          <a:xfrm>
            <a:off x="4788024" y="2132856"/>
            <a:ext cx="4154972" cy="2664296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13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2738</TotalTime>
  <Words>1419</Words>
  <Application>Microsoft Office PowerPoint</Application>
  <PresentationFormat>Předvádění na obrazovce (4:3)</PresentationFormat>
  <Paragraphs>226</Paragraphs>
  <Slides>19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Transparentnost  veřejných nákupů a  výhled projektu na následující období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Pravidla SSN</dc:title>
  <dc:creator>Šenkýřová Lada</dc:creator>
  <cp:lastModifiedBy>Vaňková</cp:lastModifiedBy>
  <cp:revision>205</cp:revision>
  <cp:lastPrinted>2015-09-25T08:39:35Z</cp:lastPrinted>
  <dcterms:created xsi:type="dcterms:W3CDTF">2012-09-03T13:10:24Z</dcterms:created>
  <dcterms:modified xsi:type="dcterms:W3CDTF">2015-09-25T08:50:39Z</dcterms:modified>
</cp:coreProperties>
</file>