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61" r:id="rId4"/>
    <p:sldId id="262" r:id="rId5"/>
    <p:sldId id="260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00"/>
    <a:srgbClr val="44697D"/>
    <a:srgbClr val="00AF3F"/>
    <a:srgbClr val="F6A3BB"/>
    <a:srgbClr val="00AEEF"/>
    <a:srgbClr val="7F7F7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95" d="100"/>
          <a:sy n="95" d="100"/>
        </p:scale>
        <p:origin x="-36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E68EE6-7EFD-41C3-878F-A5D3EAFF2ABB}" type="datetimeFigureOut">
              <a:rPr lang="cs-CZ"/>
              <a:pPr>
                <a:defRPr/>
              </a:pPr>
              <a:t>30.9.2015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D24A4D6-0BB1-4464-BDDC-DEBDA660C7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916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5025B5F-1CAB-4E4A-B475-DE58C00E9910}" type="datetimeFigureOut">
              <a:rPr lang="cs-CZ"/>
              <a:pPr>
                <a:defRPr/>
              </a:pPr>
              <a:t>30.9.2015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496498-6581-4F59-A0DA-C110D6B478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346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96498-6581-4F59-A0DA-C110D6B4785E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74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96498-6581-4F59-A0DA-C110D6B4785E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7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496498-6581-4F59-A0DA-C110D6B4785E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7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8992" y="357166"/>
            <a:ext cx="53578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0"/>
            <a:r>
              <a:rPr lang="cs-CZ" dirty="0" smtClean="0"/>
              <a:t>Kliknutím lze upravit styl.</a:t>
            </a:r>
            <a:endParaRPr lang="en-US" dirty="0" smtClean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9135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FDE6D-FE38-4907-BD16-C0773EB03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itchFamily="2" charset="2"/>
              <a:buChar char="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0"/>
          </p:nvPr>
        </p:nvSpPr>
        <p:spPr>
          <a:xfrm>
            <a:off x="214282" y="1071546"/>
            <a:ext cx="3643312" cy="42862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1" t="76483" r="40208" b="21594"/>
          <a:stretch/>
        </p:blipFill>
        <p:spPr bwMode="auto">
          <a:xfrm rot="10800000">
            <a:off x="3861456" y="6093296"/>
            <a:ext cx="4814856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 userDrawn="1"/>
        </p:nvSpPr>
        <p:spPr>
          <a:xfrm>
            <a:off x="5508104" y="6097930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7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eCENTRE, a.s.</a:t>
            </a:r>
          </a:p>
          <a:p>
            <a:r>
              <a:rPr lang="cs-CZ" sz="7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sídlo: Argentinská 286/38, Holešovice, 170 00 Praha 7</a:t>
            </a:r>
          </a:p>
          <a:p>
            <a:r>
              <a:rPr lang="cs-CZ" sz="7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pobočka: Nemocniční 987/12, 702 00 Ostrava, tel: +420 597 075 400</a:t>
            </a:r>
          </a:p>
          <a:p>
            <a:r>
              <a:rPr lang="cs-CZ" sz="7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ecentre@ecentre.cz, www.ecentre.cz</a:t>
            </a:r>
            <a:endParaRPr lang="cs-CZ" sz="700" b="1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4"/>
          <p:cNvSpPr>
            <a:spLocks noGrp="1"/>
          </p:cNvSpPr>
          <p:nvPr>
            <p:ph type="sldNum" sz="quarter" idx="10"/>
          </p:nvPr>
        </p:nvSpPr>
        <p:spPr>
          <a:xfrm>
            <a:off x="6553200" y="69135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0D23-DD20-464D-8DE1-6D9457394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1" t="76483" r="40208" b="21594"/>
          <a:stretch/>
        </p:blipFill>
        <p:spPr bwMode="auto">
          <a:xfrm rot="10800000">
            <a:off x="3861456" y="6093296"/>
            <a:ext cx="4814856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 userDrawn="1"/>
        </p:nvSpPr>
        <p:spPr>
          <a:xfrm>
            <a:off x="5508104" y="6097930"/>
            <a:ext cx="667848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cs-CZ" sz="7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eCENTRE, a.s.</a:t>
            </a:r>
          </a:p>
          <a:p>
            <a:r>
              <a:rPr lang="cs-CZ" sz="7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sídlo: Argentinská 286/38, Holešovice, 170 00 Praha 7</a:t>
            </a:r>
          </a:p>
          <a:p>
            <a:r>
              <a:rPr lang="cs-CZ" sz="7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pobočka: Nemocniční 987/12, 702 00 Ostrava, tel: +420 597 075 400</a:t>
            </a:r>
          </a:p>
          <a:p>
            <a:r>
              <a:rPr lang="cs-CZ" sz="700" b="1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ecentre@ecentre.cz, www.ecentre.cz</a:t>
            </a:r>
            <a:endParaRPr lang="cs-CZ" sz="700" b="1" kern="12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4313" y="428625"/>
            <a:ext cx="850106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Téma</a:t>
            </a:r>
            <a:endParaRPr lang="en-US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00213"/>
            <a:ext cx="82296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cap="all" baseline="0">
          <a:solidFill>
            <a:srgbClr val="00B0F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B0F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B0F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B0F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b="1">
          <a:solidFill>
            <a:srgbClr val="00B0F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70897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70897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70897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70897D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35896" y="332656"/>
            <a:ext cx="5357850" cy="1571636"/>
          </a:xfrm>
        </p:spPr>
        <p:txBody>
          <a:bodyPr/>
          <a:lstStyle/>
          <a:p>
            <a:pPr algn="r"/>
            <a:r>
              <a:rPr lang="cs-CZ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Proč používat </a:t>
            </a:r>
            <a: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systém sdružených nákupů</a:t>
            </a:r>
            <a:b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Statutárního města Ostrava</a:t>
            </a:r>
            <a:endParaRPr lang="cs-C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0750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b="1" i="1" dirty="0">
                <a:solidFill>
                  <a:schemeClr val="bg1"/>
                </a:solidFill>
              </a:rPr>
              <a:t>Prezentuje:</a:t>
            </a:r>
          </a:p>
          <a:p>
            <a:r>
              <a:rPr lang="cs-CZ" i="1" dirty="0" smtClean="0">
                <a:solidFill>
                  <a:schemeClr val="bg1"/>
                </a:solidFill>
              </a:rPr>
              <a:t>Vítězslav Grygar</a:t>
            </a:r>
            <a:endParaRPr lang="cs-CZ" i="1" dirty="0">
              <a:solidFill>
                <a:schemeClr val="bg1"/>
              </a:solidFill>
            </a:endParaRPr>
          </a:p>
          <a:p>
            <a:r>
              <a:rPr lang="cs-CZ" i="1" dirty="0">
                <a:solidFill>
                  <a:schemeClr val="bg1"/>
                </a:solidFill>
              </a:rPr>
              <a:t>s</a:t>
            </a:r>
            <a:r>
              <a:rPr lang="cs-CZ" i="1" dirty="0" smtClean="0">
                <a:solidFill>
                  <a:schemeClr val="bg1"/>
                </a:solidFill>
              </a:rPr>
              <a:t>tatutární ředitel eCENTRE</a:t>
            </a:r>
            <a:endParaRPr lang="cs-CZ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7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47"/>
            <a:ext cx="9144000" cy="655730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-468560" y="980728"/>
            <a:ext cx="10513168" cy="4896544"/>
          </a:xfrm>
          <a:prstGeom prst="rect">
            <a:avLst/>
          </a:prstGeom>
          <a:solidFill>
            <a:srgbClr val="00AEE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51800" y="1268760"/>
            <a:ext cx="7238038" cy="428625"/>
          </a:xfrm>
        </p:spPr>
        <p:txBody>
          <a:bodyPr/>
          <a:lstStyle/>
          <a:p>
            <a:r>
              <a:rPr lang="cs-CZ" sz="4400" dirty="0">
                <a:solidFill>
                  <a:schemeClr val="bg1"/>
                </a:solidFill>
              </a:rPr>
              <a:t>Jak jsme začínali projekt Systém sdružených nákupů</a:t>
            </a:r>
          </a:p>
        </p:txBody>
      </p:sp>
      <p:sp>
        <p:nvSpPr>
          <p:cNvPr id="5" name="Obdélník 4"/>
          <p:cNvSpPr/>
          <p:nvPr/>
        </p:nvSpPr>
        <p:spPr>
          <a:xfrm>
            <a:off x="282132" y="3645024"/>
            <a:ext cx="75598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2010 – rok zahájení projektu</a:t>
            </a:r>
            <a:endParaRPr lang="cs-CZ" sz="2400" b="1" dirty="0"/>
          </a:p>
        </p:txBody>
      </p:sp>
      <p:pic>
        <p:nvPicPr>
          <p:cNvPr id="10" name="Picture 2" descr="C:\Users\grygarova\Pictures\N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50000" r="4462" b="19828"/>
          <a:stretch/>
        </p:blipFill>
        <p:spPr bwMode="auto">
          <a:xfrm>
            <a:off x="300559" y="5907788"/>
            <a:ext cx="1457011" cy="6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125480"/>
            <a:ext cx="1766713" cy="252538"/>
          </a:xfrm>
          <a:prstGeom prst="rect">
            <a:avLst/>
          </a:prstGeom>
        </p:spPr>
      </p:pic>
      <p:sp>
        <p:nvSpPr>
          <p:cNvPr id="3" name="AutoShape 2" descr="data:image/png;base64,iVBORw0KGgoAAAANSUhEUgAAAOAAAADgCAMAAAAt85rTAAAAe1BMVEX///8AAAD7+/v29vb4+Pjs7Ozf39/w8PDo6OjMzMzz8/PT09PJycnb29vQ0NA7OzuPj4/Dw8OwsLBPT0+jo6OcnJxVVVWysrJISEgdHR1cXFx3d3doaGh9fX01NTW4uLhvb28YGBiEhIQoKChDQ0OTk5MsLCwREREbGxvCAB4WAAAJ90lEQVR4nO1d2XaruhKkMcYOGOMBj/GIB/z/X3gkBqmU4H0frpOs8qJeNjH7AS1J1V3VjfC8Dh06dOjQoUOHDj+K4SKbHT/6f/0YP4ZoIxV2s/cc5FJWYTKaTVI1xlP410/zekxkUl9Fq7UaYu9Pn+b1OMoW/orXch7/2bP8BELZBM4PM5HjHz3LTyC4yNddl7zVCHctgxnKt0HT4iZ5y69jufi//ig/gqksW39fGGLlhiKYqP1O+h6L9C7Jkzsj+fzVJ/kZbP/Blmvhz9oWIsunWctRFr/5LD8BRTCZSPzkblCkv/o0r4cKdps4Fpk9uX9ip5m7ZA/JBqns2+9PJfvdB3oxTirSDa7y6Z9kPWj7Dz0nB6eD2n0y9by9pINMijb50J7jsOBD0ngjt1I6jFs34lSuf/Bcr0JUqA3WW8vO19JhEaXfwrqiIOY4OJeLDnMT2YReNFfj/JSrO56DjP7o2V6BvWR6+nQ01xsxl/tAL1Xnf9z+7On+f6xET18ul9ALN1o2qHGOkgLCwoyaQUO5b2XrV9PXW8o2+LoREymIjaegkKHafefQS8rpm0gReoEe8l4OQ/0/epunIoMBW5n75ao8er15PZPHciMO1dr98LRN+ix9Y8BE1nrz1btvoq+Hl3ojTtVGXCiRwSwFtUdRTVm0lWVQz+RO5oEXXuSmyHUrKbEfE4ragHrz6SigwmBiZlJdBnrIe+oI719Ej8TrbTV3qunU06euo+pS5Z+HuY6MtNjKcVYlnnm1ES86o57IQ0XEu74cCXWEL6ssyaMkkSqJ8RWnRvp6pS3geW9FHeGPMtf/RMsy8QzPpR666XxUXU/05UU2xBE+lEv99Ldm9pZRuRFXnq+nT88ksU3RgyrLqGhoVP2kwuC+ut7plUoLpMfgIOXsVRFR7b71QM/kM3uGAjnS41ZWuZyTJp9RyUuRKJHBbBSutPxrkNdmhYoXQbURVXjICuYIn8jd5l+zarDJuYwXtzL0D69Vok2KwRnocSyHqmatchitj0oa9T6prforOCx9SDYXom+oJGaSUUf4PcyOn8Jg/btoo0KpCRMjGZHJyf6xRTW7lCwt8xnqCB/Lxf6xwFiXqxhRqvotc4THPaciO9Tkazbdk0f4K9B/KIVt+jEzm8vhtx/qhTiB3TkoYKsNS3FfXpxby0scyNBBWkM66h/q4q66IDYJP7BG5MRyw6Y7ZpNQLUO7+pzJnDTVvwUzwaigbisqI5xMw6YjWf/yQ70SuPoUgdrJVLl3lbgMpXjS6sQAXH3BHRpG+kVNoF4qxM2vTqPdEpuaTDpKTTAqg7Grb4LdgyY0ZsxViN4FwtsM9fytWbnTykYkBTbaJZhuTxveHGAMocMEulz6TVKmkTTKLzg87VMjgKMakCoDk46emAnGeVVgh01nJh2lzmB6G1ANNxyJSUe5MxgMeg5VGvNiiDGEDmhih3KxI7HpKHUGgzW+aONK3DouUBNMLAdrYqPEtaGfm2DQAdy7Ere2zj6oOyXX4Os6hqjprxuicKIDtgl+YD3MpqPUGQzOmSNxR2aw1BIpltRmMCgnrPtL3ajVR32AckIl1nXc4yYYrJI5EtcQqCIY4jIumthOR4/VTuQEY3eXiva23mcHe2J+mwX1wQArSols6tSG2oNxTOzULVnXep6bYHB3OSvRME+fuhMUw7cjcY2e91NmgkF9MEWxbm9QEwzK9gT9GHuDWiJhjTY4Q4aWyKPW89QE42MfEzYVRuZGn9rkxTbPT2wqtHr+yuzBYNbpSFxbsqYmmCMQzEiu1o+xeQt1BpNAl5mz06zE/cBhs6EHBONUcUPDrH1qk3cJpIl9doE1RK/Mna5oYuf4Xrh176lNXpS1zuFauWFWh1fZgCZ2LHd7IzMe4Yg5gxmcbeV2UEAVd2zMNW6JBB6Tj34TaF9qDwYLD06qYjxClcsQZzDIHo6ba/uTqTOYGAoPThXXRosx87s62BridNTZaMFNMFCDHmAVV0WLRs8fmCUSssccihCRnVhqgkGDBSuCQWryTmqCwcqm02dne36cxIYNWIN2mNIaotQE40N64pxMBNGC2oMBE9tHiQuGKLUHswDZhy9VRQ8TLagJBrMWbAoFj5A6gwnlbLIWR+Jaj5CaYAI48jSRiy1CQOq9Zj4xDBol+/gqGVSUqAkGzxtM2yXuTE6/+kgvBW46nKjI9vxQV5FCEbPpHIlr0+0eM8FEYGI7Z0fadNun7uQFEzvEt1Ih3aaWSGBi9x7uyQ3NJbXJi8eJYFc9pNsx84loeJwISlxIt6nL1GhcOxIXKkpX5gwGWgucRmUoX1MTDLwg7khcqC5REwwsSpTz2nhpNia1RMJFiT1pYP5SS6QIHt6RuNYjpC5TY/rlvPcIk0lNMCAbEnyVDJomqQkGZMMA38WFyYyZz4PBTmx8lQwms4/Vazbgm5qOxIXJpCYYiHrORoPJ3DOf+AZE6TQqA2tSezBAlCFWcRdyai7HzAQDJnaAr5KpyWwytAEzwYTyMI2SKHHR3KYmGJi0HJp68XdqgoH3/zKUuCANqatIkFbHzYGgGuBXOC+UswFM7L57dtipuRwwSyQ4ocEHVaSloZk05ipSDzKxLxLXTCa1RIKogK+S4SE+jrfGBjCxHYkLJfkxs8kLXpl9PdVzus4jZoKBqBBhEQI70JkJBnU7jgObs6gJBgaFB4Jigyg1wcDkYBXXh+7PmNnkhckZ4Tjg7DBqiRTb0rRzrg22VzBLJLVAm4XYw68cYzTMmSWSCm/NqObu4YtG+lITTP2tIA2UuAOIhtQSSYeIen6ceYLSLTXBaF7Z7+R0PN6W6JVhNKQuU+vAN/J3UuIIP9poSO3BKBx0Zh1Op8nR+i7Y00Rt8nqaQJpgNzUziGeHOSfZMmJvyDJpODSAplCnekYJYBaR6l80fJklUokjmC8rucymx9sBSIWdYLQhASJ9VpFpAT8wZzAaQ3cEweg4Hc7PzZ8xfvqKE1nLxzd39VZkz2BKHOT7b5NGGXF/erRE0nbmUihpGQX5CUbLh7Y33hci+WyV0xOMPpep3WeZpppMiU3eBqNni1Bn33nQfo8JuydOtZLAc+Lvrhn02r9tES5RODFj1jaOIFerk3/3lbjK9+8bHh+yJv5ol4PwezdBOBfmjwJ+we2rl+tP1OokPkvrC/xL4f4wLd5ndWqMRXYQ6jR3Ep+k1YKTfMqhiYN6dX4Sf1K1BYEKgrPmQ8bT83utTo3Sq4hL0hxu3211aizL5pd+KhMlHvbvtTo1jFehhMOB+JSwp1hUu+89V6fGpvQq1Or85H2/8V+ItYs92kj6jqtTYy9hfyfMjS//RlRcM5HTe65Ojam2XIjbJv4nVN7Jbwn+C/kbr84OHTp06NChQ4cOHTp06NChQ4cOHTp06MCH/wDlWIinsOt7VQAAAABJRU5ErkJggg==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png;base64,iVBORw0KGgoAAAANSUhEUgAAAOAAAADgCAMAAAAt85rTAAAAe1BMVEX///8AAAD7+/v29vb4+Pjs7Ozf39/w8PDo6OjMzMzz8/PT09PJycnb29vQ0NA7OzuPj4/Dw8OwsLBPT0+jo6OcnJxVVVWysrJISEgdHR1cXFx3d3doaGh9fX01NTW4uLhvb28YGBiEhIQoKChDQ0OTk5MsLCwREREbGxvCAB4WAAAJ90lEQVR4nO1d2XaruhKkMcYOGOMBj/GIB/z/X3gkBqmU4H0frpOs8qJeNjH7AS1J1V3VjfC8Dh06dOjQoUOHDj+K4SKbHT/6f/0YP4ZoIxV2s/cc5FJWYTKaTVI1xlP410/zekxkUl9Fq7UaYu9Pn+b1OMoW/orXch7/2bP8BELZBM4PM5HjHz3LTyC4yNddl7zVCHctgxnKt0HT4iZ5y69jufi//ig/gqksW39fGGLlhiKYqP1O+h6L9C7Jkzsj+fzVJ/kZbP/Blmvhz9oWIsunWctRFr/5LD8BRTCZSPzkblCkv/o0r4cKdps4Fpk9uX9ip5m7ZA/JBqns2+9PJfvdB3oxTirSDa7y6Z9kPWj7Dz0nB6eD2n0y9by9pINMijb50J7jsOBD0ngjt1I6jFs34lSuf/Bcr0JUqA3WW8vO19JhEaXfwrqiIOY4OJeLDnMT2YReNFfj/JSrO56DjP7o2V6BvWR6+nQ01xsxl/tAL1Xnf9z+7On+f6xET18ul9ALN1o2qHGOkgLCwoyaQUO5b2XrV9PXW8o2+LoREymIjaegkKHafefQS8rpm0gReoEe8l4OQ/0/epunIoMBW5n75ao8er15PZPHciMO1dr98LRN+ix9Y8BE1nrz1btvoq+Hl3ojTtVGXCiRwSwFtUdRTVm0lWVQz+RO5oEXXuSmyHUrKbEfE4ragHrz6SigwmBiZlJdBnrIe+oI719Ej8TrbTV3qunU06euo+pS5Z+HuY6MtNjKcVYlnnm1ES86o57IQ0XEu74cCXWEL6ssyaMkkSqJ8RWnRvp6pS3geW9FHeGPMtf/RMsy8QzPpR666XxUXU/05UU2xBE+lEv99Ldm9pZRuRFXnq+nT88ksU3RgyrLqGhoVP2kwuC+ut7plUoLpMfgIOXsVRFR7b71QM/kM3uGAjnS41ZWuZyTJp9RyUuRKJHBbBSutPxrkNdmhYoXQbURVXjICuYIn8jd5l+zarDJuYwXtzL0D69Vok2KwRnocSyHqmatchitj0oa9T6prforOCx9SDYXom+oJGaSUUf4PcyOn8Jg/btoo0KpCRMjGZHJyf6xRTW7lCwt8xnqCB/Lxf6xwFiXqxhRqvotc4THPaciO9Tkazbdk0f4K9B/KIVt+jEzm8vhtx/qhTiB3TkoYKsNS3FfXpxby0scyNBBWkM66h/q4q66IDYJP7BG5MRyw6Y7ZpNQLUO7+pzJnDTVvwUzwaigbisqI5xMw6YjWf/yQ70SuPoUgdrJVLl3lbgMpXjS6sQAXH3BHRpG+kVNoF4qxM2vTqPdEpuaTDpKTTAqg7Grb4LdgyY0ZsxViN4FwtsM9fytWbnTykYkBTbaJZhuTxveHGAMocMEulz6TVKmkTTKLzg87VMjgKMakCoDk46emAnGeVVgh01nJh2lzmB6G1ANNxyJSUe5MxgMeg5VGvNiiDGEDmhih3KxI7HpKHUGgzW+aONK3DouUBNMLAdrYqPEtaGfm2DQAdy7Ere2zj6oOyXX4Os6hqjprxuicKIDtgl+YD3MpqPUGQzOmSNxR2aw1BIpltRmMCgnrPtL3ajVR32AckIl1nXc4yYYrJI5EtcQqCIY4jIumthOR4/VTuQEY3eXiva23mcHe2J+mwX1wQArSols6tSG2oNxTOzULVnXep6bYHB3OSvRME+fuhMUw7cjcY2e91NmgkF9MEWxbm9QEwzK9gT9GHuDWiJhjTY4Q4aWyKPW89QE42MfEzYVRuZGn9rkxTbPT2wqtHr+yuzBYNbpSFxbsqYmmCMQzEiu1o+xeQt1BpNAl5mz06zE/cBhs6EHBONUcUPDrH1qk3cJpIl9doE1RK/Mna5oYuf4Xrh176lNXpS1zuFauWFWh1fZgCZ2LHd7IzMe4Yg5gxmcbeV2UEAVd2zMNW6JBB6Tj34TaF9qDwYLD06qYjxClcsQZzDIHo6ba/uTqTOYGAoPThXXRosx87s62BridNTZaMFNMFCDHmAVV0WLRs8fmCUSssccihCRnVhqgkGDBSuCQWryTmqCwcqm02dne36cxIYNWIN2mNIaotQE40N64pxMBNGC2oMBE9tHiQuGKLUHswDZhy9VRQ8TLagJBrMWbAoFj5A6gwnlbLIWR+Jaj5CaYAI48jSRiy1CQOq9Zj4xDBol+/gqGVSUqAkGzxtM2yXuTE6/+kgvBW46nKjI9vxQV5FCEbPpHIlr0+0eM8FEYGI7Z0fadNun7uQFEzvEt1Ih3aaWSGBi9x7uyQ3NJbXJi8eJYFc9pNsx84loeJwISlxIt6nL1GhcOxIXKkpX5gwGWgucRmUoX1MTDLwg7khcqC5REwwsSpTz2nhpNia1RMJFiT1pYP5SS6QIHt6RuNYjpC5TY/rlvPcIk0lNMCAbEnyVDJomqQkGZMMA38WFyYyZz4PBTmx8lQwms4/Vazbgm5qOxIXJpCYYiHrORoPJ3DOf+AZE6TQqA2tSezBAlCFWcRdyai7HzAQDJnaAr5KpyWwytAEzwYTyMI2SKHHR3KYmGJi0HJp68XdqgoH3/zKUuCANqatIkFbHzYGgGuBXOC+UswFM7L57dtipuRwwSyQ4ocEHVaSloZk05ipSDzKxLxLXTCa1RIKogK+S4SE+jrfGBjCxHYkLJfkxs8kLXpl9PdVzus4jZoKBqBBhEQI70JkJBnU7jgObs6gJBgaFB4Jigyg1wcDkYBXXh+7PmNnkhckZ4Tjg7DBqiRTb0rRzrg22VzBLJLVAm4XYw68cYzTMmSWSCm/NqObu4YtG+lITTP2tIA2UuAOIhtQSSYeIen6ceYLSLTXBaF7Z7+R0PN6W6JVhNKQuU+vAN/J3UuIIP9poSO3BKBx0Zh1Op8nR+i7Y00Rt8nqaQJpgNzUziGeHOSfZMmJvyDJpODSAplCnekYJYBaR6l80fJklUokjmC8rucymx9sBSIWdYLQhASJ9VpFpAT8wZzAaQ3cEweg4Hc7PzZ8xfvqKE1nLxzd39VZkz2BKHOT7b5NGGXF/erRE0nbmUihpGQX5CUbLh7Y33hci+WyV0xOMPpep3WeZpppMiU3eBqNni1Bn33nQfo8JuydOtZLAc+Lvrhn02r9tES5RODFj1jaOIFerk3/3lbjK9+8bHh+yJv5ol4PwezdBOBfmjwJ+we2rl+tP1OokPkvrC/xL4f4wLd5ndWqMRXYQ6jR3Ep+k1YKTfMqhiYN6dX4Sf1K1BYEKgrPmQ8bT83utTo3Sq4hL0hxu3211aizL5pd+KhMlHvbvtTo1jFehhMOB+JSwp1hUu+89V6fGpvQq1Or85H2/8V+ItYs92kj6jqtTYy9hfyfMjS//RlRcM5HTe65Ojam2XIjbJv4nVN7Jbwn+C/kbr84OHTp06NChQ4cOHTp06NChQ4cOHTp06MCH/wDlWIinsOt7VQAAAABJRU5ErkJggg=="/>
          <p:cNvSpPr>
            <a:spLocks noChangeAspect="1" noChangeArrowheads="1"/>
          </p:cNvSpPr>
          <p:nvPr/>
        </p:nvSpPr>
        <p:spPr bwMode="auto">
          <a:xfrm>
            <a:off x="460375" y="-7159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2" name="Picture 8" descr="http://wiki.rvp.cz/@api/deki/files/12859/=tuzka2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4344087"/>
            <a:ext cx="102241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5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655" y="0"/>
            <a:ext cx="9563309" cy="685800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-53176" y="150347"/>
            <a:ext cx="4752528" cy="3337917"/>
          </a:xfrm>
          <a:prstGeom prst="rect">
            <a:avLst/>
          </a:prstGeom>
          <a:solidFill>
            <a:srgbClr val="00AEE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AutoShape 2" descr="data:image/png;base64,iVBORw0KGgoAAAANSUhEUgAAAOAAAADgCAMAAAAt85rTAAAAe1BMVEX///8AAAD7+/v29vb4+Pjs7Ozf39/w8PDo6OjMzMzz8/PT09PJycnb29vQ0NA7OzuPj4/Dw8OwsLBPT0+jo6OcnJxVVVWysrJISEgdHR1cXFx3d3doaGh9fX01NTW4uLhvb28YGBiEhIQoKChDQ0OTk5MsLCwREREbGxvCAB4WAAAJ90lEQVR4nO1d2XaruhKkMcYOGOMBj/GIB/z/X3gkBqmU4H0frpOs8qJeNjH7AS1J1V3VjfC8Dh06dOjQoUOHDj+K4SKbHT/6f/0YP4ZoIxV2s/cc5FJWYTKaTVI1xlP410/zekxkUl9Fq7UaYu9Pn+b1OMoW/orXch7/2bP8BELZBM4PM5HjHz3LTyC4yNddl7zVCHctgxnKt0HT4iZ5y69jufi//ig/gqksW39fGGLlhiKYqP1O+h6L9C7Jkzsj+fzVJ/kZbP/Blmvhz9oWIsunWctRFr/5LD8BRTCZSPzkblCkv/o0r4cKdps4Fpk9uX9ip5m7ZA/JBqns2+9PJfvdB3oxTirSDa7y6Z9kPWj7Dz0nB6eD2n0y9by9pINMijb50J7jsOBD0ngjt1I6jFs34lSuf/Bcr0JUqA3WW8vO19JhEaXfwrqiIOY4OJeLDnMT2YReNFfj/JSrO56DjP7o2V6BvWR6+nQ01xsxl/tAL1Xnf9z+7On+f6xET18ul9ALN1o2qHGOkgLCwoyaQUO5b2XrV9PXW8o2+LoREymIjaegkKHafefQS8rpm0gReoEe8l4OQ/0/epunIoMBW5n75ao8er15PZPHciMO1dr98LRN+ix9Y8BE1nrz1btvoq+Hl3ojTtVGXCiRwSwFtUdRTVm0lWVQz+RO5oEXXuSmyHUrKbEfE4ragHrz6SigwmBiZlJdBnrIe+oI719Ej8TrbTV3qunU06euo+pS5Z+HuY6MtNjKcVYlnnm1ES86o57IQ0XEu74cCXWEL6ssyaMkkSqJ8RWnRvp6pS3geW9FHeGPMtf/RMsy8QzPpR666XxUXU/05UU2xBE+lEv99Ldm9pZRuRFXnq+nT88ksU3RgyrLqGhoVP2kwuC+ut7plUoLpMfgIOXsVRFR7b71QM/kM3uGAjnS41ZWuZyTJp9RyUuRKJHBbBSutPxrkNdmhYoXQbURVXjICuYIn8jd5l+zarDJuYwXtzL0D69Vok2KwRnocSyHqmatchitj0oa9T6prforOCx9SDYXom+oJGaSUUf4PcyOn8Jg/btoo0KpCRMjGZHJyf6xRTW7lCwt8xnqCB/Lxf6xwFiXqxhRqvotc4THPaciO9Tkazbdk0f4K9B/KIVt+jEzm8vhtx/qhTiB3TkoYKsNS3FfXpxby0scyNBBWkM66h/q4q66IDYJP7BG5MRyw6Y7ZpNQLUO7+pzJnDTVvwUzwaigbisqI5xMw6YjWf/yQ70SuPoUgdrJVLl3lbgMpXjS6sQAXH3BHRpG+kVNoF4qxM2vTqPdEpuaTDpKTTAqg7Grb4LdgyY0ZsxViN4FwtsM9fytWbnTykYkBTbaJZhuTxveHGAMocMEulz6TVKmkTTKLzg87VMjgKMakCoDk46emAnGeVVgh01nJh2lzmB6G1ANNxyJSUe5MxgMeg5VGvNiiDGEDmhih3KxI7HpKHUGgzW+aONK3DouUBNMLAdrYqPEtaGfm2DQAdy7Ere2zj6oOyXX4Os6hqjprxuicKIDtgl+YD3MpqPUGQzOmSNxR2aw1BIpltRmMCgnrPtL3ajVR32AckIl1nXc4yYYrJI5EtcQqCIY4jIumthOR4/VTuQEY3eXiva23mcHe2J+mwX1wQArSols6tSG2oNxTOzULVnXep6bYHB3OSvRME+fuhMUw7cjcY2e91NmgkF9MEWxbm9QEwzK9gT9GHuDWiJhjTY4Q4aWyKPW89QE42MfEzYVRuZGn9rkxTbPT2wqtHr+yuzBYNbpSFxbsqYmmCMQzEiu1o+xeQt1BpNAl5mz06zE/cBhs6EHBONUcUPDrH1qk3cJpIl9doE1RK/Mna5oYuf4Xrh176lNXpS1zuFauWFWh1fZgCZ2LHd7IzMe4Yg5gxmcbeV2UEAVd2zMNW6JBB6Tj34TaF9qDwYLD06qYjxClcsQZzDIHo6ba/uTqTOYGAoPThXXRosx87s62BridNTZaMFNMFCDHmAVV0WLRs8fmCUSssccihCRnVhqgkGDBSuCQWryTmqCwcqm02dne36cxIYNWIN2mNIaotQE40N64pxMBNGC2oMBE9tHiQuGKLUHswDZhy9VRQ8TLagJBrMWbAoFj5A6gwnlbLIWR+Jaj5CaYAI48jSRiy1CQOq9Zj4xDBol+/gqGVSUqAkGzxtM2yXuTE6/+kgvBW46nKjI9vxQV5FCEbPpHIlr0+0eM8FEYGI7Z0fadNun7uQFEzvEt1Ih3aaWSGBi9x7uyQ3NJbXJi8eJYFc9pNsx84loeJwISlxIt6nL1GhcOxIXKkpX5gwGWgucRmUoX1MTDLwg7khcqC5REwwsSpTz2nhpNia1RMJFiT1pYP5SS6QIHt6RuNYjpC5TY/rlvPcIk0lNMCAbEnyVDJomqQkGZMMA38WFyYyZz4PBTmx8lQwms4/Vazbgm5qOxIXJpCYYiHrORoPJ3DOf+AZE6TQqA2tSezBAlCFWcRdyai7HzAQDJnaAr5KpyWwytAEzwYTyMI2SKHHR3KYmGJi0HJp68XdqgoH3/zKUuCANqatIkFbHzYGgGuBXOC+UswFM7L57dtipuRwwSyQ4ocEHVaSloZk05ipSDzKxLxLXTCa1RIKogK+S4SE+jrfGBjCxHYkLJfkxs8kLXpl9PdVzus4jZoKBqBBhEQI70JkJBnU7jgObs6gJBgaFB4Jigyg1wcDkYBXXh+7PmNnkhckZ4Tjg7DBqiRTb0rRzrg22VzBLJLVAm4XYw68cYzTMmSWSCm/NqObu4YtG+lITTP2tIA2UuAOIhtQSSYeIen6ceYLSLTXBaF7Z7+R0PN6W6JVhNKQuU+vAN/J3UuIIP9poSO3BKBx0Zh1Op8nR+i7Y00Rt8nqaQJpgNzUziGeHOSfZMmJvyDJpODSAplCnekYJYBaR6l80fJklUokjmC8rucymx9sBSIWdYLQhASJ9VpFpAT8wZzAaQ3cEweg4Hc7PzZ8xfvqKE1nLxzd39VZkz2BKHOT7b5NGGXF/erRE0nbmUihpGQX5CUbLh7Y33hci+WyV0xOMPpep3WeZpppMiU3eBqNni1Bn33nQfo8JuydOtZLAc+Lvrhn02r9tES5RODFj1jaOIFerk3/3lbjK9+8bHh+yJv5ol4PwezdBOBfmjwJ+we2rl+tP1OokPkvrC/xL4f4wLd5ndWqMRXYQ6jR3Ep+k1YKTfMqhiYN6dX4Sf1K1BYEKgrPmQ8bT83utTo3Sq4hL0hxu3211aizL5pd+KhMlHvbvtTo1jFehhMOB+JSwp1hUu+89V6fGpvQq1Or85H2/8V+ItYs92kj6jqtTYy9hfyfMjS//RlRcM5HTe65Ojam2XIjbJv4nVN7Jbwn+C/kbr84OHTp06NChQ4cOHTp06NChQ4cOHTp06MCH/wDlWIinsOt7VQAAAABJRU5ErkJggg==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png;base64,iVBORw0KGgoAAAANSUhEUgAAAOAAAADgCAMAAAAt85rTAAAAe1BMVEX///8AAAD7+/v29vb4+Pjs7Ozf39/w8PDo6OjMzMzz8/PT09PJycnb29vQ0NA7OzuPj4/Dw8OwsLBPT0+jo6OcnJxVVVWysrJISEgdHR1cXFx3d3doaGh9fX01NTW4uLhvb28YGBiEhIQoKChDQ0OTk5MsLCwREREbGxvCAB4WAAAJ90lEQVR4nO1d2XaruhKkMcYOGOMBj/GIB/z/X3gkBqmU4H0frpOs8qJeNjH7AS1J1V3VjfC8Dh06dOjQoUOHDj+K4SKbHT/6f/0YP4ZoIxV2s/cc5FJWYTKaTVI1xlP410/zekxkUl9Fq7UaYu9Pn+b1OMoW/orXch7/2bP8BELZBM4PM5HjHz3LTyC4yNddl7zVCHctgxnKt0HT4iZ5y69jufi//ig/gqksW39fGGLlhiKYqP1O+h6L9C7Jkzsj+fzVJ/kZbP/Blmvhz9oWIsunWctRFr/5LD8BRTCZSPzkblCkv/o0r4cKdps4Fpk9uX9ip5m7ZA/JBqns2+9PJfvdB3oxTirSDa7y6Z9kPWj7Dz0nB6eD2n0y9by9pINMijb50J7jsOBD0ngjt1I6jFs34lSuf/Bcr0JUqA3WW8vO19JhEaXfwrqiIOY4OJeLDnMT2YReNFfj/JSrO56DjP7o2V6BvWR6+nQ01xsxl/tAL1Xnf9z+7On+f6xET18ul9ALN1o2qHGOkgLCwoyaQUO5b2XrV9PXW8o2+LoREymIjaegkKHafefQS8rpm0gReoEe8l4OQ/0/epunIoMBW5n75ao8er15PZPHciMO1dr98LRN+ix9Y8BE1nrz1btvoq+Hl3ojTtVGXCiRwSwFtUdRTVm0lWVQz+RO5oEXXuSmyHUrKbEfE4ragHrz6SigwmBiZlJdBnrIe+oI719Ej8TrbTV3qunU06euo+pS5Z+HuY6MtNjKcVYlnnm1ES86o57IQ0XEu74cCXWEL6ssyaMkkSqJ8RWnRvp6pS3geW9FHeGPMtf/RMsy8QzPpR666XxUXU/05UU2xBE+lEv99Ldm9pZRuRFXnq+nT88ksU3RgyrLqGhoVP2kwuC+ut7plUoLpMfgIOXsVRFR7b71QM/kM3uGAjnS41ZWuZyTJp9RyUuRKJHBbBSutPxrkNdmhYoXQbURVXjICuYIn8jd5l+zarDJuYwXtzL0D69Vok2KwRnocSyHqmatchitj0oa9T6prforOCx9SDYXom+oJGaSUUf4PcyOn8Jg/btoo0KpCRMjGZHJyf6xRTW7lCwt8xnqCB/Lxf6xwFiXqxhRqvotc4THPaciO9Tkazbdk0f4K9B/KIVt+jEzm8vhtx/qhTiB3TkoYKsNS3FfXpxby0scyNBBWkM66h/q4q66IDYJP7BG5MRyw6Y7ZpNQLUO7+pzJnDTVvwUzwaigbisqI5xMw6YjWf/yQ70SuPoUgdrJVLl3lbgMpXjS6sQAXH3BHRpG+kVNoF4qxM2vTqPdEpuaTDpKTTAqg7Grb4LdgyY0ZsxViN4FwtsM9fytWbnTykYkBTbaJZhuTxveHGAMocMEulz6TVKmkTTKLzg87VMjgKMakCoDk46emAnGeVVgh01nJh2lzmB6G1ANNxyJSUe5MxgMeg5VGvNiiDGEDmhih3KxI7HpKHUGgzW+aONK3DouUBNMLAdrYqPEtaGfm2DQAdy7Ere2zj6oOyXX4Os6hqjprxuicKIDtgl+YD3MpqPUGQzOmSNxR2aw1BIpltRmMCgnrPtL3ajVR32AckIl1nXc4yYYrJI5EtcQqCIY4jIumthOR4/VTuQEY3eXiva23mcHe2J+mwX1wQArSols6tSG2oNxTOzULVnXep6bYHB3OSvRME+fuhMUw7cjcY2e91NmgkF9MEWxbm9QEwzK9gT9GHuDWiJhjTY4Q4aWyKPW89QE42MfEzYVRuZGn9rkxTbPT2wqtHr+yuzBYNbpSFxbsqYmmCMQzEiu1o+xeQt1BpNAl5mz06zE/cBhs6EHBONUcUPDrH1qk3cJpIl9doE1RK/Mna5oYuf4Xrh176lNXpS1zuFauWFWh1fZgCZ2LHd7IzMe4Yg5gxmcbeV2UEAVd2zMNW6JBB6Tj34TaF9qDwYLD06qYjxClcsQZzDIHo6ba/uTqTOYGAoPThXXRosx87s62BridNTZaMFNMFCDHmAVV0WLRs8fmCUSssccihCRnVhqgkGDBSuCQWryTmqCwcqm02dne36cxIYNWIN2mNIaotQE40N64pxMBNGC2oMBE9tHiQuGKLUHswDZhy9VRQ8TLagJBrMWbAoFj5A6gwnlbLIWR+Jaj5CaYAI48jSRiy1CQOq9Zj4xDBol+/gqGVSUqAkGzxtM2yXuTE6/+kgvBW46nKjI9vxQV5FCEbPpHIlr0+0eM8FEYGI7Z0fadNun7uQFEzvEt1Ih3aaWSGBi9x7uyQ3NJbXJi8eJYFc9pNsx84loeJwISlxIt6nL1GhcOxIXKkpX5gwGWgucRmUoX1MTDLwg7khcqC5REwwsSpTz2nhpNia1RMJFiT1pYP5SS6QIHt6RuNYjpC5TY/rlvPcIk0lNMCAbEnyVDJomqQkGZMMA38WFyYyZz4PBTmx8lQwms4/Vazbgm5qOxIXJpCYYiHrORoPJ3DOf+AZE6TQqA2tSezBAlCFWcRdyai7HzAQDJnaAr5KpyWwytAEzwYTyMI2SKHHR3KYmGJi0HJp68XdqgoH3/zKUuCANqatIkFbHzYGgGuBXOC+UswFM7L57dtipuRwwSyQ4ocEHVaSloZk05ipSDzKxLxLXTCa1RIKogK+S4SE+jrfGBjCxHYkLJfkxs8kLXpl9PdVzus4jZoKBqBBhEQI70JkJBnU7jgObs6gJBgaFB4Jigyg1wcDkYBXXh+7PmNnkhckZ4Tjg7DBqiRTb0rRzrg22VzBLJLVAm4XYw68cYzTMmSWSCm/NqObu4YtG+lITTP2tIA2UuAOIhtQSSYeIen6ceYLSLTXBaF7Z7+R0PN6W6JVhNKQuU+vAN/J3UuIIP9poSO3BKBx0Zh1Op8nR+i7Y00Rt8nqaQJpgNzUziGeHOSfZMmJvyDJpODSAplCnekYJYBaR6l80fJklUokjmC8rucymx9sBSIWdYLQhASJ9VpFpAT8wZzAaQ3cEweg4Hc7PzZ8xfvqKE1nLxzd39VZkz2BKHOT7b5NGGXF/erRE0nbmUihpGQX5CUbLh7Y33hci+WyV0xOMPpep3WeZpppMiU3eBqNni1Bn33nQfo8JuydOtZLAc+Lvrhn02r9tES5RODFj1jaOIFerk3/3lbjK9+8bHh+yJv5ol4PwezdBOBfmjwJ+we2rl+tP1OokPkvrC/xL4f4wLd5ndWqMRXYQ6jR3Ep+k1YKTfMqhiYN6dX4Sf1K1BYEKgrPmQ8bT83utTo3Sq4hL0hxu3211aizL5pd+KhMlHvbvtTo1jFehhMOB+JSwp1hUu+89V6fGpvQq1Or85H2/8V+ItYs92kj6jqtTYy9hfyfMjS//RlRcM5HTe65Ojam2XIjbJv4nVN7Jbwn+C/kbr84OHTp06NChQ4cOHTp06NChQ4cOHTp06MCH/wDlWIinsOt7VQAAAABJRU5ErkJggg=="/>
          <p:cNvSpPr>
            <a:spLocks noChangeAspect="1" noChangeArrowheads="1"/>
          </p:cNvSpPr>
          <p:nvPr/>
        </p:nvSpPr>
        <p:spPr bwMode="auto">
          <a:xfrm>
            <a:off x="460375" y="-7159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-31286" y="3488264"/>
            <a:ext cx="4737378" cy="3210989"/>
          </a:xfrm>
          <a:prstGeom prst="rect">
            <a:avLst/>
          </a:prstGeom>
          <a:solidFill>
            <a:srgbClr val="FF79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65113" y="418195"/>
            <a:ext cx="46577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ANALYTICKÁ PŘÍPRAVA</a:t>
            </a:r>
            <a:r>
              <a:rPr lang="cs-CZ" sz="2400" b="1" dirty="0">
                <a:solidFill>
                  <a:schemeClr val="bg1"/>
                </a:solidFill>
              </a:rPr>
              <a:t> </a:t>
            </a:r>
            <a:r>
              <a:rPr lang="cs-CZ" dirty="0"/>
              <a:t>                                                                                           </a:t>
            </a:r>
            <a:r>
              <a:rPr lang="cs-CZ" dirty="0" smtClean="0"/>
              <a:t>                        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Strukturování nakupovaných položek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organizacích resortu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Sjednocení </a:t>
            </a:r>
            <a:r>
              <a:rPr lang="cs-CZ" dirty="0"/>
              <a:t>pojmosloví nakupovaných </a:t>
            </a:r>
            <a:r>
              <a:rPr lang="cs-CZ" dirty="0" smtClean="0"/>
              <a:t>položek a </a:t>
            </a:r>
            <a:r>
              <a:rPr lang="cs-CZ" dirty="0"/>
              <a:t>přiřazení číselného </a:t>
            </a:r>
            <a:r>
              <a:rPr lang="cs-CZ" dirty="0" smtClean="0"/>
              <a:t>kódu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Definování </a:t>
            </a:r>
            <a:r>
              <a:rPr lang="cs-CZ" dirty="0"/>
              <a:t>Komoditních skupin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Definování režimů </a:t>
            </a:r>
            <a:r>
              <a:rPr lang="cs-CZ" dirty="0" smtClean="0"/>
              <a:t>veřejných zakázek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Pravidla Systému sdružených nákupů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19173" y="4030613"/>
            <a:ext cx="46577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LOGISTIKA</a:t>
            </a:r>
            <a:r>
              <a:rPr lang="cs-CZ" dirty="0"/>
              <a:t>                                                                                        </a:t>
            </a:r>
            <a:r>
              <a:rPr lang="cs-CZ" dirty="0" smtClean="0"/>
              <a:t>                        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Objednávky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Dodací listy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 smtClean="0"/>
              <a:t>Reklamace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97714" y="150347"/>
            <a:ext cx="4752528" cy="3337917"/>
          </a:xfrm>
          <a:prstGeom prst="rect">
            <a:avLst/>
          </a:prstGeom>
          <a:solidFill>
            <a:srgbClr val="00AF3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699352" y="3488264"/>
            <a:ext cx="4752528" cy="3210989"/>
          </a:xfrm>
          <a:prstGeom prst="rect">
            <a:avLst/>
          </a:prstGeom>
          <a:solidFill>
            <a:srgbClr val="44697D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4964031" y="448142"/>
            <a:ext cx="40724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VEŘEJNÁ ZAKÁZKA    </a:t>
            </a:r>
            <a:r>
              <a:rPr lang="cs-CZ" dirty="0"/>
              <a:t>                                                                             </a:t>
            </a:r>
            <a:r>
              <a:rPr lang="cs-CZ" dirty="0" smtClean="0"/>
              <a:t>                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O</a:t>
            </a:r>
            <a:r>
              <a:rPr lang="cs-CZ" dirty="0" smtClean="0"/>
              <a:t>rganizace </a:t>
            </a:r>
            <a:r>
              <a:rPr lang="cs-CZ" dirty="0"/>
              <a:t>výběrových řízení s využitím </a:t>
            </a:r>
            <a:r>
              <a:rPr lang="cs-CZ" dirty="0" smtClean="0"/>
              <a:t>e-aukcí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4990222" y="4030613"/>
            <a:ext cx="46577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CONTROLLING</a:t>
            </a:r>
            <a:r>
              <a:rPr lang="cs-CZ" dirty="0"/>
              <a:t>                                                                                   </a:t>
            </a:r>
            <a:r>
              <a:rPr lang="cs-CZ" dirty="0" smtClean="0"/>
              <a:t>                     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E</a:t>
            </a:r>
            <a:r>
              <a:rPr lang="cs-CZ" dirty="0" smtClean="0"/>
              <a:t>vidence </a:t>
            </a:r>
            <a:r>
              <a:rPr lang="cs-CZ" dirty="0"/>
              <a:t>objednávek v porovnání s Výkazem zisku a </a:t>
            </a:r>
            <a:r>
              <a:rPr lang="cs-CZ" dirty="0" smtClean="0"/>
              <a:t>ztráty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D</a:t>
            </a:r>
            <a:r>
              <a:rPr lang="cs-CZ" dirty="0" smtClean="0"/>
              <a:t>održování </a:t>
            </a:r>
            <a:r>
              <a:rPr lang="cs-CZ" dirty="0" err="1"/>
              <a:t>vysoutěžených</a:t>
            </a:r>
            <a:r>
              <a:rPr lang="cs-CZ" dirty="0"/>
              <a:t> </a:t>
            </a:r>
            <a:r>
              <a:rPr lang="cs-CZ" dirty="0" smtClean="0"/>
              <a:t>cen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Ú</a:t>
            </a:r>
            <a:r>
              <a:rPr lang="cs-CZ" dirty="0" smtClean="0"/>
              <a:t>spora</a:t>
            </a:r>
            <a:endParaRPr lang="cs-CZ" dirty="0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3" y="6125480"/>
            <a:ext cx="1766713" cy="2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47"/>
            <a:ext cx="9144000" cy="6557306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-468560" y="980728"/>
            <a:ext cx="10513168" cy="4896544"/>
          </a:xfrm>
          <a:prstGeom prst="rect">
            <a:avLst/>
          </a:prstGeom>
          <a:solidFill>
            <a:srgbClr val="00AEE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163840" y="1203325"/>
            <a:ext cx="7238038" cy="428625"/>
          </a:xfrm>
        </p:spPr>
        <p:txBody>
          <a:bodyPr/>
          <a:lstStyle/>
          <a:p>
            <a:r>
              <a:rPr lang="cs-CZ" sz="3200" dirty="0">
                <a:solidFill>
                  <a:schemeClr val="bg1"/>
                </a:solidFill>
              </a:rPr>
              <a:t>JAKÝ JE DALŠÍ </a:t>
            </a:r>
            <a:r>
              <a:rPr lang="cs-CZ" sz="3200" dirty="0" smtClean="0">
                <a:solidFill>
                  <a:schemeClr val="bg1"/>
                </a:solidFill>
              </a:rPr>
              <a:t>POTENCIÁL</a:t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cs-CZ" sz="3200" dirty="0" smtClean="0">
                <a:solidFill>
                  <a:schemeClr val="bg1"/>
                </a:solidFill>
              </a:rPr>
              <a:t>VE </a:t>
            </a:r>
            <a:r>
              <a:rPr lang="cs-CZ" sz="3200" dirty="0">
                <a:solidFill>
                  <a:schemeClr val="bg1"/>
                </a:solidFill>
              </a:rPr>
              <a:t>VYUŽÍVÁNÍ </a:t>
            </a:r>
            <a:r>
              <a:rPr lang="cs-CZ" sz="3200" dirty="0" smtClean="0">
                <a:solidFill>
                  <a:schemeClr val="bg1"/>
                </a:solidFill>
              </a:rPr>
              <a:t>SYSTÉMU SDRUŽENÝCH NÁKUPŮ?</a:t>
            </a:r>
            <a:endParaRPr lang="cs-CZ" sz="32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grygarova\Pictures\NP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50000" r="4462" b="19828"/>
          <a:stretch/>
        </p:blipFill>
        <p:spPr bwMode="auto">
          <a:xfrm>
            <a:off x="300559" y="5907788"/>
            <a:ext cx="1457011" cy="687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125480"/>
            <a:ext cx="1766713" cy="252538"/>
          </a:xfrm>
          <a:prstGeom prst="rect">
            <a:avLst/>
          </a:prstGeom>
        </p:spPr>
      </p:pic>
      <p:sp>
        <p:nvSpPr>
          <p:cNvPr id="3" name="AutoShape 2" descr="data:image/png;base64,iVBORw0KGgoAAAANSUhEUgAAAOAAAADgCAMAAAAt85rTAAAAe1BMVEX///8AAAD7+/v29vb4+Pjs7Ozf39/w8PDo6OjMzMzz8/PT09PJycnb29vQ0NA7OzuPj4/Dw8OwsLBPT0+jo6OcnJxVVVWysrJISEgdHR1cXFx3d3doaGh9fX01NTW4uLhvb28YGBiEhIQoKChDQ0OTk5MsLCwREREbGxvCAB4WAAAJ90lEQVR4nO1d2XaruhKkMcYOGOMBj/GIB/z/X3gkBqmU4H0frpOs8qJeNjH7AS1J1V3VjfC8Dh06dOjQoUOHDj+K4SKbHT/6f/0YP4ZoIxV2s/cc5FJWYTKaTVI1xlP410/zekxkUl9Fq7UaYu9Pn+b1OMoW/orXch7/2bP8BELZBM4PM5HjHz3LTyC4yNddl7zVCHctgxnKt0HT4iZ5y69jufi//ig/gqksW39fGGLlhiKYqP1O+h6L9C7Jkzsj+fzVJ/kZbP/Blmvhz9oWIsunWctRFr/5LD8BRTCZSPzkblCkv/o0r4cKdps4Fpk9uX9ip5m7ZA/JBqns2+9PJfvdB3oxTirSDa7y6Z9kPWj7Dz0nB6eD2n0y9by9pINMijb50J7jsOBD0ngjt1I6jFs34lSuf/Bcr0JUqA3WW8vO19JhEaXfwrqiIOY4OJeLDnMT2YReNFfj/JSrO56DjP7o2V6BvWR6+nQ01xsxl/tAL1Xnf9z+7On+f6xET18ul9ALN1o2qHGOkgLCwoyaQUO5b2XrV9PXW8o2+LoREymIjaegkKHafefQS8rpm0gReoEe8l4OQ/0/epunIoMBW5n75ao8er15PZPHciMO1dr98LRN+ix9Y8BE1nrz1btvoq+Hl3ojTtVGXCiRwSwFtUdRTVm0lWVQz+RO5oEXXuSmyHUrKbEfE4ragHrz6SigwmBiZlJdBnrIe+oI719Ej8TrbTV3qunU06euo+pS5Z+HuY6MtNjKcVYlnnm1ES86o57IQ0XEu74cCXWEL6ssyaMkkSqJ8RWnRvp6pS3geW9FHeGPMtf/RMsy8QzPpR666XxUXU/05UU2xBE+lEv99Ldm9pZRuRFXnq+nT88ksU3RgyrLqGhoVP2kwuC+ut7plUoLpMfgIOXsVRFR7b71QM/kM3uGAjnS41ZWuZyTJp9RyUuRKJHBbBSutPxrkNdmhYoXQbURVXjICuYIn8jd5l+zarDJuYwXtzL0D69Vok2KwRnocSyHqmatchitj0oa9T6prforOCx9SDYXom+oJGaSUUf4PcyOn8Jg/btoo0KpCRMjGZHJyf6xRTW7lCwt8xnqCB/Lxf6xwFiXqxhRqvotc4THPaciO9Tkazbdk0f4K9B/KIVt+jEzm8vhtx/qhTiB3TkoYKsNS3FfXpxby0scyNBBWkM66h/q4q66IDYJP7BG5MRyw6Y7ZpNQLUO7+pzJnDTVvwUzwaigbisqI5xMw6YjWf/yQ70SuPoUgdrJVLl3lbgMpXjS6sQAXH3BHRpG+kVNoF4qxM2vTqPdEpuaTDpKTTAqg7Grb4LdgyY0ZsxViN4FwtsM9fytWbnTykYkBTbaJZhuTxveHGAMocMEulz6TVKmkTTKLzg87VMjgKMakCoDk46emAnGeVVgh01nJh2lzmB6G1ANNxyJSUe5MxgMeg5VGvNiiDGEDmhih3KxI7HpKHUGgzW+aONK3DouUBNMLAdrYqPEtaGfm2DQAdy7Ere2zj6oOyXX4Os6hqjprxuicKIDtgl+YD3MpqPUGQzOmSNxR2aw1BIpltRmMCgnrPtL3ajVR32AckIl1nXc4yYYrJI5EtcQqCIY4jIumthOR4/VTuQEY3eXiva23mcHe2J+mwX1wQArSols6tSG2oNxTOzULVnXep6bYHB3OSvRME+fuhMUw7cjcY2e91NmgkF9MEWxbm9QEwzK9gT9GHuDWiJhjTY4Q4aWyKPW89QE42MfEzYVRuZGn9rkxTbPT2wqtHr+yuzBYNbpSFxbsqYmmCMQzEiu1o+xeQt1BpNAl5mz06zE/cBhs6EHBONUcUPDrH1qk3cJpIl9doE1RK/Mna5oYuf4Xrh176lNXpS1zuFauWFWh1fZgCZ2LHd7IzMe4Yg5gxmcbeV2UEAVd2zMNW6JBB6Tj34TaF9qDwYLD06qYjxClcsQZzDIHo6ba/uTqTOYGAoPThXXRosx87s62BridNTZaMFNMFCDHmAVV0WLRs8fmCUSssccihCRnVhqgkGDBSuCQWryTmqCwcqm02dne36cxIYNWIN2mNIaotQE40N64pxMBNGC2oMBE9tHiQuGKLUHswDZhy9VRQ8TLagJBrMWbAoFj5A6gwnlbLIWR+Jaj5CaYAI48jSRiy1CQOq9Zj4xDBol+/gqGVSUqAkGzxtM2yXuTE6/+kgvBW46nKjI9vxQV5FCEbPpHIlr0+0eM8FEYGI7Z0fadNun7uQFEzvEt1Ih3aaWSGBi9x7uyQ3NJbXJi8eJYFc9pNsx84loeJwISlxIt6nL1GhcOxIXKkpX5gwGWgucRmUoX1MTDLwg7khcqC5REwwsSpTz2nhpNia1RMJFiT1pYP5SS6QIHt6RuNYjpC5TY/rlvPcIk0lNMCAbEnyVDJomqQkGZMMA38WFyYyZz4PBTmx8lQwms4/Vazbgm5qOxIXJpCYYiHrORoPJ3DOf+AZE6TQqA2tSezBAlCFWcRdyai7HzAQDJnaAr5KpyWwytAEzwYTyMI2SKHHR3KYmGJi0HJp68XdqgoH3/zKUuCANqatIkFbHzYGgGuBXOC+UswFM7L57dtipuRwwSyQ4ocEHVaSloZk05ipSDzKxLxLXTCa1RIKogK+S4SE+jrfGBjCxHYkLJfkxs8kLXpl9PdVzus4jZoKBqBBhEQI70JkJBnU7jgObs6gJBgaFB4Jigyg1wcDkYBXXh+7PmNnkhckZ4Tjg7DBqiRTb0rRzrg22VzBLJLVAm4XYw68cYzTMmSWSCm/NqObu4YtG+lITTP2tIA2UuAOIhtQSSYeIen6ceYLSLTXBaF7Z7+R0PN6W6JVhNKQuU+vAN/J3UuIIP9poSO3BKBx0Zh1Op8nR+i7Y00Rt8nqaQJpgNzUziGeHOSfZMmJvyDJpODSAplCnekYJYBaR6l80fJklUokjmC8rucymx9sBSIWdYLQhASJ9VpFpAT8wZzAaQ3cEweg4Hc7PzZ8xfvqKE1nLxzd39VZkz2BKHOT7b5NGGXF/erRE0nbmUihpGQX5CUbLh7Y33hci+WyV0xOMPpep3WeZpppMiU3eBqNni1Bn33nQfo8JuydOtZLAc+Lvrhn02r9tES5RODFj1jaOIFerk3/3lbjK9+8bHh+yJv5ol4PwezdBOBfmjwJ+we2rl+tP1OokPkvrC/xL4f4wLd5ndWqMRXYQ6jR3Ep+k1YKTfMqhiYN6dX4Sf1K1BYEKgrPmQ8bT83utTo3Sq4hL0hxu3211aizL5pd+KhMlHvbvtTo1jFehhMOB+JSwp1hUu+89V6fGpvQq1Or85H2/8V+ItYs92kj6jqtTYy9hfyfMjS//RlRcM5HTe65Ojam2XIjbJv4nVN7Jbwn+C/kbr84OHTp06NChQ4cOHTp06NChQ4cOHTp06MCH/wDlWIinsOt7VQAAAABJRU5ErkJggg==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6" descr="data:image/png;base64,iVBORw0KGgoAAAANSUhEUgAAAOAAAADgCAMAAAAt85rTAAAAe1BMVEX///8AAAD7+/v29vb4+Pjs7Ozf39/w8PDo6OjMzMzz8/PT09PJycnb29vQ0NA7OzuPj4/Dw8OwsLBPT0+jo6OcnJxVVVWysrJISEgdHR1cXFx3d3doaGh9fX01NTW4uLhvb28YGBiEhIQoKChDQ0OTk5MsLCwREREbGxvCAB4WAAAJ90lEQVR4nO1d2XaruhKkMcYOGOMBj/GIB/z/X3gkBqmU4H0frpOs8qJeNjH7AS1J1V3VjfC8Dh06dOjQoUOHDj+K4SKbHT/6f/0YP4ZoIxV2s/cc5FJWYTKaTVI1xlP410/zekxkUl9Fq7UaYu9Pn+b1OMoW/orXch7/2bP8BELZBM4PM5HjHz3LTyC4yNddl7zVCHctgxnKt0HT4iZ5y69jufi//ig/gqksW39fGGLlhiKYqP1O+h6L9C7Jkzsj+fzVJ/kZbP/Blmvhz9oWIsunWctRFr/5LD8BRTCZSPzkblCkv/o0r4cKdps4Fpk9uX9ip5m7ZA/JBqns2+9PJfvdB3oxTirSDa7y6Z9kPWj7Dz0nB6eD2n0y9by9pINMijb50J7jsOBD0ngjt1I6jFs34lSuf/Bcr0JUqA3WW8vO19JhEaXfwrqiIOY4OJeLDnMT2YReNFfj/JSrO56DjP7o2V6BvWR6+nQ01xsxl/tAL1Xnf9z+7On+f6xET18ul9ALN1o2qHGOkgLCwoyaQUO5b2XrV9PXW8o2+LoREymIjaegkKHafefQS8rpm0gReoEe8l4OQ/0/epunIoMBW5n75ao8er15PZPHciMO1dr98LRN+ix9Y8BE1nrz1btvoq+Hl3ojTtVGXCiRwSwFtUdRTVm0lWVQz+RO5oEXXuSmyHUrKbEfE4ragHrz6SigwmBiZlJdBnrIe+oI719Ej8TrbTV3qunU06euo+pS5Z+HuY6MtNjKcVYlnnm1ES86o57IQ0XEu74cCXWEL6ssyaMkkSqJ8RWnRvp6pS3geW9FHeGPMtf/RMsy8QzPpR666XxUXU/05UU2xBE+lEv99Ldm9pZRuRFXnq+nT88ksU3RgyrLqGhoVP2kwuC+ut7plUoLpMfgIOXsVRFR7b71QM/kM3uGAjnS41ZWuZyTJp9RyUuRKJHBbBSutPxrkNdmhYoXQbURVXjICuYIn8jd5l+zarDJuYwXtzL0D69Vok2KwRnocSyHqmatchitj0oa9T6prforOCx9SDYXom+oJGaSUUf4PcyOn8Jg/btoo0KpCRMjGZHJyf6xRTW7lCwt8xnqCB/Lxf6xwFiXqxhRqvotc4THPaciO9Tkazbdk0f4K9B/KIVt+jEzm8vhtx/qhTiB3TkoYKsNS3FfXpxby0scyNBBWkM66h/q4q66IDYJP7BG5MRyw6Y7ZpNQLUO7+pzJnDTVvwUzwaigbisqI5xMw6YjWf/yQ70SuPoUgdrJVLl3lbgMpXjS6sQAXH3BHRpG+kVNoF4qxM2vTqPdEpuaTDpKTTAqg7Grb4LdgyY0ZsxViN4FwtsM9fytWbnTykYkBTbaJZhuTxveHGAMocMEulz6TVKmkTTKLzg87VMjgKMakCoDk46emAnGeVVgh01nJh2lzmB6G1ANNxyJSUe5MxgMeg5VGvNiiDGEDmhih3KxI7HpKHUGgzW+aONK3DouUBNMLAdrYqPEtaGfm2DQAdy7Ere2zj6oOyXX4Os6hqjprxuicKIDtgl+YD3MpqPUGQzOmSNxR2aw1BIpltRmMCgnrPtL3ajVR32AckIl1nXc4yYYrJI5EtcQqCIY4jIumthOR4/VTuQEY3eXiva23mcHe2J+mwX1wQArSols6tSG2oNxTOzULVnXep6bYHB3OSvRME+fuhMUw7cjcY2e91NmgkF9MEWxbm9QEwzK9gT9GHuDWiJhjTY4Q4aWyKPW89QE42MfEzYVRuZGn9rkxTbPT2wqtHr+yuzBYNbpSFxbsqYmmCMQzEiu1o+xeQt1BpNAl5mz06zE/cBhs6EHBONUcUPDrH1qk3cJpIl9doE1RK/Mna5oYuf4Xrh176lNXpS1zuFauWFWh1fZgCZ2LHd7IzMe4Yg5gxmcbeV2UEAVd2zMNW6JBB6Tj34TaF9qDwYLD06qYjxClcsQZzDIHo6ba/uTqTOYGAoPThXXRosx87s62BridNTZaMFNMFCDHmAVV0WLRs8fmCUSssccihCRnVhqgkGDBSuCQWryTmqCwcqm02dne36cxIYNWIN2mNIaotQE40N64pxMBNGC2oMBE9tHiQuGKLUHswDZhy9VRQ8TLagJBrMWbAoFj5A6gwnlbLIWR+Jaj5CaYAI48jSRiy1CQOq9Zj4xDBol+/gqGVSUqAkGzxtM2yXuTE6/+kgvBW46nKjI9vxQV5FCEbPpHIlr0+0eM8FEYGI7Z0fadNun7uQFEzvEt1Ih3aaWSGBi9x7uyQ3NJbXJi8eJYFc9pNsx84loeJwISlxIt6nL1GhcOxIXKkpX5gwGWgucRmUoX1MTDLwg7khcqC5REwwsSpTz2nhpNia1RMJFiT1pYP5SS6QIHt6RuNYjpC5TY/rlvPcIk0lNMCAbEnyVDJomqQkGZMMA38WFyYyZz4PBTmx8lQwms4/Vazbgm5qOxIXJpCYYiHrORoPJ3DOf+AZE6TQqA2tSezBAlCFWcRdyai7HzAQDJnaAr5KpyWwytAEzwYTyMI2SKHHR3KYmGJi0HJp68XdqgoH3/zKUuCANqatIkFbHzYGgGuBXOC+UswFM7L57dtipuRwwSyQ4ocEHVaSloZk05ipSDzKxLxLXTCa1RIKogK+S4SE+jrfGBjCxHYkLJfkxs8kLXpl9PdVzus4jZoKBqBBhEQI70JkJBnU7jgObs6gJBgaFB4Jigyg1wcDkYBXXh+7PmNnkhckZ4Tjg7DBqiRTb0rRzrg22VzBLJLVAm4XYw68cYzTMmSWSCm/NqObu4YtG+lITTP2tIA2UuAOIhtQSSYeIen6ceYLSLTXBaF7Z7+R0PN6W6JVhNKQuU+vAN/J3UuIIP9poSO3BKBx0Zh1Op8nR+i7Y00Rt8nqaQJpgNzUziGeHOSfZMmJvyDJpODSAplCnekYJYBaR6l80fJklUokjmC8rucymx9sBSIWdYLQhASJ9VpFpAT8wZzAaQ3cEweg4Hc7PzZ8xfvqKE1nLxzd39VZkz2BKHOT7b5NGGXF/erRE0nbmUihpGQX5CUbLh7Y33hci+WyV0xOMPpep3WeZpppMiU3eBqNni1Bn33nQfo8JuydOtZLAc+Lvrhn02r9tES5RODFj1jaOIFerk3/3lbjK9+8bHh+yJv5ol4PwezdBOBfmjwJ+we2rl+tP1OokPkvrC/xL4f4wLd5ndWqMRXYQ6jR3Ep+k1YKTfMqhiYN6dX4Sf1K1BYEKgrPmQ8bT83utTo3Sq4hL0hxu3211aizL5pd+KhMlHvbvtTo1jFehhMOB+JSwp1hUu+89V6fGpvQq1Or85H2/8V+ItYs92kj6jqtTYy9hfyfMjS//RlRcM5HTe65Ojam2XIjbJv4nVN7Jbwn+C/kbr84OHTp06NChQ4cOHTp06NChQ4cOHTp06MCH/wDlWIinsOt7VQAAAABJRU5ErkJggg=="/>
          <p:cNvSpPr>
            <a:spLocks noChangeAspect="1" noChangeArrowheads="1"/>
          </p:cNvSpPr>
          <p:nvPr/>
        </p:nvSpPr>
        <p:spPr bwMode="auto">
          <a:xfrm>
            <a:off x="460375" y="-7159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204925" y="2924944"/>
            <a:ext cx="85761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b="1" dirty="0"/>
              <a:t>Zvýšení % v zařazování dalších průřezových položek do výběrových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řízení </a:t>
            </a:r>
            <a:r>
              <a:rPr lang="cs-CZ" b="1" dirty="0"/>
              <a:t>- úspory</a:t>
            </a:r>
          </a:p>
          <a:p>
            <a:endParaRPr lang="cs-CZ" sz="11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cs-CZ" b="1" dirty="0"/>
              <a:t>Podpora zřízených organizací pomocí agregovaných dat, generovaných z controllingové </a:t>
            </a:r>
            <a:r>
              <a:rPr lang="cs-CZ" b="1" dirty="0" smtClean="0"/>
              <a:t>aplikace Nákupního </a:t>
            </a:r>
            <a:r>
              <a:rPr lang="cs-CZ" b="1" dirty="0" smtClean="0"/>
              <a:t>portálu</a:t>
            </a:r>
            <a:endParaRPr lang="cs-CZ" b="1" dirty="0"/>
          </a:p>
          <a:p>
            <a:r>
              <a:rPr lang="cs-CZ" dirty="0"/>
              <a:t> 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Pro podporu řízení provozních nákladů v organizacích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Pro podporu interních a externích nákupních procesů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Pro podporu při tvorbě rozpočtů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Pro podporu motivačních systému nebo-</a:t>
            </a:r>
            <a:r>
              <a:rPr lang="cs-CZ" dirty="0" err="1"/>
              <a:t>li</a:t>
            </a:r>
            <a:r>
              <a:rPr lang="cs-CZ" dirty="0"/>
              <a:t> benefity pro </a:t>
            </a:r>
            <a:r>
              <a:rPr lang="cs-CZ" dirty="0" smtClean="0"/>
              <a:t>zaměstnance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225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251520" y="1772816"/>
            <a:ext cx="8064896" cy="428625"/>
          </a:xfrm>
        </p:spPr>
        <p:txBody>
          <a:bodyPr/>
          <a:lstStyle/>
          <a:p>
            <a:r>
              <a:rPr lang="cs-CZ" sz="5400" dirty="0" smtClean="0"/>
              <a:t>Děkuji za pozornost</a:t>
            </a:r>
            <a:endParaRPr lang="cs-CZ" sz="5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347"/>
            <a:ext cx="9144000" cy="655730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-503402" y="965184"/>
            <a:ext cx="10513168" cy="4896544"/>
          </a:xfrm>
          <a:prstGeom prst="rect">
            <a:avLst/>
          </a:prstGeom>
          <a:solidFill>
            <a:srgbClr val="00AEE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ástupný symbol pro text 3"/>
          <p:cNvSpPr txBox="1">
            <a:spLocks/>
          </p:cNvSpPr>
          <p:nvPr/>
        </p:nvSpPr>
        <p:spPr bwMode="auto">
          <a:xfrm>
            <a:off x="362329" y="3014191"/>
            <a:ext cx="835264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70897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70897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70897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70897D"/>
                </a:solidFill>
                <a:latin typeface="+mn-lt"/>
              </a:defRPr>
            </a:lvl9pPr>
          </a:lstStyle>
          <a:p>
            <a:r>
              <a:rPr lang="cs-CZ" sz="4400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</a:t>
            </a:r>
            <a:endParaRPr lang="cs-CZ" sz="48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125480"/>
            <a:ext cx="1766713" cy="252538"/>
          </a:xfrm>
          <a:prstGeom prst="rect">
            <a:avLst/>
          </a:prstGeom>
        </p:spPr>
      </p:pic>
      <p:sp>
        <p:nvSpPr>
          <p:cNvPr id="3" name="AutoShape 2" descr="data:image/png;base64,iVBORw0KGgoAAAANSUhEUgAAAOAAAADgCAMAAAAt85rTAAAAe1BMVEX///8AAAD7+/v29vb4+Pjs7Ozf39/w8PDo6OjMzMzz8/PT09PJycnb29vQ0NA7OzuPj4/Dw8OwsLBPT0+jo6OcnJxVVVWysrJISEgdHR1cXFx3d3doaGh9fX01NTW4uLhvb28YGBiEhIQoKChDQ0OTk5MsLCwREREbGxvCAB4WAAAJ90lEQVR4nO1d2XaruhKkMcYOGOMBj/GIB/z/X3gkBqmU4H0frpOs8qJeNjH7AS1J1V3VjfC8Dh06dOjQoUOHDj+K4SKbHT/6f/0YP4ZoIxV2s/cc5FJWYTKaTVI1xlP410/zekxkUl9Fq7UaYu9Pn+b1OMoW/orXch7/2bP8BELZBM4PM5HjHz3LTyC4yNddl7zVCHctgxnKt0HT4iZ5y69jufi//ig/gqksW39fGGLlhiKYqP1O+h6L9C7Jkzsj+fzVJ/kZbP/Blmvhz9oWIsunWctRFr/5LD8BRTCZSPzkblCkv/o0r4cKdps4Fpk9uX9ip5m7ZA/JBqns2+9PJfvdB3oxTirSDa7y6Z9kPWj7Dz0nB6eD2n0y9by9pINMijb50J7jsOBD0ngjt1I6jFs34lSuf/Bcr0JUqA3WW8vO19JhEaXfwrqiIOY4OJeLDnMT2YReNFfj/JSrO56DjP7o2V6BvWR6+nQ01xsxl/tAL1Xnf9z+7On+f6xET18ul9ALN1o2qHGOkgLCwoyaQUO5b2XrV9PXW8o2+LoREymIjaegkKHafefQS8rpm0gReoEe8l4OQ/0/epunIoMBW5n75ao8er15PZPHciMO1dr98LRN+ix9Y8BE1nrz1btvoq+Hl3ojTtVGXCiRwSwFtUdRTVm0lWVQz+RO5oEXXuSmyHUrKbEfE4ragHrz6SigwmBiZlJdBnrIe+oI719Ej8TrbTV3qunU06euo+pS5Z+HuY6MtNjKcVYlnnm1ES86o57IQ0XEu74cCXWEL6ssyaMkkSqJ8RWnRvp6pS3geW9FHeGPMtf/RMsy8QzPpR666XxUXU/05UU2xBE+lEv99Ldm9pZRuRFXnq+nT88ksU3RgyrLqGhoVP2kwuC+ut7plUoLpMfgIOXsVRFR7b71QM/kM3uGAjnS41ZWuZyTJp9RyUuRKJHBbBSutPxrkNdmhYoXQbURVXjICuYIn8jd5l+zarDJuYwXtzL0D69Vok2KwRnocSyHqmatchitj0oa9T6prforOCx9SDYXom+oJGaSUUf4PcyOn8Jg/btoo0KpCRMjGZHJyf6xRTW7lCwt8xnqCB/Lxf6xwFiXqxhRqvotc4THPaciO9Tkazbdk0f4K9B/KIVt+jEzm8vhtx/qhTiB3TkoYKsNS3FfXpxby0scyNBBWkM66h/q4q66IDYJP7BG5MRyw6Y7ZpNQLUO7+pzJnDTVvwUzwaigbisqI5xMw6YjWf/yQ70SuPoUgdrJVLl3lbgMpXjS6sQAXH3BHRpG+kVNoF4qxM2vTqPdEpuaTDpKTTAqg7Grb4LdgyY0ZsxViN4FwtsM9fytWbnTykYkBTbaJZhuTxveHGAMocMEulz6TVKmkTTKLzg87VMjgKMakCoDk46emAnGeVVgh01nJh2lzmB6G1ANNxyJSUe5MxgMeg5VGvNiiDGEDmhih3KxI7HpKHUGgzW+aONK3DouUBNMLAdrYqPEtaGfm2DQAdy7Ere2zj6oOyXX4Os6hqjprxuicKIDtgl+YD3MpqPUGQzOmSNxR2aw1BIpltRmMCgnrPtL3ajVR32AckIl1nXc4yYYrJI5EtcQqCIY4jIumthOR4/VTuQEY3eXiva23mcHe2J+mwX1wQArSols6tSG2oNxTOzULVnXep6bYHB3OSvRME+fuhMUw7cjcY2e91NmgkF9MEWxbm9QEwzK9gT9GHuDWiJhjTY4Q4aWyKPW89QE42MfEzYVRuZGn9rkxTbPT2wqtHr+yuzBYNbpSFxbsqYmmCMQzEiu1o+xeQt1BpNAl5mz06zE/cBhs6EHBONUcUPDrH1qk3cJpIl9doE1RK/Mna5oYuf4Xrh176lNXpS1zuFauWFWh1fZgCZ2LHd7IzMe4Yg5gxmcbeV2UEAVd2zMNW6JBB6Tj34TaF9qDwYLD06qYjxClcsQZzDIHo6ba/uTqTOYGAoPThXXRosx87s62BridNTZaMFNMFCDHmAVV0WLRs8fmCUSssccihCRnVhqgkGDBSuCQWryTmqCwcqm02dne36cxIYNWIN2mNIaotQE40N64pxMBNGC2oMBE9tHiQuGKLUHswDZhy9VRQ8TLagJBrMWbAoFj5A6gwnlbLIWR+Jaj5CaYAI48jSRiy1CQOq9Zj4xDBol+/gqGVSUqAkGzxtM2yXuTE6/+kgvBW46nKjI9vxQV5FCEbPpHIlr0+0eM8FEYGI7Z0fadNun7uQFEzvEt1Ih3aaWSGBi9x7uyQ3NJbXJi8eJYFc9pNsx84loeJwISlxIt6nL1GhcOxIXKkpX5gwGWgucRmUoX1MTDLwg7khcqC5REwwsSpTz2nhpNia1RMJFiT1pYP5SS6QIHt6RuNYjpC5TY/rlvPcIk0lNMCAbEnyVDJomqQkGZMMA38WFyYyZz4PBTmx8lQwms4/Vazbgm5qOxIXJpCYYiHrORoPJ3DOf+AZE6TQqA2tSezBAlCFWcRdyai7HzAQDJnaAr5KpyWwytAEzwYTyMI2SKHHR3KYmGJi0HJp68XdqgoH3/zKUuCANqatIkFbHzYGgGuBXOC+UswFM7L57dtipuRwwSyQ4ocEHVaSloZk05ipSDzKxLxLXTCa1RIKogK+S4SE+jrfGBjCxHYkLJfkxs8kLXpl9PdVzus4jZoKBqBBhEQI70JkJBnU7jgObs6gJBgaFB4Jigyg1wcDkYBXXh+7PmNnkhckZ4Tjg7DBqiRTb0rRzrg22VzBLJLVAm4XYw68cYzTMmSWSCm/NqObu4YtG+lITTP2tIA2UuAOIhtQSSYeIen6ceYLSLTXBaF7Z7+R0PN6W6JVhNKQuU+vAN/J3UuIIP9poSO3BKBx0Zh1Op8nR+i7Y00Rt8nqaQJpgNzUziGeHOSfZMmJvyDJpODSAplCnekYJYBaR6l80fJklUokjmC8rucymx9sBSIWdYLQhASJ9VpFpAT8wZzAaQ3cEweg4Hc7PzZ8xfvqKE1nLxzd39VZkz2BKHOT7b5NGGXF/erRE0nbmUihpGQX5CUbLh7Y33hci+WyV0xOMPpep3WeZpppMiU3eBqNni1Bn33nQfo8JuydOtZLAc+Lvrhn02r9tES5RODFj1jaOIFerk3/3lbjK9+8bHh+yJv5ol4PwezdBOBfmjwJ+we2rl+tP1OokPkvrC/xL4f4wLd5ndWqMRXYQ6jR3Ep+k1YKTfMqhiYN6dX4Sf1K1BYEKgrPmQ8bT83utTo3Sq4hL0hxu3211aizL5pd+KhMlHvbvtTo1jFehhMOB+JSwp1hUu+89V6fGpvQq1Or85H2/8V+ItYs92kj6jqtTYy9hfyfMjS//RlRcM5HTe65Ojam2XIjbJv4nVN7Jbwn+C/kbr84OHTp06NChQ4cOHTp06NChQ4cOHTp06MCH/wDlWIinsOt7VQAAAABJRU5ErkJggg=="/>
          <p:cNvSpPr>
            <a:spLocks noChangeAspect="1" noChangeArrowheads="1"/>
          </p:cNvSpPr>
          <p:nvPr/>
        </p:nvSpPr>
        <p:spPr bwMode="auto">
          <a:xfrm>
            <a:off x="155575" y="-10207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4" descr="data:image/png;base64,iVBORw0KGgoAAAANSUhEUgAAAOAAAADgCAMAAAAt85rTAAAAe1BMVEX///8AAAD7+/v29vb4+Pjs7Ozf39/w8PDo6OjMzMzz8/PT09PJycnb29vQ0NA7OzuPj4/Dw8OwsLBPT0+jo6OcnJxVVVWysrJISEgdHR1cXFx3d3doaGh9fX01NTW4uLhvb28YGBiEhIQoKChDQ0OTk5MsLCwREREbGxvCAB4WAAAJ90lEQVR4nO1d2XaruhKkMcYOGOMBj/GIB/z/X3gkBqmU4H0frpOs8qJeNjH7AS1J1V3VjfC8Dh06dOjQoUOHDj+K4SKbHT/6f/0YP4ZoIxV2s/cc5FJWYTKaTVI1xlP410/zekxkUl9Fq7UaYu9Pn+b1OMoW/orXch7/2bP8BELZBM4PM5HjHz3LTyC4yNddl7zVCHctgxnKt0HT4iZ5y69jufi//ig/gqksW39fGGLlhiKYqP1O+h6L9C7Jkzsj+fzVJ/kZbP/Blmvhz9oWIsunWctRFr/5LD8BRTCZSPzkblCkv/o0r4cKdps4Fpk9uX9ip5m7ZA/JBqns2+9PJfvdB3oxTirSDa7y6Z9kPWj7Dz0nB6eD2n0y9by9pINMijb50J7jsOBD0ngjt1I6jFs34lSuf/Bcr0JUqA3WW8vO19JhEaXfwrqiIOY4OJeLDnMT2YReNFfj/JSrO56DjP7o2V6BvWR6+nQ01xsxl/tAL1Xnf9z+7On+f6xET18ul9ALN1o2qHGOkgLCwoyaQUO5b2XrV9PXW8o2+LoREymIjaegkKHafefQS8rpm0gReoEe8l4OQ/0/epunIoMBW5n75ao8er15PZPHciMO1dr98LRN+ix9Y8BE1nrz1btvoq+Hl3ojTtVGXCiRwSwFtUdRTVm0lWVQz+RO5oEXXuSmyHUrKbEfE4ragHrz6SigwmBiZlJdBnrIe+oI719Ej8TrbTV3qunU06euo+pS5Z+HuY6MtNjKcVYlnnm1ES86o57IQ0XEu74cCXWEL6ssyaMkkSqJ8RWnRvp6pS3geW9FHeGPMtf/RMsy8QzPpR666XxUXU/05UU2xBE+lEv99Ldm9pZRuRFXnq+nT88ksU3RgyrLqGhoVP2kwuC+ut7plUoLpMfgIOXsVRFR7b71QM/kM3uGAjnS41ZWuZyTJp9RyUuRKJHBbBSutPxrkNdmhYoXQbURVXjICuYIn8jd5l+zarDJuYwXtzL0D69Vok2KwRnocSyHqmatchitj0oa9T6prforOCx9SDYXom+oJGaSUUf4PcyOn8Jg/btoo0KpCRMjGZHJyf6xRTW7lCwt8xnqCB/Lxf6xwFiXqxhRqvotc4THPaciO9Tkazbdk0f4K9B/KIVt+jEzm8vhtx/qhTiB3TkoYKsNS3FfXpxby0scyNBBWkM66h/q4q66IDYJP7BG5MRyw6Y7ZpNQLUO7+pzJnDTVvwUzwaigbisqI5xMw6YjWf/yQ70SuPoUgdrJVLl3lbgMpXjS6sQAXH3BHRpG+kVNoF4qxM2vTqPdEpuaTDpKTTAqg7Grb4LdgyY0ZsxViN4FwtsM9fytWbnTykYkBTbaJZhuTxveHGAMocMEulz6TVKmkTTKLzg87VMjgKMakCoDk46emAnGeVVgh01nJh2lzmB6G1ANNxyJSUe5MxgMeg5VGvNiiDGEDmhih3KxI7HpKHUGgzW+aONK3DouUBNMLAdrYqPEtaGfm2DQAdy7Ere2zj6oOyXX4Os6hqjprxuicKIDtgl+YD3MpqPUGQzOmSNxR2aw1BIpltRmMCgnrPtL3ajVR32AckIl1nXc4yYYrJI5EtcQqCIY4jIumthOR4/VTuQEY3eXiva23mcHe2J+mwX1wQArSols6tSG2oNxTOzULVnXep6bYHB3OSvRME+fuhMUw7cjcY2e91NmgkF9MEWxbm9QEwzK9gT9GHuDWiJhjTY4Q4aWyKPW89QE42MfEzYVRuZGn9rkxTbPT2wqtHr+yuzBYNbpSFxbsqYmmCMQzEiu1o+xeQt1BpNAl5mz06zE/cBhs6EHBONUcUPDrH1qk3cJpIl9doE1RK/Mna5oYuf4Xrh176lNXpS1zuFauWFWh1fZgCZ2LHd7IzMe4Yg5gxmcbeV2UEAVd2zMNW6JBB6Tj34TaF9qDwYLD06qYjxClcsQZzDIHo6ba/uTqTOYGAoPThXXRosx87s62BridNTZaMFNMFCDHmAVV0WLRs8fmCUSssccihCRnVhqgkGDBSuCQWryTmqCwcqm02dne36cxIYNWIN2mNIaotQE40N64pxMBNGC2oMBE9tHiQuGKLUHswDZhy9VRQ8TLagJBrMWbAoFj5A6gwnlbLIWR+Jaj5CaYAI48jSRiy1CQOq9Zj4xDBol+/gqGVSUqAkGzxtM2yXuTE6/+kgvBW46nKjI9vxQV5FCEbPpHIlr0+0eM8FEYGI7Z0fadNun7uQFEzvEt1Ih3aaWSGBi9x7uyQ3NJbXJi8eJYFc9pNsx84loeJwISlxIt6nL1GhcOxIXKkpX5gwGWgucRmUoX1MTDLwg7khcqC5REwwsSpTz2nhpNia1RMJFiT1pYP5SS6QIHt6RuNYjpC5TY/rlvPcIk0lNMCAbEnyVDJomqQkGZMMA38WFyYyZz4PBTmx8lQwms4/Vazbgm5qOxIXJpCYYiHrORoPJ3DOf+AZE6TQqA2tSezBAlCFWcRdyai7HzAQDJnaAr5KpyWwytAEzwYTyMI2SKHHR3KYmGJi0HJp68XdqgoH3/zKUuCANqatIkFbHzYGgGuBXOC+UswFM7L57dtipuRwwSyQ4ocEHVaSloZk05ipSDzKxLxLXTCa1RIKogK+S4SE+jrfGBjCxHYkLJfkxs8kLXpl9PdVzus4jZoKBqBBhEQI70JkJBnU7jgObs6gJBgaFB4Jigyg1wcDkYBXXh+7PmNnkhckZ4Tjg7DBqiRTb0rRzrg22VzBLJLVAm4XYw68cYzTMmSWSCm/NqObu4YtG+lITTP2tIA2UuAOIhtQSSYeIen6ceYLSLTXBaF7Z7+R0PN6W6JVhNKQuU+vAN/J3UuIIP9poSO3BKBx0Zh1Op8nR+i7Y00Rt8nqaQJpgNzUziGeHOSfZMmJvyDJpODSAplCnekYJYBaR6l80fJklUokjmC8rucymx9sBSIWdYLQhASJ9VpFpAT8wZzAaQ3cEweg4Hc7PzZ8xfvqKE1nLxzd39VZkz2BKHOT7b5NGGXF/erRE0nbmUihpGQX5CUbLh7Y33hci+WyV0xOMPpep3WeZpppMiU3eBqNni1Bn33nQfo8JuydOtZLAc+Lvrhn02r9tES5RODFj1jaOIFerk3/3lbjK9+8bHh+yJv5ol4PwezdBOBfmjwJ+we2rl+tP1OokPkvrC/xL4f4wLd5ndWqMRXYQ6jR3Ep+k1YKTfMqhiYN6dX4Sf1K1BYEKgrPmQ8bT83utTo3Sq4hL0hxu3211aizL5pd+KhMlHvbvtTo1jFehhMOB+JSwp1hUu+89V6fGpvQq1Or85H2/8V+ItYs92kj6jqtTYy9hfyfMjS//RlRcM5HTe65Ojam2XIjbJv4nVN7Jbwn+C/kbr84OHTp06NChQ4cOHTp06NChQ4cOHTp06MCH/wDlWIinsOt7VQAAAABJRU5ErkJggg=="/>
          <p:cNvSpPr>
            <a:spLocks noChangeAspect="1" noChangeArrowheads="1"/>
          </p:cNvSpPr>
          <p:nvPr/>
        </p:nvSpPr>
        <p:spPr bwMode="auto">
          <a:xfrm>
            <a:off x="307975" y="-868363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4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_MKT_Prezentace_sablona_130310">
  <a:themeElements>
    <a:clrScheme name="ecentre-pohledavk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centre-pohledavk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entre-pohledavk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ntre-pohledavk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ntre-pohledavk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ntre-pohledavk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ntre-pohledavk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entre-pohledavk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ntre-pohledavk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ntre-pohledavk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ntre-pohledavk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ntre-pohledavk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ntre-pohledavk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entre-pohledavk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eC_MKT_Prezentace_sablona_130310</Template>
  <TotalTime>409</TotalTime>
  <Words>50</Words>
  <Application>Microsoft Office PowerPoint</Application>
  <PresentationFormat>Předvádění na obrazovce (4:3)</PresentationFormat>
  <Paragraphs>36</Paragraphs>
  <Slides>5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eC_MKT_Prezentace_sablona_130310</vt:lpstr>
      <vt:lpstr>Proč používat  systém sdružených nákupů Statutárního města Ostrava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Petra Grygarova</dc:creator>
  <cp:lastModifiedBy>Petra Grygarova</cp:lastModifiedBy>
  <cp:revision>34</cp:revision>
  <cp:lastPrinted>2011-02-09T08:48:44Z</cp:lastPrinted>
  <dcterms:created xsi:type="dcterms:W3CDTF">2013-03-11T06:33:37Z</dcterms:created>
  <dcterms:modified xsi:type="dcterms:W3CDTF">2015-09-30T11:55:17Z</dcterms:modified>
</cp:coreProperties>
</file>