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73" r:id="rId4"/>
    <p:sldId id="268" r:id="rId5"/>
    <p:sldId id="269" r:id="rId6"/>
    <p:sldId id="264" r:id="rId7"/>
    <p:sldId id="27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10C21-B2B9-4FF1-AFDA-F4D63470D562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290F7-1AEE-46BD-8618-35B1C17F2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6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290F7-1AEE-46BD-8618-35B1C17F2B0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5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E8D406-4538-4FCB-9E18-8976F0F95A4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36DA4E-5541-4F9D-B75A-A51AA81F4FE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www.ddmporuba.cz/images/igallery/resized/15201-15300/DSCF1260-15207-800-600-80.jpg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ddmporuba.cz/images/igallery/resized/13101-13200/P1120216-13114-800-600-80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1840" y="2067665"/>
            <a:ext cx="5254352" cy="25786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4321904"/>
            <a:ext cx="5542384" cy="1267335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95815"/>
            <a:ext cx="1800000" cy="22032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5634"/>
            <a:ext cx="5223520" cy="26117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56441"/>
            <a:ext cx="3420955" cy="21401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79" y="2321212"/>
            <a:ext cx="3352753" cy="14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jerová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662"/>
            <a:ext cx="3168352" cy="22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cs typeface="Arial" pitchFamily="34" charset="0"/>
              </a:rPr>
              <a:t>Charakteristika</a:t>
            </a:r>
            <a:r>
              <a:rPr lang="cs-CZ" sz="3600" b="1" dirty="0" smtClean="0">
                <a:cs typeface="Arial" pitchFamily="34" charset="0"/>
              </a:rPr>
              <a:t> organizace</a:t>
            </a:r>
            <a:endParaRPr lang="cs-CZ" sz="3600" b="1" dirty="0"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80392" y="1268760"/>
            <a:ext cx="7624192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školské </a:t>
            </a:r>
            <a:r>
              <a:rPr lang="cs-CZ" dirty="0">
                <a:latin typeface="Arial" pitchFamily="34" charset="0"/>
                <a:cs typeface="Arial" pitchFamily="34" charset="0"/>
              </a:rPr>
              <a:t>zařízení zapsané v rejstříku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škol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oskytujeme zájmové a neformální vzdělání</a:t>
            </a: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v pravidelné, příležitostné a táborové činnosti, 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v soutěžích vyhlašovaných MŠMT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cs-CZ" dirty="0">
                <a:latin typeface="Arial" pitchFamily="34" charset="0"/>
                <a:cs typeface="Arial" pitchFamily="34" charset="0"/>
              </a:rPr>
              <a:t>střediska, 16 interních a 50 externích zaměstnanců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 s </a:t>
            </a:r>
            <a:r>
              <a:rPr lang="cs-CZ" dirty="0">
                <a:latin typeface="Arial" pitchFamily="34" charset="0"/>
                <a:cs typeface="Arial" pitchFamily="34" charset="0"/>
              </a:rPr>
              <a:t>pedagogickým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vzděláním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více něž 1 100 klientů v 95 pravidelných kroužcích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více než 300 akcí s cca 20 000 účastníky</a:t>
            </a: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52" y="6221944"/>
            <a:ext cx="1800000" cy="220323"/>
          </a:xfrm>
          <a:prstGeom prst="rect">
            <a:avLst/>
          </a:prstGeom>
        </p:spPr>
      </p:pic>
      <p:pic>
        <p:nvPicPr>
          <p:cNvPr id="6" name="ig0-392-21" descr="http://www.ddmporuba.cz/images/igallery/resized/13101-13200/P1120216-13114-800-600-80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1895461" cy="142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g0-418-3" descr="http://www.ddmporuba.cz/images/igallery/resized/15201-15300/DSCF1260-15207-800-600-80.jpg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03" y="5188820"/>
            <a:ext cx="1859123" cy="15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</p:spPr>
        <p:txBody>
          <a:bodyPr>
            <a:noAutofit/>
          </a:bodyPr>
          <a:lstStyle/>
          <a:p>
            <a:r>
              <a:rPr lang="cs-CZ" sz="3600" b="1" dirty="0">
                <a:cs typeface="Arial" pitchFamily="34" charset="0"/>
              </a:rPr>
              <a:t>Ekonomické podmínky organizace</a:t>
            </a:r>
            <a:br>
              <a:rPr lang="cs-CZ" sz="3600" b="1" dirty="0">
                <a:cs typeface="Arial" pitchFamily="34" charset="0"/>
              </a:rPr>
            </a:br>
            <a:r>
              <a:rPr lang="cs-CZ" sz="3600" b="1" dirty="0">
                <a:cs typeface="Arial" pitchFamily="34" charset="0"/>
              </a:rPr>
              <a:t>- rok 2014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787208" cy="3816424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malá </a:t>
            </a:r>
            <a:r>
              <a:rPr lang="cs-CZ" dirty="0">
                <a:latin typeface="Arial" pitchFamily="34" charset="0"/>
                <a:cs typeface="Arial" pitchFamily="34" charset="0"/>
              </a:rPr>
              <a:t>příspěvková organizace s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náklady 10,5 mil. Kč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investice </a:t>
            </a:r>
            <a:r>
              <a:rPr lang="cs-CZ" dirty="0">
                <a:latin typeface="Arial" pitchFamily="34" charset="0"/>
                <a:cs typeface="Arial" pitchFamily="34" charset="0"/>
              </a:rPr>
              <a:t>12 mil.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Kč (rekonstrukce všech budov)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výnosy z nároků na prostředky ÚSC 7,8 mil. Kč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- příspěvek od zřizovatele 1,4 mil. Kč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- příspěvek z </a:t>
            </a:r>
            <a:r>
              <a:rPr lang="cs-CZ" dirty="0">
                <a:latin typeface="Arial" pitchFamily="34" charset="0"/>
                <a:cs typeface="Arial" pitchFamily="34" charset="0"/>
              </a:rPr>
              <a:t>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Ú na mzdy 4,9 mil. Kč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- dotace a granty 1,2 mil. Kč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 - odpisy apod. 0,3 mil. Kč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ýnosy z prodeje služeb 2,7 mil. Kč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52" y="6221944"/>
            <a:ext cx="1800000" cy="2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Autofit/>
          </a:bodyPr>
          <a:lstStyle/>
          <a:p>
            <a:r>
              <a:rPr lang="cs-CZ" sz="3600" b="1" dirty="0">
                <a:cs typeface="Arial" pitchFamily="34" charset="0"/>
              </a:rPr>
              <a:t>Nákupy sledované systémem sdružených nákupů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6995120" cy="360040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nákupy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 organizaci celkem za 4,1 </a:t>
            </a:r>
            <a:r>
              <a:rPr lang="cs-CZ" dirty="0">
                <a:latin typeface="Arial" pitchFamily="34" charset="0"/>
                <a:cs typeface="Arial" pitchFamily="34" charset="0"/>
              </a:rPr>
              <a:t>mil.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Kč 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nákupy zařazené do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eVŘ</a:t>
            </a:r>
            <a:r>
              <a:rPr lang="cs-CZ" dirty="0">
                <a:latin typeface="Arial" pitchFamily="34" charset="0"/>
                <a:cs typeface="Arial" pitchFamily="34" charset="0"/>
              </a:rPr>
              <a:t> 722 tis Kč (17,53%)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ú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spory celkem 190 </a:t>
            </a:r>
            <a:r>
              <a:rPr lang="cs-CZ" dirty="0">
                <a:latin typeface="Arial" pitchFamily="34" charset="0"/>
                <a:cs typeface="Arial" pitchFamily="34" charset="0"/>
              </a:rPr>
              <a:t>tis. Kč v komoditní skupině KS I + KS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II (20,83%)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úspora KS 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129 </a:t>
            </a:r>
            <a:r>
              <a:rPr lang="cs-CZ" dirty="0">
                <a:latin typeface="Arial" pitchFamily="34" charset="0"/>
                <a:cs typeface="Arial" pitchFamily="34" charset="0"/>
              </a:rPr>
              <a:t>tis. Kč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úspora KS II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61 </a:t>
            </a:r>
            <a:r>
              <a:rPr lang="cs-CZ" dirty="0">
                <a:latin typeface="Arial" pitchFamily="34" charset="0"/>
                <a:cs typeface="Arial" pitchFamily="34" charset="0"/>
              </a:rPr>
              <a:t>tis. Kč z nákupů za 380 tis.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Kč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nákupy KS II cca 300 tis. Kč z dotací a grantů, tj. 25 % z celkového objemu dotací, úspora 5% z objemu dotací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52" y="6221944"/>
            <a:ext cx="1800000" cy="2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018372"/>
          </a:xfrm>
        </p:spPr>
        <p:txBody>
          <a:bodyPr>
            <a:noAutofit/>
          </a:bodyPr>
          <a:lstStyle/>
          <a:p>
            <a:r>
              <a:rPr lang="cs-CZ" sz="3600" b="1" dirty="0">
                <a:cs typeface="Arial" pitchFamily="34" charset="0"/>
              </a:rPr>
              <a:t>Pozitivní zkušenosti se systémem sdružených nákupů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6" y="692697"/>
            <a:ext cx="2070018" cy="136815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5240" cy="4989168"/>
          </a:xfrm>
        </p:spPr>
        <p:txBody>
          <a:bodyPr>
            <a:normAutofit fontScale="92500"/>
          </a:bodyPr>
          <a:lstStyle/>
          <a:p>
            <a:r>
              <a:rPr lang="cs-CZ" sz="2600" dirty="0">
                <a:latin typeface="Arial" pitchFamily="34" charset="0"/>
                <a:cs typeface="Arial" pitchFamily="34" charset="0"/>
              </a:rPr>
              <a:t>volba termínu a místa dodání</a:t>
            </a:r>
          </a:p>
          <a:p>
            <a:r>
              <a:rPr lang="cs-CZ" sz="2600" dirty="0">
                <a:latin typeface="Arial" pitchFamily="34" charset="0"/>
                <a:cs typeface="Arial" pitchFamily="34" charset="0"/>
              </a:rPr>
              <a:t>soutěže zboží, které si organizace specifikuje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 - nůžkový party stan 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(cena s potiskem 31 400,- Kč, po soutěži 18 400,- Kč)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- bezdrátový set s mikrofonem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(cena bez soutěže 6 000,- Kč, po soutěži 5 000,- Kč)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 - žíněnky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 (cena bez soutěže 7 500,- Kč, po soutěži 6 000,- Kč)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 - atletická přípravka - sada pomůcek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 (cena bez soutěže 24 000,- Kč, po soutěži 15 000,- Kč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52" y="6221944"/>
            <a:ext cx="1800000" cy="2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610"/>
            <a:ext cx="8712968" cy="142617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cs typeface="Arial" pitchFamily="34" charset="0"/>
              </a:rPr>
              <a:t>Negativní </a:t>
            </a:r>
            <a:r>
              <a:rPr lang="cs-CZ" sz="3600" b="1" dirty="0">
                <a:cs typeface="Arial" pitchFamily="34" charset="0"/>
              </a:rPr>
              <a:t>zkušenosti se systémem sdružených nákupů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7128792" cy="2952328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Arial" pitchFamily="34" charset="0"/>
                <a:cs typeface="Arial" pitchFamily="34" charset="0"/>
              </a:rPr>
              <a:t>omezený výběr zboží (snižující se nabídka)</a:t>
            </a:r>
          </a:p>
          <a:p>
            <a:r>
              <a:rPr lang="cs-CZ" sz="2600" dirty="0" err="1">
                <a:latin typeface="Arial" pitchFamily="34" charset="0"/>
                <a:cs typeface="Arial" pitchFamily="34" charset="0"/>
              </a:rPr>
              <a:t>vysoutěžené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 zboží firmy nedodají,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protože 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 cenu nejsou schopni dodržet </a:t>
            </a:r>
          </a:p>
          <a:p>
            <a:pPr marL="0" indent="0">
              <a:buNone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  (v roce 2015 častá zkušenost) </a:t>
            </a:r>
          </a:p>
          <a:p>
            <a:r>
              <a:rPr lang="cs-CZ" sz="2600" dirty="0">
                <a:latin typeface="Arial" pitchFamily="34" charset="0"/>
                <a:cs typeface="Arial" pitchFamily="34" charset="0"/>
              </a:rPr>
              <a:t>firmy nabízejí jiné a dražší zboží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někdy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je zboží nekvalitní nebo horší jakosti</a:t>
            </a:r>
            <a:r>
              <a:rPr lang="cs-CZ" b="1" i="1" dirty="0"/>
              <a:t/>
            </a:r>
            <a:br>
              <a:rPr lang="cs-CZ" b="1" i="1" dirty="0"/>
            </a:br>
            <a:endParaRPr lang="cs-CZ" b="1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37312"/>
            <a:ext cx="1800000" cy="2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10153128" cy="1800200"/>
          </a:xfrm>
        </p:spPr>
        <p:txBody>
          <a:bodyPr>
            <a:noAutofit/>
          </a:bodyPr>
          <a:lstStyle/>
          <a:p>
            <a:r>
              <a:rPr lang="cs-CZ" sz="3600" b="1" dirty="0">
                <a:cs typeface="Arial" pitchFamily="34" charset="0"/>
              </a:rPr>
              <a:t>Děkuji za </a:t>
            </a:r>
            <a:r>
              <a:rPr lang="cs-CZ" sz="3600" b="1" dirty="0" smtClean="0">
                <a:cs typeface="Arial" pitchFamily="34" charset="0"/>
              </a:rPr>
              <a:t>pozornost. </a:t>
            </a:r>
            <a:r>
              <a:rPr lang="cs-CZ" sz="3600" b="1" dirty="0">
                <a:cs typeface="Arial" pitchFamily="34" charset="0"/>
              </a:rPr>
              <a:t/>
            </a:r>
            <a:br>
              <a:rPr lang="cs-CZ" sz="3600" b="1" dirty="0">
                <a:cs typeface="Arial" pitchFamily="34" charset="0"/>
              </a:rPr>
            </a:br>
            <a:r>
              <a:rPr lang="cs-CZ" sz="3600" b="1" dirty="0" smtClean="0">
                <a:cs typeface="Arial" pitchFamily="34" charset="0"/>
              </a:rPr>
              <a:t>těšíme </a:t>
            </a:r>
            <a:r>
              <a:rPr lang="cs-CZ" sz="3600" b="1" dirty="0">
                <a:cs typeface="Arial" pitchFamily="34" charset="0"/>
              </a:rPr>
              <a:t>se </a:t>
            </a:r>
            <a:r>
              <a:rPr lang="cs-CZ" sz="3600" b="1" dirty="0" smtClean="0">
                <a:cs typeface="Arial" pitchFamily="34" charset="0"/>
              </a:rPr>
              <a:t>na </a:t>
            </a:r>
            <a:r>
              <a:rPr lang="cs-CZ" sz="3600" b="1" dirty="0">
                <a:cs typeface="Arial" pitchFamily="34" charset="0"/>
              </a:rPr>
              <a:t>návštěvu </a:t>
            </a:r>
            <a:r>
              <a:rPr lang="cs-CZ" sz="3600" b="1" dirty="0" smtClean="0">
                <a:cs typeface="Arial" pitchFamily="34" charset="0"/>
              </a:rPr>
              <a:t/>
            </a:r>
            <a:br>
              <a:rPr lang="cs-CZ" sz="3600" b="1" dirty="0" smtClean="0">
                <a:cs typeface="Arial" pitchFamily="34" charset="0"/>
              </a:rPr>
            </a:br>
            <a:r>
              <a:rPr lang="cs-CZ" sz="3600" b="1" dirty="0" smtClean="0">
                <a:cs typeface="Arial" pitchFamily="34" charset="0"/>
              </a:rPr>
              <a:t>v </a:t>
            </a:r>
            <a:r>
              <a:rPr lang="cs-CZ" sz="3600" b="1" dirty="0">
                <a:cs typeface="Arial" pitchFamily="34" charset="0"/>
              </a:rPr>
              <a:t>naší organizaci </a:t>
            </a:r>
            <a:r>
              <a:rPr lang="cs-CZ" sz="3600" b="1" dirty="0" smtClean="0">
                <a:cs typeface="Arial" pitchFamily="34" charset="0"/>
              </a:rPr>
              <a:t/>
            </a:r>
            <a:br>
              <a:rPr lang="cs-CZ" sz="3600" b="1" dirty="0" smtClean="0">
                <a:cs typeface="Arial" pitchFamily="34" charset="0"/>
              </a:rPr>
            </a:br>
            <a:r>
              <a:rPr lang="cs-CZ" sz="3600" b="1" dirty="0" smtClean="0">
                <a:cs typeface="Arial" pitchFamily="34" charset="0"/>
              </a:rPr>
              <a:t>nebo na </a:t>
            </a:r>
            <a:r>
              <a:rPr lang="cs-CZ" sz="3600" b="1" dirty="0">
                <a:cs typeface="Arial" pitchFamily="34" charset="0"/>
              </a:rPr>
              <a:t>akcích, které </a:t>
            </a:r>
            <a:r>
              <a:rPr lang="cs-CZ" sz="3600" b="1" dirty="0" smtClean="0">
                <a:cs typeface="Arial" pitchFamily="34" charset="0"/>
              </a:rPr>
              <a:t>pořádáme.</a:t>
            </a:r>
            <a:endParaRPr lang="cs-CZ" sz="3600" b="1" dirty="0"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00" y="6309320"/>
            <a:ext cx="1800000" cy="220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1342"/>
          <a:stretch/>
        </p:blipFill>
        <p:spPr>
          <a:xfrm>
            <a:off x="971600" y="2907696"/>
            <a:ext cx="3109500" cy="39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537</TotalTime>
  <Words>384</Words>
  <Application>Microsoft Office PowerPoint</Application>
  <PresentationFormat>Předvádění na obrazovce (4:3)</PresentationFormat>
  <Paragraphs>60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Arkýř</vt:lpstr>
      <vt:lpstr>                                                                                                 </vt:lpstr>
      <vt:lpstr>Charakteristika organizace</vt:lpstr>
      <vt:lpstr>Ekonomické podmínky organizace - rok 2014</vt:lpstr>
      <vt:lpstr>Nákupy sledované systémem sdružených nákupů</vt:lpstr>
      <vt:lpstr>Pozitivní zkušenosti se systémem sdružených nákupů</vt:lpstr>
      <vt:lpstr>Negativní zkušenosti se systémem sdružených nákupů</vt:lpstr>
      <vt:lpstr>Děkuji za pozornost.  těšíme se na návštěvu  v naší organizaci  nebo na akcích, které pořádáme.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club</dc:title>
  <dc:creator>Valued Acer Customer</dc:creator>
  <cp:lastModifiedBy>Šenkýřová Lada</cp:lastModifiedBy>
  <cp:revision>57</cp:revision>
  <dcterms:created xsi:type="dcterms:W3CDTF">2013-01-19T12:48:34Z</dcterms:created>
  <dcterms:modified xsi:type="dcterms:W3CDTF">2015-09-21T09:50:21Z</dcterms:modified>
</cp:coreProperties>
</file>