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1" r:id="rId2"/>
    <p:sldId id="309" r:id="rId3"/>
    <p:sldId id="313" r:id="rId4"/>
    <p:sldId id="312" r:id="rId5"/>
    <p:sldId id="310" r:id="rId6"/>
    <p:sldId id="308" r:id="rId7"/>
    <p:sldId id="314" r:id="rId8"/>
    <p:sldId id="297" r:id="rId9"/>
    <p:sldId id="299" r:id="rId10"/>
    <p:sldId id="300" r:id="rId11"/>
    <p:sldId id="260" r:id="rId12"/>
    <p:sldId id="266" r:id="rId13"/>
    <p:sldId id="298" r:id="rId14"/>
    <p:sldId id="305" r:id="rId15"/>
    <p:sldId id="282" r:id="rId16"/>
    <p:sldId id="283" r:id="rId17"/>
    <p:sldId id="284" r:id="rId18"/>
    <p:sldId id="315" r:id="rId19"/>
    <p:sldId id="320" r:id="rId20"/>
    <p:sldId id="317" r:id="rId21"/>
    <p:sldId id="318" r:id="rId22"/>
    <p:sldId id="319" r:id="rId23"/>
    <p:sldId id="321" r:id="rId24"/>
    <p:sldId id="286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lnar" initials="G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85018" autoAdjust="0"/>
  </p:normalViewPr>
  <p:slideViewPr>
    <p:cSldViewPr>
      <p:cViewPr varScale="1">
        <p:scale>
          <a:sx n="92" d="100"/>
          <a:sy n="92" d="100"/>
        </p:scale>
        <p:origin x="-2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7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11-14T18:13:44.173" idx="3">
    <p:pos x="10" y="10"/>
    <p:text>nechat
Vymezení  regionů podle cílů po 2014 se ječště bude měnit, protože nejsou zahrnuta data z roku 2008 (nebo 2009 – to nevím přesně)
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ED6E3DC-144B-4A9C-9FCE-0CE0638436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507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10FBD76-2FEB-44DA-A2BC-06BE057415D5}" type="datetimeFigureOut">
              <a:rPr lang="cs-CZ"/>
              <a:pPr>
                <a:defRPr/>
              </a:pPr>
              <a:t>24.01.12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3CC7D1D-B916-41DA-90A3-DAB71B8802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11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b="1" smtClean="0">
                <a:latin typeface="Arial" charset="0"/>
              </a:rPr>
              <a:t>něco takového bych tam nechal - co stojí za zdůraznění můžeš změnit podle vlastní úvahy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Zkompilováno z prezentace Jacka Engwegena pro seminář o seznámení s návrhem legislativy pro nové programovací období, pořádaný NOK-MMR a ze shrnutí pro občany ze stránek MMR.</a:t>
            </a:r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236CA4-7042-4778-87C5-0A3C959A36B2}" type="slidenum">
              <a:rPr lang="cs-CZ" smtClean="0">
                <a:latin typeface="Arial" charset="0"/>
              </a:rPr>
              <a:pPr/>
              <a:t>8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b="1" smtClean="0">
                <a:latin typeface="Arial" charset="0"/>
              </a:rPr>
              <a:t>Nechat</a:t>
            </a:r>
          </a:p>
          <a:p>
            <a:pPr eaLnBrk="1" hangingPunct="1"/>
            <a:r>
              <a:rPr lang="cs-CZ" smtClean="0">
                <a:latin typeface="Arial" charset="0"/>
              </a:rPr>
              <a:t>3. Skupina ESF priority</a:t>
            </a:r>
          </a:p>
          <a:p>
            <a:pPr eaLnBrk="1" hangingPunct="1"/>
            <a:r>
              <a:rPr lang="cs-CZ" smtClean="0"/>
              <a:t>Společná strategický rámec převede tyto cíle na klíčové aktivity pro jednoltivé fondy </a:t>
            </a:r>
          </a:p>
          <a:p>
            <a:pPr eaLnBrk="1" hangingPunct="1"/>
            <a:r>
              <a:rPr lang="cs-CZ" smtClean="0"/>
              <a:t>tyto aktivity jsou uvedeny v nařízení k jednotlivým fondům</a:t>
            </a:r>
          </a:p>
          <a:p>
            <a:pPr eaLnBrk="1" hangingPunct="1"/>
            <a:r>
              <a:rPr lang="cs-CZ" smtClean="0"/>
              <a:t>V partnerské smlouvě každý ČS bude obsahovat příspěvky partnerů k cílům EU 200 a NPR, bude specifikovat integrovaný přístup k územnímu rozvoji a bude obsahovat cíle založenéí na dohodnutých indikátorech a předpokladech (kondicionalitách)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OSZS – schvalují všechny členské státy Radou EU</a:t>
            </a:r>
          </a:p>
          <a:p>
            <a:r>
              <a:rPr lang="cs-CZ" dirty="0" smtClean="0"/>
              <a:t>V předchozím období neexistovalo strategické hodnocení</a:t>
            </a:r>
          </a:p>
          <a:p>
            <a:r>
              <a:rPr lang="cs-CZ" dirty="0" smtClean="0"/>
              <a:t>Programování</a:t>
            </a:r>
            <a:r>
              <a:rPr lang="cs-CZ" baseline="0" dirty="0" smtClean="0"/>
              <a:t> méně podrobné, více strategický charakter, finance na osu, ne na opatření – větší volnost</a:t>
            </a:r>
          </a:p>
          <a:p>
            <a:r>
              <a:rPr lang="cs-CZ" dirty="0" smtClean="0"/>
              <a:t>ŘO</a:t>
            </a:r>
            <a:r>
              <a:rPr lang="cs-CZ" baseline="0" dirty="0" smtClean="0"/>
              <a:t> se naučily administrovat, ale bez potřeby zaměřit se na výsledky.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6F49E-D893-44FD-B8CC-7D57562999AA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b="1" smtClean="0">
                <a:latin typeface="Arial" charset="0"/>
              </a:rPr>
              <a:t>něco takového bych tam nechal - co stojí za zdůraznění můžeš změnit podle vlastní úvahy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Zkompilováno z prezentace Jacka Engwegena pro seminář o seznámení s návrhem legislativy pro nové programovací období, pořádaný NOK-MMR a ze shrnutí pro občany ze stránek MMR.</a:t>
            </a:r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236CA4-7042-4778-87C5-0A3C959A36B2}" type="slidenum">
              <a:rPr lang="cs-CZ" smtClean="0">
                <a:latin typeface="Arial" charset="0"/>
              </a:rPr>
              <a:pPr/>
              <a:t>9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b="1" smtClean="0">
                <a:latin typeface="Arial" charset="0"/>
              </a:rPr>
              <a:t>něco takového bych tam nechal - co stojí za zdůraznění můžeš změnit podle vlastní úvahy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Zkompilováno z prezentace Jacka Engwegena pro seminář o seznámení s návrhem legislativy pro nové programovací období, pořádaný NOK-MMR a ze shrnutí pro občany ze stránek MMR.</a:t>
            </a:r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236CA4-7042-4778-87C5-0A3C959A36B2}" type="slidenum">
              <a:rPr lang="cs-CZ" smtClean="0">
                <a:latin typeface="Arial" charset="0"/>
              </a:rPr>
              <a:pPr/>
              <a:t>10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b="1" smtClean="0">
                <a:latin typeface="Arial" charset="0"/>
              </a:rPr>
              <a:t>Nechat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b="1" smtClean="0">
                <a:latin typeface="Arial" charset="0"/>
              </a:rPr>
              <a:t>Nechat</a:t>
            </a:r>
          </a:p>
          <a:p>
            <a:pPr eaLnBrk="1" hangingPunct="1"/>
            <a:r>
              <a:rPr lang="cs-CZ" smtClean="0">
                <a:latin typeface="Arial" charset="0"/>
              </a:rPr>
              <a:t>Vymezení  regionů podle cílů po 2014 se ječště bude měnit, protože nejsou zahrnuta data z roku 2008 (nebo 2009 – to nevím přesně)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b="1" smtClean="0">
                <a:latin typeface="Arial" charset="0"/>
              </a:rPr>
              <a:t>něco takového bych tam nechal - co stojí za zdůraznění můžeš změnit podle vlastní úvahy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Zkompilováno z prezentace Jacka Engwegena pro seminář o seznámení s návrhem legislativy pro nové programovací období, pořádaný NOK-MMR a ze shrnutí pro občany ze stránek MMR.</a:t>
            </a:r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236CA4-7042-4778-87C5-0A3C959A36B2}" type="slidenum">
              <a:rPr lang="cs-CZ" smtClean="0">
                <a:latin typeface="Arial" charset="0"/>
              </a:rPr>
              <a:pPr/>
              <a:t>13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b="1" smtClean="0">
                <a:latin typeface="Arial" charset="0"/>
              </a:rPr>
              <a:t>něco takového bych tam nechal - co stojí za zdůraznění můžeš změnit podle vlastní úvahy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Zkompilováno z prezentace Jacka Engwegena pro seminář o seznámení s návrhem legislativy pro nové programovací období, pořádaný NOK-MMR a ze shrnutí pro občany ze stránek MMR.</a:t>
            </a:r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236CA4-7042-4778-87C5-0A3C959A36B2}" type="slidenum">
              <a:rPr lang="cs-CZ" smtClean="0">
                <a:latin typeface="Arial" charset="0"/>
              </a:rPr>
              <a:pPr/>
              <a:t>14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b="1" smtClean="0">
                <a:latin typeface="Arial" charset="0"/>
              </a:rPr>
              <a:t>nechat</a:t>
            </a:r>
          </a:p>
          <a:p>
            <a:pPr eaLnBrk="1" hangingPunct="1"/>
            <a:r>
              <a:rPr lang="cs-CZ" smtClean="0"/>
              <a:t>Pro maximalizaci dopadu politiky soudržnosti, EK stanovila seznam tématických cílův souladu se strategií EU 2020</a:t>
            </a:r>
            <a:endParaRPr lang="cs-CZ" smtClean="0"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Tři skupiny cílů – toto je spojenos ekonomickým rozvojem a konkurenceschopnosti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b="1" smtClean="0">
                <a:latin typeface="Arial" charset="0"/>
              </a:rPr>
              <a:t>Nechat</a:t>
            </a:r>
          </a:p>
          <a:p>
            <a:pPr eaLnBrk="1" hangingPunct="1"/>
            <a:r>
              <a:rPr lang="cs-CZ" smtClean="0">
                <a:latin typeface="Arial" charset="0"/>
              </a:rPr>
              <a:t>Druhá skupina – udržitelný rozvoj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71270-09A9-47C5-980B-74A16FC578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9FF2A-20E4-4FDD-B97F-D668B9D926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6688" y="1628775"/>
            <a:ext cx="1943100" cy="43211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4213" y="1628775"/>
            <a:ext cx="5680075" cy="43211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58551-E730-412B-B380-F5417A2171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F0DEC-1E76-4454-81D0-F31EBD94EE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C9098-2305-4CB1-B130-17F4C9DB72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4213" y="2636838"/>
            <a:ext cx="3811587" cy="3313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636838"/>
            <a:ext cx="3811588" cy="3313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3F0C6-4A8C-433C-89CE-D6CCEDBCF4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C811E-E09E-4C07-B9DB-612D5B329C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738A3-CD39-476D-AD00-817AF8CD63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AF5C5-D66D-4E40-A5CA-06E8F9711B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0B78D-9C8B-4B79-B65C-DDEF2926E7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BC9C7-E1EA-4CB1-AFD0-46EA71E4FC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RR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88913"/>
            <a:ext cx="91440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628775"/>
            <a:ext cx="77755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636838"/>
            <a:ext cx="777557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9C0B29F-743F-4265-9073-B4CBB11E65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273B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273B9D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273B9D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273B9D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273B9D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273B9D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273B9D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273B9D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273B9D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r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4475"/>
            <a:ext cx="9107488" cy="644048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987550"/>
            <a:ext cx="7561262" cy="865188"/>
          </a:xfrm>
        </p:spPr>
        <p:txBody>
          <a:bodyPr/>
          <a:lstStyle/>
          <a:p>
            <a:r>
              <a:rPr lang="cs-CZ" smtClean="0">
                <a:solidFill>
                  <a:schemeClr val="bg1"/>
                </a:solidFill>
              </a:rPr>
              <a:t>K</a:t>
            </a:r>
            <a:r>
              <a:rPr lang="it-IT" smtClean="0">
                <a:solidFill>
                  <a:schemeClr val="bg1"/>
                </a:solidFill>
              </a:rPr>
              <a:t>ohezní politi</a:t>
            </a:r>
            <a:r>
              <a:rPr lang="cs-CZ" smtClean="0">
                <a:solidFill>
                  <a:schemeClr val="bg1"/>
                </a:solidFill>
              </a:rPr>
              <a:t>ka</a:t>
            </a:r>
            <a:r>
              <a:rPr lang="it-IT" smtClean="0">
                <a:solidFill>
                  <a:schemeClr val="bg1"/>
                </a:solidFill>
              </a:rPr>
              <a:t> po roce 2013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867400" y="5516563"/>
            <a:ext cx="12287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cs-CZ" sz="1400">
                <a:solidFill>
                  <a:srgbClr val="5F5F5F"/>
                </a:solidFill>
              </a:rPr>
              <a:t>Datum:</a:t>
            </a:r>
          </a:p>
          <a:p>
            <a:pPr>
              <a:spcBef>
                <a:spcPct val="25000"/>
              </a:spcBef>
            </a:pPr>
            <a:r>
              <a:rPr lang="cs-CZ" sz="1400">
                <a:solidFill>
                  <a:srgbClr val="5F5F5F"/>
                </a:solidFill>
              </a:rPr>
              <a:t>Místo:</a:t>
            </a:r>
          </a:p>
          <a:p>
            <a:pPr>
              <a:spcBef>
                <a:spcPct val="25000"/>
              </a:spcBef>
            </a:pPr>
            <a:r>
              <a:rPr lang="cs-CZ" sz="1400">
                <a:solidFill>
                  <a:srgbClr val="5F5F5F"/>
                </a:solidFill>
              </a:rPr>
              <a:t>Prezentuje: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951663" y="5516563"/>
            <a:ext cx="18684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cs-CZ" sz="1400" smtClean="0"/>
              <a:t>2012-01-25</a:t>
            </a:r>
            <a:endParaRPr lang="cs-CZ" sz="1400"/>
          </a:p>
          <a:p>
            <a:pPr>
              <a:spcBef>
                <a:spcPct val="25000"/>
              </a:spcBef>
            </a:pPr>
            <a:r>
              <a:rPr lang="cs-CZ" sz="1400"/>
              <a:t>Ostrava</a:t>
            </a:r>
          </a:p>
          <a:p>
            <a:pPr>
              <a:spcBef>
                <a:spcPct val="25000"/>
              </a:spcBef>
            </a:pPr>
            <a:r>
              <a:rPr lang="cs-CZ" sz="1400" smtClean="0"/>
              <a:t>David Sventek</a:t>
            </a:r>
            <a:endParaRPr lang="cs-CZ" sz="1400"/>
          </a:p>
        </p:txBody>
      </p:sp>
      <p:pic>
        <p:nvPicPr>
          <p:cNvPr id="9" name="Zástupný symbol pro obsah 4" descr="investors%20go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83768" y="5805264"/>
            <a:ext cx="2296964" cy="50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433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4"/>
          <p:cNvSpPr>
            <a:spLocks noGrp="1"/>
          </p:cNvSpPr>
          <p:nvPr>
            <p:ph type="title"/>
          </p:nvPr>
        </p:nvSpPr>
        <p:spPr>
          <a:xfrm>
            <a:off x="611560" y="1772816"/>
            <a:ext cx="7920880" cy="647700"/>
          </a:xfrm>
        </p:spPr>
        <p:txBody>
          <a:bodyPr/>
          <a:lstStyle/>
          <a:p>
            <a:pPr eaLnBrk="1" hangingPunct="1"/>
            <a:r>
              <a:rPr lang="cs-CZ" b="1" dirty="0" smtClean="0"/>
              <a:t>2007 – 2013 		/ 		2014 - 2020</a:t>
            </a:r>
          </a:p>
        </p:txBody>
      </p:sp>
      <p:sp>
        <p:nvSpPr>
          <p:cNvPr id="3" name="Nadpis 4"/>
          <p:cNvSpPr txBox="1">
            <a:spLocks/>
          </p:cNvSpPr>
          <p:nvPr/>
        </p:nvSpPr>
        <p:spPr bwMode="auto">
          <a:xfrm>
            <a:off x="611560" y="3645396"/>
            <a:ext cx="792088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3000" b="1" kern="0" dirty="0" smtClean="0">
              <a:solidFill>
                <a:srgbClr val="273B9D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000" b="1" kern="0" dirty="0" smtClean="0">
                <a:solidFill>
                  <a:srgbClr val="273B9D"/>
                </a:solidFill>
                <a:latin typeface="+mj-lt"/>
                <a:ea typeface="+mj-ea"/>
                <a:cs typeface="+mj-cs"/>
              </a:rPr>
              <a:t>Dotace				</a:t>
            </a:r>
            <a:r>
              <a:rPr lang="cs-CZ" sz="3000" b="1" kern="0" dirty="0" err="1" smtClean="0">
                <a:solidFill>
                  <a:srgbClr val="273B9D"/>
                </a:solidFill>
                <a:latin typeface="+mj-lt"/>
                <a:ea typeface="+mj-ea"/>
                <a:cs typeface="+mj-cs"/>
              </a:rPr>
              <a:t>Dotace</a:t>
            </a:r>
            <a:endParaRPr lang="cs-CZ" sz="3000" b="1" kern="0" dirty="0" smtClean="0">
              <a:solidFill>
                <a:srgbClr val="273B9D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3000" b="1" kern="0" dirty="0" smtClean="0">
              <a:solidFill>
                <a:srgbClr val="273B9D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000" b="1" kern="0" dirty="0" smtClean="0">
                <a:solidFill>
                  <a:srgbClr val="273B9D"/>
                </a:solidFill>
                <a:latin typeface="+mj-lt"/>
                <a:ea typeface="+mj-ea"/>
                <a:cs typeface="+mj-cs"/>
              </a:rPr>
              <a:t>v malé míře 		</a:t>
            </a:r>
            <a:r>
              <a:rPr kumimoji="0" lang="cs-CZ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273B9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 	ve větší míře </a:t>
            </a:r>
            <a:r>
              <a:rPr lang="cs-CZ" sz="3000" b="1" kern="0" dirty="0" smtClean="0">
                <a:solidFill>
                  <a:srgbClr val="273B9D"/>
                </a:solidFill>
                <a:latin typeface="+mj-lt"/>
                <a:ea typeface="+mj-ea"/>
                <a:cs typeface="+mj-cs"/>
              </a:rPr>
              <a:t>záruky/úvěry			záruky, úvěry, 						vlastní kapitál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000" b="1" kern="0" baseline="0" dirty="0" smtClean="0">
                <a:solidFill>
                  <a:srgbClr val="273B9D"/>
                </a:solidFill>
                <a:latin typeface="+mj-lt"/>
                <a:ea typeface="+mj-ea"/>
                <a:cs typeface="+mj-cs"/>
              </a:rPr>
              <a:t>				</a:t>
            </a:r>
            <a:endParaRPr kumimoji="0" lang="cs-CZ" sz="3000" b="1" i="0" u="none" strike="noStrike" kern="0" cap="none" spc="0" normalizeH="0" baseline="0" noProof="0" dirty="0" smtClean="0">
              <a:ln>
                <a:noFill/>
              </a:ln>
              <a:solidFill>
                <a:srgbClr val="273B9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468313" y="333375"/>
            <a:ext cx="77755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273B9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Jaká bude forma podpory?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126" y="4869160"/>
            <a:ext cx="2004986" cy="1940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80" name="Group 28"/>
          <p:cNvGraphicFramePr>
            <a:graphicFrameLocks noGrp="1"/>
          </p:cNvGraphicFramePr>
          <p:nvPr>
            <p:ph idx="1"/>
          </p:nvPr>
        </p:nvGraphicFramePr>
        <p:xfrm>
          <a:off x="323850" y="1125538"/>
          <a:ext cx="8569325" cy="5291139"/>
        </p:xfrm>
        <a:graphic>
          <a:graphicData uri="http://schemas.openxmlformats.org/drawingml/2006/table">
            <a:tbl>
              <a:tblPr/>
              <a:tblGrid>
                <a:gridCol w="4286250"/>
                <a:gridCol w="4283075"/>
              </a:tblGrid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2007+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2014+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8461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Konvergence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&lt;75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(pro CF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&lt;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90% ) HDP EU 25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 přechodná podpora 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&lt;75_HDP EU15, &gt;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75% HDP EU 25)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251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mld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EUR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Méně rozvinuté regiony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&lt;75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(pro CF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&lt;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90% ) HDP EU 27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221,3 mld EUR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8477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Přechodné regiony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&lt;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HDP EU 27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&lt;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90%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38,9 mld EUR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Regionální konkurenceschopnost a zaměstnanost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 mld EUR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Více rozvinuté regiony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53,1 mld.EUR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Evropská územní spolupráce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7,75 mld.EUR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Územní spolupráce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11,7 mld.EUR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Connecting Europe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 mld.EUR + 10 mld z CF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1098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Evropský zemědělský fond pro rozvoj venkova (vč.Leader +) a Evropský rybářský fond  mají vlastní právní základ a nejsou součástí politiky soudržnosti.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Evropský zemědělský fond pro rozvoj venkova a Evropský rybářský fond zahrnuty do společného rámce (CSF fondy)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sp>
        <p:nvSpPr>
          <p:cNvPr id="7" name="Nadpis 1"/>
          <p:cNvSpPr txBox="1">
            <a:spLocks/>
          </p:cNvSpPr>
          <p:nvPr/>
        </p:nvSpPr>
        <p:spPr bwMode="auto">
          <a:xfrm>
            <a:off x="468313" y="333375"/>
            <a:ext cx="77755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273B9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 koho v EU/ČR?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513"/>
            <a:ext cx="44958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elig_1420_Mar11_INT_EU27_0608_SLIDE20M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00563" y="1052513"/>
            <a:ext cx="4643437" cy="5216525"/>
          </a:xfrm>
          <a:solidFill>
            <a:schemeClr val="bg1"/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4"/>
          <p:cNvSpPr>
            <a:spLocks noGrp="1"/>
          </p:cNvSpPr>
          <p:nvPr>
            <p:ph type="title"/>
          </p:nvPr>
        </p:nvSpPr>
        <p:spPr>
          <a:xfrm>
            <a:off x="611560" y="1772816"/>
            <a:ext cx="7920880" cy="647700"/>
          </a:xfrm>
        </p:spPr>
        <p:txBody>
          <a:bodyPr/>
          <a:lstStyle/>
          <a:p>
            <a:pPr eaLnBrk="1" hangingPunct="1"/>
            <a:r>
              <a:rPr lang="cs-CZ" b="1" dirty="0" smtClean="0"/>
              <a:t>2007 – 2013 		</a:t>
            </a:r>
          </a:p>
        </p:txBody>
      </p:sp>
      <p:sp>
        <p:nvSpPr>
          <p:cNvPr id="3" name="Nadpis 4"/>
          <p:cNvSpPr txBox="1">
            <a:spLocks/>
          </p:cNvSpPr>
          <p:nvPr/>
        </p:nvSpPr>
        <p:spPr bwMode="auto">
          <a:xfrm>
            <a:off x="611560" y="3645396"/>
            <a:ext cx="792088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kern="0" dirty="0" smtClean="0">
                <a:solidFill>
                  <a:srgbClr val="273B9D"/>
                </a:solidFill>
                <a:latin typeface="+mj-lt"/>
                <a:ea typeface="+mj-ea"/>
                <a:cs typeface="+mj-cs"/>
              </a:rPr>
              <a:t>Zejména: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73B9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Silnice, školy, náměstí,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73B9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občanská vybavenost,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73B9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brownfields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73B9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cs-CZ" sz="2400" b="1" i="0" u="none" strike="noStrike" kern="0" cap="none" spc="0" normalizeH="0" noProof="0" dirty="0" smtClean="0">
                <a:ln>
                  <a:noFill/>
                </a:ln>
                <a:solidFill>
                  <a:srgbClr val="273B9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nemocnice,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kern="0" dirty="0" smtClean="0">
                <a:solidFill>
                  <a:srgbClr val="273B9D"/>
                </a:solidFill>
                <a:latin typeface="+mj-lt"/>
                <a:ea typeface="+mj-ea"/>
                <a:cs typeface="+mj-cs"/>
              </a:rPr>
              <a:t>sociální zařízení 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rgbClr val="273B9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400" b="1" kern="0" dirty="0" smtClean="0">
              <a:solidFill>
                <a:srgbClr val="273B9D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kern="0" dirty="0" smtClean="0">
                <a:solidFill>
                  <a:srgbClr val="273B9D"/>
                </a:solidFill>
                <a:latin typeface="+mj-lt"/>
                <a:ea typeface="+mj-ea"/>
                <a:cs typeface="+mj-cs"/>
              </a:rPr>
              <a:t>Méně: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noProof="0" dirty="0" smtClean="0">
                <a:ln>
                  <a:noFill/>
                </a:ln>
                <a:solidFill>
                  <a:srgbClr val="273B9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Výzkum a vývoj,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noProof="0" dirty="0" smtClean="0">
                <a:ln>
                  <a:noFill/>
                </a:ln>
                <a:solidFill>
                  <a:srgbClr val="273B9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podpora MSP, inovace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468313" y="333375"/>
            <a:ext cx="77755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000" b="0" i="0" u="none" strike="noStrike" kern="0" cap="none" spc="0" normalizeH="0" baseline="0" noProof="0" dirty="0" smtClean="0">
              <a:ln>
                <a:noFill/>
              </a:ln>
              <a:solidFill>
                <a:srgbClr val="273B9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620713" y="404664"/>
            <a:ext cx="77755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000" kern="0" dirty="0" smtClean="0">
                <a:solidFill>
                  <a:srgbClr val="273B9D"/>
                </a:solidFill>
                <a:latin typeface="+mj-lt"/>
                <a:ea typeface="+mj-ea"/>
                <a:cs typeface="+mj-cs"/>
              </a:rPr>
              <a:t>Co podporujeme dnes</a:t>
            </a:r>
            <a:r>
              <a:rPr kumimoji="0" lang="cs-CZ" sz="3000" b="0" i="0" u="none" strike="noStrike" kern="0" cap="none" spc="0" normalizeH="0" noProof="0" dirty="0" smtClean="0">
                <a:ln>
                  <a:noFill/>
                </a:ln>
                <a:solidFill>
                  <a:srgbClr val="273B9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273B9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4797152"/>
            <a:ext cx="2094446" cy="144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660520"/>
            <a:ext cx="3851093" cy="2704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468313" y="333375"/>
            <a:ext cx="77755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000" b="0" i="0" u="none" strike="noStrike" kern="0" cap="none" spc="0" normalizeH="0" baseline="0" noProof="0" dirty="0" smtClean="0">
              <a:ln>
                <a:noFill/>
              </a:ln>
              <a:solidFill>
                <a:srgbClr val="273B9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620713" y="404664"/>
            <a:ext cx="77755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000" kern="0" dirty="0" smtClean="0">
                <a:solidFill>
                  <a:srgbClr val="273B9D"/>
                </a:solidFill>
                <a:latin typeface="+mj-lt"/>
                <a:ea typeface="+mj-ea"/>
                <a:cs typeface="+mj-cs"/>
              </a:rPr>
              <a:t>Co budeme podporovat zítra</a:t>
            </a:r>
            <a:r>
              <a:rPr kumimoji="0" lang="cs-CZ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273B9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492895"/>
            <a:ext cx="3672408" cy="2525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5" y="2564904"/>
            <a:ext cx="3543494" cy="2488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1960" y="2924944"/>
            <a:ext cx="7837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=</a:t>
            </a:r>
            <a:endParaRPr lang="en-US" sz="8000" dirty="0"/>
          </a:p>
        </p:txBody>
      </p:sp>
      <p:sp>
        <p:nvSpPr>
          <p:cNvPr id="10" name="TextBox 9"/>
          <p:cNvSpPr txBox="1"/>
          <p:nvPr/>
        </p:nvSpPr>
        <p:spPr>
          <a:xfrm>
            <a:off x="4211960" y="4913873"/>
            <a:ext cx="7837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62210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Témata pro nové období (1 – 3 z 11)</a:t>
            </a:r>
          </a:p>
        </p:txBody>
      </p:sp>
      <p:sp>
        <p:nvSpPr>
          <p:cNvPr id="399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cs-CZ" smtClean="0"/>
              <a:t>Posilování výzkumu a vývoje, technologického rozvoje a inovací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cs-CZ" smtClean="0"/>
              <a:t>Zvyšování dostupnosti, kvality a využívání informačních a komunikačních technologií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cs-CZ" smtClean="0"/>
              <a:t>Zvyšování konkurenceschopnosti  malých a středních podniků a sektoru zemědělství a rybolovu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620713" y="404664"/>
            <a:ext cx="77755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000" kern="0" dirty="0" smtClean="0">
                <a:solidFill>
                  <a:srgbClr val="273B9D"/>
                </a:solidFill>
                <a:latin typeface="+mj-lt"/>
                <a:ea typeface="+mj-ea"/>
                <a:cs typeface="+mj-cs"/>
              </a:rPr>
              <a:t>Co budeme podporovat zítra</a:t>
            </a:r>
            <a:r>
              <a:rPr kumimoji="0" lang="cs-CZ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273B9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1"/>
          <p:cNvSpPr>
            <a:spLocks noGrp="1"/>
          </p:cNvSpPr>
          <p:nvPr>
            <p:ph type="title"/>
          </p:nvPr>
        </p:nvSpPr>
        <p:spPr>
          <a:xfrm>
            <a:off x="684213" y="1484313"/>
            <a:ext cx="7775575" cy="576262"/>
          </a:xfrm>
        </p:spPr>
        <p:txBody>
          <a:bodyPr/>
          <a:lstStyle/>
          <a:p>
            <a:pPr eaLnBrk="1" hangingPunct="1"/>
            <a:r>
              <a:rPr lang="cs-CZ" smtClean="0"/>
              <a:t>Témata pro nové období (4 – 7 z 11)</a:t>
            </a:r>
          </a:p>
        </p:txBody>
      </p:sp>
      <p:sp>
        <p:nvSpPr>
          <p:cNvPr id="41986" name="Zástupný symbol pro obsah 2"/>
          <p:cNvSpPr>
            <a:spLocks noGrp="1"/>
          </p:cNvSpPr>
          <p:nvPr>
            <p:ph idx="1"/>
          </p:nvPr>
        </p:nvSpPr>
        <p:spPr>
          <a:xfrm>
            <a:off x="684213" y="2205038"/>
            <a:ext cx="7775575" cy="3744912"/>
          </a:xfrm>
        </p:spPr>
        <p:txBody>
          <a:bodyPr/>
          <a:lstStyle/>
          <a:p>
            <a:pPr marL="514350" indent="-514350" eaLnBrk="1" hangingPunct="1">
              <a:buFontTx/>
              <a:buAutoNum type="arabicPeriod" startAt="4"/>
            </a:pPr>
            <a:r>
              <a:rPr lang="cs-CZ" smtClean="0"/>
              <a:t>Podpora přechodu k nízkouhlíkové ekonomice ve všech sektorech</a:t>
            </a:r>
          </a:p>
          <a:p>
            <a:pPr marL="514350" indent="-514350" eaLnBrk="1" hangingPunct="1">
              <a:buFontTx/>
              <a:buAutoNum type="arabicPeriod" startAt="4"/>
            </a:pPr>
            <a:r>
              <a:rPr lang="cs-CZ" smtClean="0"/>
              <a:t>Zlepšování adaptace na klimatické změny, prevence a řízení rizik</a:t>
            </a:r>
          </a:p>
          <a:p>
            <a:pPr marL="514350" indent="-514350" eaLnBrk="1" hangingPunct="1">
              <a:buFontTx/>
              <a:buAutoNum type="arabicPeriod" startAt="4"/>
            </a:pPr>
            <a:r>
              <a:rPr lang="cs-CZ" smtClean="0"/>
              <a:t>Ochrana životního prostředí a podpora efektivity v nakládání se zdroji</a:t>
            </a:r>
          </a:p>
          <a:p>
            <a:pPr marL="514350" indent="-514350" eaLnBrk="1" hangingPunct="1">
              <a:buFontTx/>
              <a:buAutoNum type="arabicPeriod" startAt="4"/>
            </a:pPr>
            <a:r>
              <a:rPr lang="cs-CZ" smtClean="0"/>
              <a:t>Podpora udržitelné dopravy a odstraňování úzkých míst páteřní síťové infrastruktury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Témata pro nové období (8 – 11 z 11)</a:t>
            </a:r>
          </a:p>
        </p:txBody>
      </p:sp>
      <p:sp>
        <p:nvSpPr>
          <p:cNvPr id="440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 startAt="8"/>
            </a:pPr>
            <a:r>
              <a:rPr lang="cs-CZ" dirty="0" smtClean="0"/>
              <a:t>Podpora zaměstnanosti a mobility pracovníků</a:t>
            </a:r>
          </a:p>
          <a:p>
            <a:pPr marL="514350" indent="-514350" eaLnBrk="1" hangingPunct="1">
              <a:buFontTx/>
              <a:buAutoNum type="arabicPeriod" startAt="8"/>
            </a:pPr>
            <a:r>
              <a:rPr lang="cs-CZ" dirty="0" smtClean="0"/>
              <a:t>Podpora sociální inkluze a boj proti chudobě</a:t>
            </a:r>
          </a:p>
          <a:p>
            <a:pPr marL="514350" indent="-514350" eaLnBrk="1" hangingPunct="1">
              <a:buFontTx/>
              <a:buAutoNum type="arabicPeriod" startAt="8"/>
            </a:pPr>
            <a:r>
              <a:rPr lang="cs-CZ" dirty="0" smtClean="0"/>
              <a:t>Investice do vzdělání, dovedností a celoživotního učení</a:t>
            </a:r>
          </a:p>
          <a:p>
            <a:pPr marL="514350" indent="-514350" eaLnBrk="1" hangingPunct="1">
              <a:buFontTx/>
              <a:buAutoNum type="arabicPeriod" startAt="8"/>
            </a:pPr>
            <a:r>
              <a:rPr lang="cs-CZ" dirty="0" smtClean="0"/>
              <a:t>Zvyšování institucionální kapacity a  efektivity veřejné správy</a:t>
            </a:r>
          </a:p>
          <a:p>
            <a:pPr marL="514350" indent="-514350" eaLnBrk="1" hangingPunct="1">
              <a:buFontTx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19" cy="782638"/>
          </a:xfrm>
        </p:spPr>
        <p:txBody>
          <a:bodyPr>
            <a:normAutofit/>
          </a:bodyPr>
          <a:lstStyle/>
          <a:p>
            <a:r>
              <a:rPr lang="cs-CZ" dirty="0" smtClean="0"/>
              <a:t>EU Strategický přístup 2014 - 2020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611560" y="2708920"/>
            <a:ext cx="4392488" cy="100811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Obecné strategické zásady</a:t>
            </a:r>
          </a:p>
          <a:p>
            <a:pPr algn="ctr"/>
            <a:r>
              <a:rPr lang="cs-CZ" sz="2400" dirty="0" smtClean="0"/>
              <a:t>Společenství pro soudržnost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611560" y="1484784"/>
            <a:ext cx="7992888" cy="72008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Strategie EU 2020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5436096" y="2780928"/>
            <a:ext cx="3168352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Národní program reforem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539552" y="4293096"/>
            <a:ext cx="8064896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Partnerská rozvojová smlouva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539552" y="5661248"/>
            <a:ext cx="8064896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Operační programy</a:t>
            </a:r>
          </a:p>
        </p:txBody>
      </p:sp>
      <p:sp>
        <p:nvSpPr>
          <p:cNvPr id="11" name="Šipka dolů 10"/>
          <p:cNvSpPr/>
          <p:nvPr/>
        </p:nvSpPr>
        <p:spPr>
          <a:xfrm>
            <a:off x="2627784" y="2276872"/>
            <a:ext cx="360040" cy="36004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7020272" y="3789040"/>
            <a:ext cx="360040" cy="36004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2627784" y="3789040"/>
            <a:ext cx="360040" cy="36004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4211960" y="5157192"/>
            <a:ext cx="360040" cy="36004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lů 14"/>
          <p:cNvSpPr/>
          <p:nvPr/>
        </p:nvSpPr>
        <p:spPr>
          <a:xfrm flipV="1">
            <a:off x="4716016" y="5157192"/>
            <a:ext cx="360040" cy="36004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lů 15"/>
          <p:cNvSpPr/>
          <p:nvPr/>
        </p:nvSpPr>
        <p:spPr>
          <a:xfrm flipV="1">
            <a:off x="5004048" y="2276872"/>
            <a:ext cx="432048" cy="1872208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7020272" y="2348880"/>
            <a:ext cx="360040" cy="36004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 rot="16200000">
            <a:off x="-751946" y="2488250"/>
            <a:ext cx="2232248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mtClean="0">
                <a:solidFill>
                  <a:schemeClr val="bg1"/>
                </a:solidFill>
              </a:rPr>
              <a:t>Evropská úroveň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 rot="5400000">
            <a:off x="7110028" y="4468470"/>
            <a:ext cx="36004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mtClean="0">
                <a:solidFill>
                  <a:schemeClr val="bg1"/>
                </a:solidFill>
              </a:rPr>
              <a:t>Národní úroveň</a:t>
            </a:r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50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8085365" cy="3528392"/>
          </a:xfrm>
        </p:spPr>
        <p:txBody>
          <a:bodyPr>
            <a:noAutofit/>
          </a:bodyPr>
          <a:lstStyle/>
          <a:p>
            <a:r>
              <a:rPr lang="cs-CZ" sz="3600" b="0" dirty="0" smtClean="0"/>
              <a:t/>
            </a:r>
            <a:br>
              <a:rPr lang="cs-CZ" sz="3600" b="0" dirty="0" smtClean="0"/>
            </a:br>
            <a:r>
              <a:rPr lang="cs-CZ" sz="3600" dirty="0" smtClean="0"/>
              <a:t>Městská (urbánní) dimenze</a:t>
            </a:r>
            <a:br>
              <a:rPr lang="cs-CZ" sz="3600" dirty="0" smtClean="0"/>
            </a:br>
            <a:r>
              <a:rPr lang="cs-CZ" sz="3600" dirty="0" smtClean="0"/>
              <a:t>kohezní politiky v letech 2014 až 2020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180501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8085365" cy="3888432"/>
          </a:xfrm>
        </p:spPr>
        <p:txBody>
          <a:bodyPr>
            <a:noAutofit/>
          </a:bodyPr>
          <a:lstStyle/>
          <a:p>
            <a:r>
              <a:rPr lang="cs-CZ" sz="3600" b="0" dirty="0" smtClean="0"/>
              <a:t/>
            </a:r>
            <a:br>
              <a:rPr lang="cs-CZ" sz="3600" b="0" dirty="0" smtClean="0"/>
            </a:br>
            <a:r>
              <a:rPr lang="cs-CZ" sz="3600" dirty="0" smtClean="0"/>
              <a:t>Regionální rada </a:t>
            </a:r>
            <a:r>
              <a:rPr lang="cs-CZ" sz="3600" dirty="0" err="1" smtClean="0"/>
              <a:t>Moravskoslezsko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b="0" dirty="0" smtClean="0"/>
              <a:t>ROP </a:t>
            </a:r>
            <a:r>
              <a:rPr lang="cs-CZ" sz="3600" b="0" dirty="0" err="1" smtClean="0"/>
              <a:t>Moravskoslezsko</a:t>
            </a:r>
            <a:r>
              <a:rPr lang="cs-CZ" sz="3600" b="0" dirty="0" smtClean="0"/>
              <a:t/>
            </a:r>
            <a:br>
              <a:rPr lang="cs-CZ" sz="3600" b="0" dirty="0" smtClean="0"/>
            </a:br>
            <a:r>
              <a:rPr lang="cs-CZ" sz="3600" b="0" dirty="0" smtClean="0"/>
              <a:t/>
            </a:r>
            <a:br>
              <a:rPr lang="cs-CZ" sz="3600" b="0" dirty="0" smtClean="0"/>
            </a:br>
            <a:r>
              <a:rPr lang="cs-CZ" sz="3600" dirty="0" smtClean="0"/>
              <a:t>stručné představení</a:t>
            </a:r>
            <a:r>
              <a:rPr lang="cs-CZ" sz="3600" b="0" dirty="0" smtClean="0"/>
              <a:t/>
            </a:r>
            <a:br>
              <a:rPr lang="cs-CZ" sz="3600" b="0" dirty="0" smtClean="0"/>
            </a:b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3685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1556792"/>
            <a:ext cx="7775575" cy="782638"/>
          </a:xfrm>
        </p:spPr>
        <p:txBody>
          <a:bodyPr>
            <a:noAutofit/>
          </a:bodyPr>
          <a:lstStyle/>
          <a:p>
            <a:r>
              <a:rPr lang="cs-CZ" sz="2800" dirty="0" smtClean="0"/>
              <a:t>Strategické a integrované programování v městských oblastech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733875"/>
          </a:xfrm>
        </p:spPr>
        <p:txBody>
          <a:bodyPr>
            <a:noAutofit/>
          </a:bodyPr>
          <a:lstStyle/>
          <a:p>
            <a:r>
              <a:rPr lang="cs-CZ" dirty="0" smtClean="0"/>
              <a:t>členský stát definuje přístup k urbánní problematice v Partnerské smlouvě</a:t>
            </a:r>
          </a:p>
          <a:p>
            <a:r>
              <a:rPr lang="cs-CZ" b="1" dirty="0" smtClean="0"/>
              <a:t>návrh požadované alokace pro integrované územní investice prováděné městy minimálně 5 %</a:t>
            </a:r>
          </a:p>
          <a:p>
            <a:r>
              <a:rPr lang="cs-CZ" dirty="0" smtClean="0"/>
              <a:t>zesílený partnerský přístup – zapojení měst při přípravě operačních programů a jejich implementaci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3498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775575" cy="782638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/>
              <a:t>Témata (specifické urbánní investiční priority)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2420888"/>
            <a:ext cx="7775575" cy="3313038"/>
          </a:xfrm>
        </p:spPr>
        <p:txBody>
          <a:bodyPr/>
          <a:lstStyle/>
          <a:p>
            <a:r>
              <a:rPr lang="cs-CZ" dirty="0" smtClean="0"/>
              <a:t>Podpora nízkouhlíkových strategií pro městské oblasti</a:t>
            </a:r>
          </a:p>
          <a:p>
            <a:r>
              <a:rPr lang="cs-CZ" dirty="0" smtClean="0"/>
              <a:t>Aktivity zlepšující urbánní prostředí, včetně regenerace </a:t>
            </a:r>
            <a:r>
              <a:rPr lang="cs-CZ" dirty="0" err="1" smtClean="0"/>
              <a:t>brownfileds</a:t>
            </a:r>
            <a:r>
              <a:rPr lang="cs-CZ" dirty="0" smtClean="0"/>
              <a:t> a snižování znečištění ovzduší</a:t>
            </a:r>
          </a:p>
          <a:p>
            <a:r>
              <a:rPr lang="cs-CZ" dirty="0" smtClean="0"/>
              <a:t>Podpora udržitelné mobility ve městech</a:t>
            </a:r>
          </a:p>
          <a:p>
            <a:r>
              <a:rPr lang="cs-CZ" dirty="0" smtClean="0"/>
              <a:t>Podpora fyzické a ekonomické regenerace zanedbaných komunit ve městech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65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1412776"/>
            <a:ext cx="7775575" cy="782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cs-CZ" sz="2800" dirty="0"/>
              <a:t>ITI – nový nástroj pro městský udržitelný rozvoj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2204864"/>
            <a:ext cx="7775575" cy="3528466"/>
          </a:xfrm>
        </p:spPr>
        <p:txBody>
          <a:bodyPr/>
          <a:lstStyle/>
          <a:p>
            <a:pPr lvl="1"/>
            <a:r>
              <a:rPr lang="cs-CZ" sz="2800" dirty="0" smtClean="0"/>
              <a:t>financování udržitelného městského rozvoje  napříč operačními programy prostřednictvím vlastního „programu“, jehož implementace může být delegována i přímo na města (tzv. „integrované teritoriální investice“)</a:t>
            </a:r>
          </a:p>
          <a:p>
            <a:pPr lvl="1"/>
            <a:r>
              <a:rPr lang="cs-CZ" sz="2800" dirty="0" smtClean="0"/>
              <a:t>financování z více prioritních os v jednom nebo více operačních programech (možné i </a:t>
            </a:r>
            <a:r>
              <a:rPr lang="cs-CZ" sz="2800" dirty="0" err="1" smtClean="0"/>
              <a:t>multifondové</a:t>
            </a:r>
            <a:r>
              <a:rPr lang="cs-CZ" sz="2800" dirty="0" smtClean="0"/>
              <a:t> financování)</a:t>
            </a:r>
          </a:p>
          <a:p>
            <a:pPr lvl="1"/>
            <a:endParaRPr lang="cs-CZ" sz="2800" dirty="0" smtClean="0"/>
          </a:p>
          <a:p>
            <a:pPr lvl="1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83717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88188" cy="782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cs-CZ" sz="2800" dirty="0" smtClean="0"/>
              <a:t>Závěr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1700808"/>
            <a:ext cx="7775575" cy="3528466"/>
          </a:xfrm>
        </p:spPr>
        <p:txBody>
          <a:bodyPr/>
          <a:lstStyle/>
          <a:p>
            <a:pPr marL="457200" lvl="1" indent="0">
              <a:buNone/>
            </a:pPr>
            <a:r>
              <a:rPr lang="cs-CZ" sz="2800" dirty="0" smtClean="0"/>
              <a:t>Pokud bude </a:t>
            </a:r>
            <a:r>
              <a:rPr lang="cs-CZ" sz="2800" dirty="0" smtClean="0"/>
              <a:t>existovat kohezní politika EU, bude to pro </a:t>
            </a:r>
            <a:r>
              <a:rPr lang="cs-CZ" sz="2800" dirty="0" smtClean="0"/>
              <a:t>ČR významný zdroj investic.</a:t>
            </a:r>
          </a:p>
          <a:p>
            <a:pPr marL="457200" lvl="1" indent="0">
              <a:buNone/>
            </a:pPr>
            <a:endParaRPr lang="cs-CZ" sz="2800" dirty="0"/>
          </a:p>
          <a:p>
            <a:pPr marL="457200" lvl="1" indent="0">
              <a:buNone/>
            </a:pPr>
            <a:r>
              <a:rPr lang="cs-CZ" sz="2800" dirty="0" smtClean="0"/>
              <a:t>Města, jako póly rozvoje, budou hrát klíčovou roli při posilování konkurenceschopnosti Evropy.</a:t>
            </a:r>
          </a:p>
          <a:p>
            <a:pPr marL="457200" lvl="1" indent="0">
              <a:buNone/>
            </a:pPr>
            <a:endParaRPr lang="cs-CZ" sz="2800" dirty="0"/>
          </a:p>
          <a:p>
            <a:pPr marL="457200" lvl="1" indent="0">
              <a:buNone/>
            </a:pPr>
            <a:r>
              <a:rPr lang="cs-CZ" sz="2800" dirty="0" smtClean="0"/>
              <a:t>Roky 2012 a 2013 je třeba využít na kvalitní plánování a přípravu integrovaných investic.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18034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4"/>
          <p:cNvSpPr txBox="1">
            <a:spLocks noChangeArrowheads="1"/>
          </p:cNvSpPr>
          <p:nvPr/>
        </p:nvSpPr>
        <p:spPr bwMode="auto">
          <a:xfrm>
            <a:off x="1267321" y="332656"/>
            <a:ext cx="41687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 dirty="0"/>
              <a:t>Děkuji za pozornost.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8013357" cy="3312368"/>
          </a:xfrm>
        </p:spPr>
        <p:txBody>
          <a:bodyPr>
            <a:noAutofit/>
          </a:bodyPr>
          <a:lstStyle/>
          <a:p>
            <a:r>
              <a:rPr lang="cs-CZ" sz="3600" b="0" dirty="0" smtClean="0"/>
              <a:t>Regionální rada </a:t>
            </a:r>
            <a:r>
              <a:rPr lang="cs-CZ" sz="3600" b="0" dirty="0" err="1" smtClean="0"/>
              <a:t>Moravskoslezsko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>- správce a investor 18 mld. Kč z Evropského fondu pro regionální rozvoj v Moravskoslezském kraji v letech 2007 až 2013</a:t>
            </a:r>
            <a:endParaRPr lang="en-US" sz="3600" b="0" dirty="0"/>
          </a:p>
        </p:txBody>
      </p:sp>
      <p:pic>
        <p:nvPicPr>
          <p:cNvPr id="15" name="Zástupný symbol pro obsah 4" descr="investors%20go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3521100" cy="77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9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125" y="260648"/>
            <a:ext cx="4266908" cy="936104"/>
          </a:xfrm>
        </p:spPr>
        <p:txBody>
          <a:bodyPr>
            <a:normAutofit/>
          </a:bodyPr>
          <a:lstStyle/>
          <a:p>
            <a:r>
              <a:rPr lang="cs-CZ" b="0" dirty="0" smtClean="0"/>
              <a:t>Jací</a:t>
            </a:r>
            <a:r>
              <a:rPr lang="en-US" b="0" dirty="0" smtClean="0"/>
              <a:t> </a:t>
            </a:r>
            <a:r>
              <a:rPr lang="cs-CZ" b="0" dirty="0" smtClean="0"/>
              <a:t>jsme</a:t>
            </a:r>
            <a:r>
              <a:rPr lang="en-US" b="0" dirty="0" smtClean="0"/>
              <a:t> </a:t>
            </a:r>
            <a:r>
              <a:rPr lang="en-US" b="0" dirty="0" err="1" smtClean="0"/>
              <a:t>investoři</a:t>
            </a:r>
            <a:r>
              <a:rPr lang="en-US" b="0" dirty="0" smtClean="0"/>
              <a:t>?</a:t>
            </a:r>
            <a:endParaRPr lang="en-US" b="0" dirty="0"/>
          </a:p>
        </p:txBody>
      </p:sp>
      <p:cxnSp>
        <p:nvCxnSpPr>
          <p:cNvPr id="14" name="Přímá spojovací čára 13"/>
          <p:cNvCxnSpPr/>
          <p:nvPr/>
        </p:nvCxnSpPr>
        <p:spPr>
          <a:xfrm>
            <a:off x="384266" y="4336009"/>
            <a:ext cx="8525090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3239588" y="2990458"/>
            <a:ext cx="1191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800" dirty="0" smtClean="0"/>
              <a:t>2,8</a:t>
            </a:r>
            <a:endParaRPr lang="cs-CZ" sz="2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400403" y="2990458"/>
            <a:ext cx="3211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smtClean="0"/>
              <a:t>12,26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5594404" y="5092718"/>
            <a:ext cx="3017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dirty="0" smtClean="0"/>
              <a:t>11,29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3069771" y="5092718"/>
            <a:ext cx="1582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800" dirty="0" smtClean="0"/>
              <a:t>13,6</a:t>
            </a:r>
            <a:endParaRPr lang="cs-CZ" sz="2400" dirty="0"/>
          </a:p>
        </p:txBody>
      </p:sp>
      <p:sp>
        <p:nvSpPr>
          <p:cNvPr id="34" name="Obdélník 33"/>
          <p:cNvSpPr/>
          <p:nvPr/>
        </p:nvSpPr>
        <p:spPr>
          <a:xfrm>
            <a:off x="273968" y="2990458"/>
            <a:ext cx="1978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dirty="0" smtClean="0"/>
              <a:t>2011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384265" y="5092718"/>
            <a:ext cx="1599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smtClean="0"/>
              <a:t>ROP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2662637" y="1484784"/>
            <a:ext cx="2263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 smtClean="0"/>
              <a:t>schváleno</a:t>
            </a:r>
          </a:p>
          <a:p>
            <a:pPr algn="ctr"/>
            <a:r>
              <a:rPr lang="cs-CZ" sz="3600" dirty="0" smtClean="0"/>
              <a:t>v mld. Kč</a:t>
            </a:r>
            <a:endParaRPr lang="cs-CZ" sz="3600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6057712" y="1772816"/>
            <a:ext cx="1826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 smtClean="0"/>
              <a:t>% EIRR</a:t>
            </a:r>
            <a:endParaRPr lang="cs-CZ" sz="3600" dirty="0"/>
          </a:p>
        </p:txBody>
      </p:sp>
      <p:cxnSp>
        <p:nvCxnSpPr>
          <p:cNvPr id="40" name="Přímá spojovací čára 39"/>
          <p:cNvCxnSpPr/>
          <p:nvPr/>
        </p:nvCxnSpPr>
        <p:spPr>
          <a:xfrm>
            <a:off x="2485158" y="2697737"/>
            <a:ext cx="0" cy="3435531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12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012818"/>
          </a:xfrm>
        </p:spPr>
        <p:txBody>
          <a:bodyPr>
            <a:noAutofit/>
          </a:bodyPr>
          <a:lstStyle/>
          <a:p>
            <a:r>
              <a:rPr lang="en-US" b="0" dirty="0" err="1" smtClean="0"/>
              <a:t>Jací</a:t>
            </a:r>
            <a:r>
              <a:rPr lang="en-US" b="0" dirty="0" smtClean="0"/>
              <a:t> </a:t>
            </a:r>
            <a:r>
              <a:rPr lang="en-US" b="0" dirty="0" err="1" smtClean="0"/>
              <a:t>jsme</a:t>
            </a:r>
            <a:r>
              <a:rPr lang="en-US" b="0" dirty="0" smtClean="0"/>
              <a:t> </a:t>
            </a:r>
            <a:r>
              <a:rPr lang="en-US" b="0" dirty="0" err="1" smtClean="0"/>
              <a:t>správci</a:t>
            </a:r>
            <a:r>
              <a:rPr lang="en-US" b="0" dirty="0" smtClean="0"/>
              <a:t> </a:t>
            </a:r>
            <a:r>
              <a:rPr lang="en-US" b="0" dirty="0" err="1" smtClean="0"/>
              <a:t>peněz</a:t>
            </a:r>
            <a:r>
              <a:rPr lang="en-US" b="0" dirty="0" smtClean="0"/>
              <a:t>?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208" y="3356992"/>
            <a:ext cx="7315200" cy="2044678"/>
          </a:xfrm>
        </p:spPr>
        <p:txBody>
          <a:bodyPr>
            <a:noAutofit/>
          </a:bodyPr>
          <a:lstStyle/>
          <a:p>
            <a:r>
              <a:rPr lang="en-US" sz="7200" dirty="0" err="1"/>
              <a:t>s</a:t>
            </a:r>
            <a:r>
              <a:rPr lang="en-US" sz="7200" dirty="0" err="1" smtClean="0"/>
              <a:t>polehliví</a:t>
            </a:r>
            <a:endParaRPr lang="en-US" sz="720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59832" y="2096248"/>
            <a:ext cx="3656464" cy="2044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dirty="0" smtClean="0"/>
              <a:t>100%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9686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0" y="1772816"/>
            <a:ext cx="918825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ipsa 5"/>
          <p:cNvSpPr/>
          <p:nvPr/>
        </p:nvSpPr>
        <p:spPr>
          <a:xfrm>
            <a:off x="3491880" y="3068960"/>
            <a:ext cx="576064" cy="2520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3125" y="404664"/>
            <a:ext cx="4266908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73B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73B9D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73B9D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73B9D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73B9D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273B9D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273B9D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273B9D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273B9D"/>
                </a:solidFill>
                <a:latin typeface="Arial" pitchFamily="34" charset="0"/>
              </a:defRPr>
            </a:lvl9pPr>
          </a:lstStyle>
          <a:p>
            <a:r>
              <a:rPr lang="cs-CZ" dirty="0" smtClean="0"/>
              <a:t>Jak rychle čerpáme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8085365" cy="3528392"/>
          </a:xfrm>
        </p:spPr>
        <p:txBody>
          <a:bodyPr>
            <a:noAutofit/>
          </a:bodyPr>
          <a:lstStyle/>
          <a:p>
            <a:r>
              <a:rPr lang="cs-CZ" sz="3600" b="0" dirty="0" smtClean="0"/>
              <a:t/>
            </a:r>
            <a:br>
              <a:rPr lang="cs-CZ" sz="3600" b="0" dirty="0" smtClean="0"/>
            </a:br>
            <a:r>
              <a:rPr lang="cs-CZ" sz="3600" dirty="0" smtClean="0"/>
              <a:t>Politika soudržnosti </a:t>
            </a:r>
            <a:br>
              <a:rPr lang="cs-CZ" sz="3600" dirty="0" smtClean="0"/>
            </a:br>
            <a:r>
              <a:rPr lang="cs-CZ" sz="3600" dirty="0" smtClean="0"/>
              <a:t>v letech 2014 až 2020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785811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4"/>
          <p:cNvSpPr>
            <a:spLocks noGrp="1"/>
          </p:cNvSpPr>
          <p:nvPr>
            <p:ph type="title"/>
          </p:nvPr>
        </p:nvSpPr>
        <p:spPr>
          <a:xfrm>
            <a:off x="611560" y="1772816"/>
            <a:ext cx="7920880" cy="647700"/>
          </a:xfrm>
        </p:spPr>
        <p:txBody>
          <a:bodyPr/>
          <a:lstStyle/>
          <a:p>
            <a:pPr eaLnBrk="1" hangingPunct="1"/>
            <a:r>
              <a:rPr lang="cs-CZ" b="1" dirty="0" smtClean="0"/>
              <a:t>2007 – 2013 		/ 		2014 - 2020</a:t>
            </a:r>
          </a:p>
        </p:txBody>
      </p:sp>
      <p:sp>
        <p:nvSpPr>
          <p:cNvPr id="3" name="Nadpis 4"/>
          <p:cNvSpPr txBox="1">
            <a:spLocks/>
          </p:cNvSpPr>
          <p:nvPr/>
        </p:nvSpPr>
        <p:spPr bwMode="auto">
          <a:xfrm>
            <a:off x="611560" y="3645396"/>
            <a:ext cx="792088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000" b="1" kern="0" dirty="0" smtClean="0">
                <a:solidFill>
                  <a:srgbClr val="273B9D"/>
                </a:solidFill>
                <a:latin typeface="+mj-lt"/>
                <a:ea typeface="+mj-ea"/>
                <a:cs typeface="+mj-cs"/>
              </a:rPr>
              <a:t>přes</a:t>
            </a:r>
            <a:r>
              <a:rPr kumimoji="0" lang="cs-CZ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273B9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700 mld.</a:t>
            </a:r>
            <a:r>
              <a:rPr kumimoji="0" lang="cs-CZ" sz="3000" b="1" i="0" u="none" strike="noStrike" kern="0" cap="none" spc="0" normalizeH="0" noProof="0" dirty="0" smtClean="0">
                <a:ln>
                  <a:noFill/>
                </a:ln>
                <a:solidFill>
                  <a:srgbClr val="273B9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Kč</a:t>
            </a:r>
            <a:r>
              <a:rPr kumimoji="0" lang="cs-CZ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273B9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/ 	přes</a:t>
            </a:r>
            <a:r>
              <a:rPr kumimoji="0" lang="cs-CZ" sz="3000" b="1" i="0" u="none" strike="noStrike" kern="0" cap="none" spc="0" normalizeH="0" noProof="0" dirty="0" smtClean="0">
                <a:ln>
                  <a:noFill/>
                </a:ln>
                <a:solidFill>
                  <a:srgbClr val="273B9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500 mld. Kč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000" b="1" kern="0" baseline="0" dirty="0" smtClean="0">
                <a:solidFill>
                  <a:srgbClr val="273B9D"/>
                </a:solidFill>
                <a:latin typeface="+mj-lt"/>
                <a:ea typeface="+mj-ea"/>
                <a:cs typeface="+mj-cs"/>
              </a:rPr>
              <a:t>					(70 – 75%)</a:t>
            </a:r>
            <a:endParaRPr kumimoji="0" lang="cs-CZ" sz="3000" b="1" i="0" u="none" strike="noStrike" kern="0" cap="none" spc="0" normalizeH="0" baseline="0" noProof="0" dirty="0" smtClean="0">
              <a:ln>
                <a:noFill/>
              </a:ln>
              <a:solidFill>
                <a:srgbClr val="273B9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468313" y="333375"/>
            <a:ext cx="77755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273B9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Kolik prostředků pro ČR?</a:t>
            </a:r>
          </a:p>
        </p:txBody>
      </p:sp>
      <p:pic>
        <p:nvPicPr>
          <p:cNvPr id="5" name="Picture 4" descr="aa00621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55" y="4293096"/>
            <a:ext cx="1718534" cy="2564904"/>
          </a:xfrm>
          <a:prstGeom prst="rect">
            <a:avLst/>
          </a:prstGeom>
        </p:spPr>
      </p:pic>
      <p:pic>
        <p:nvPicPr>
          <p:cNvPr id="7" name="Picture 6" descr="aa00621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60" y="4581128"/>
            <a:ext cx="1525546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4"/>
          <p:cNvSpPr>
            <a:spLocks noGrp="1"/>
          </p:cNvSpPr>
          <p:nvPr>
            <p:ph type="title"/>
          </p:nvPr>
        </p:nvSpPr>
        <p:spPr>
          <a:xfrm>
            <a:off x="611560" y="1772816"/>
            <a:ext cx="7920880" cy="647700"/>
          </a:xfrm>
        </p:spPr>
        <p:txBody>
          <a:bodyPr/>
          <a:lstStyle/>
          <a:p>
            <a:pPr eaLnBrk="1" hangingPunct="1"/>
            <a:r>
              <a:rPr lang="cs-CZ" b="1" dirty="0" smtClean="0"/>
              <a:t>2007 – 2013 		/ 	2014 - 2020</a:t>
            </a:r>
          </a:p>
        </p:txBody>
      </p:sp>
      <p:sp>
        <p:nvSpPr>
          <p:cNvPr id="3" name="Nadpis 4"/>
          <p:cNvSpPr txBox="1">
            <a:spLocks/>
          </p:cNvSpPr>
          <p:nvPr/>
        </p:nvSpPr>
        <p:spPr bwMode="auto">
          <a:xfrm>
            <a:off x="611560" y="3645396"/>
            <a:ext cx="792088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000" b="1" kern="0" dirty="0" smtClean="0">
                <a:solidFill>
                  <a:srgbClr val="273B9D"/>
                </a:solidFill>
                <a:latin typeface="+mj-lt"/>
                <a:ea typeface="+mj-ea"/>
                <a:cs typeface="+mj-cs"/>
              </a:rPr>
              <a:t>Nekomerční			</a:t>
            </a:r>
            <a:r>
              <a:rPr lang="cs-CZ" sz="3000" b="1" kern="0" dirty="0" err="1" smtClean="0">
                <a:solidFill>
                  <a:srgbClr val="273B9D"/>
                </a:solidFill>
                <a:latin typeface="+mj-lt"/>
                <a:ea typeface="+mj-ea"/>
                <a:cs typeface="+mj-cs"/>
              </a:rPr>
              <a:t>Nekomerční</a:t>
            </a:r>
            <a:endParaRPr lang="cs-CZ" sz="3000" b="1" kern="0" dirty="0" smtClean="0">
              <a:solidFill>
                <a:srgbClr val="273B9D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000" b="1" kern="0" dirty="0" smtClean="0">
                <a:solidFill>
                  <a:srgbClr val="273B9D"/>
                </a:solidFill>
                <a:latin typeface="+mj-lt"/>
                <a:ea typeface="+mj-ea"/>
                <a:cs typeface="+mj-cs"/>
              </a:rPr>
              <a:t>85% 				</a:t>
            </a:r>
            <a:r>
              <a:rPr kumimoji="0" lang="cs-CZ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273B9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 	85% (DPH?)</a:t>
            </a:r>
            <a:endParaRPr kumimoji="0" lang="cs-CZ" sz="3000" b="1" i="0" u="none" strike="noStrike" kern="0" cap="none" spc="0" normalizeH="0" noProof="0" dirty="0" smtClean="0">
              <a:ln>
                <a:noFill/>
              </a:ln>
              <a:solidFill>
                <a:srgbClr val="273B9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000" b="1" kern="0" dirty="0" smtClean="0">
                <a:solidFill>
                  <a:srgbClr val="273B9D"/>
                </a:solidFill>
                <a:latin typeface="+mj-lt"/>
                <a:ea typeface="+mj-ea"/>
                <a:cs typeface="+mj-cs"/>
              </a:rPr>
              <a:t>Komerční				</a:t>
            </a:r>
            <a:r>
              <a:rPr lang="cs-CZ" sz="3000" b="1" kern="0" dirty="0" err="1" smtClean="0">
                <a:solidFill>
                  <a:srgbClr val="273B9D"/>
                </a:solidFill>
                <a:latin typeface="+mj-lt"/>
                <a:ea typeface="+mj-ea"/>
                <a:cs typeface="+mj-cs"/>
              </a:rPr>
              <a:t>Komerční</a:t>
            </a:r>
            <a:endParaRPr lang="cs-CZ" sz="3000" b="1" kern="0" dirty="0" smtClean="0">
              <a:solidFill>
                <a:srgbClr val="273B9D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000" b="1" kern="0" baseline="0" dirty="0" smtClean="0">
                <a:solidFill>
                  <a:srgbClr val="273B9D"/>
                </a:solidFill>
                <a:latin typeface="+mj-lt"/>
                <a:ea typeface="+mj-ea"/>
                <a:cs typeface="+mj-cs"/>
              </a:rPr>
              <a:t>40-60%				40-60%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000" b="1" kern="0" dirty="0" smtClean="0">
                <a:solidFill>
                  <a:srgbClr val="273B9D"/>
                </a:solidFill>
                <a:latin typeface="+mj-lt"/>
                <a:ea typeface="+mj-ea"/>
                <a:cs typeface="+mj-cs"/>
              </a:rPr>
              <a:t>					</a:t>
            </a:r>
            <a:r>
              <a:rPr lang="cs-CZ" sz="3000" i="1" kern="0" dirty="0" smtClean="0">
                <a:solidFill>
                  <a:srgbClr val="273B9D"/>
                </a:solidFill>
                <a:latin typeface="+mj-lt"/>
                <a:ea typeface="+mj-ea"/>
                <a:cs typeface="+mj-cs"/>
              </a:rPr>
              <a:t>pravděpodobně</a:t>
            </a:r>
            <a:r>
              <a:rPr lang="cs-CZ" sz="3000" b="1" kern="0" baseline="0" dirty="0" smtClean="0">
                <a:solidFill>
                  <a:srgbClr val="273B9D"/>
                </a:solidFill>
                <a:latin typeface="+mj-lt"/>
                <a:ea typeface="+mj-ea"/>
                <a:cs typeface="+mj-cs"/>
              </a:rPr>
              <a:t> </a:t>
            </a:r>
            <a:endParaRPr kumimoji="0" lang="cs-CZ" sz="3000" b="1" i="0" u="none" strike="noStrike" kern="0" cap="none" spc="0" normalizeH="0" baseline="0" noProof="0" dirty="0" smtClean="0">
              <a:ln>
                <a:noFill/>
              </a:ln>
              <a:solidFill>
                <a:srgbClr val="273B9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468313" y="333375"/>
            <a:ext cx="77755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273B9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Jaká bude výše podpory?</a:t>
            </a:r>
          </a:p>
        </p:txBody>
      </p:sp>
      <p:pic>
        <p:nvPicPr>
          <p:cNvPr id="5" name="Picture 4" descr="j031556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442" y="5099107"/>
            <a:ext cx="1595614" cy="1138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-urad-2.0-nova[1]">
  <a:themeElements>
    <a:clrScheme name="prezentace-dobra-rada-sablon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ace-dobra-rada-sablo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e-dobra-rada-sablo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-dobra-rada-sablo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-dobra-rada-sablo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-dobra-rada-sablo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-dobra-rada-sablo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-dobra-rada-sablo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-dobra-rada-sablo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-dobra-rada-sablo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-dobra-rada-sablo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-dobra-rada-sablo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-dobra-rada-sablo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-dobra-rada-sablo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prezentace-urad-2.0-nova[1]</Template>
  <TotalTime>1488</TotalTime>
  <Words>1019</Words>
  <Application>Microsoft Macintosh PowerPoint</Application>
  <PresentationFormat>On-screen Show (4:3)</PresentationFormat>
  <Paragraphs>158</Paragraphs>
  <Slides>24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prezentace-urad-2.0-nova[1]</vt:lpstr>
      <vt:lpstr>Kohezní politika po roce 2013</vt:lpstr>
      <vt:lpstr> Regionální rada Moravskoslezsko ROP Moravskoslezsko  stručné představení </vt:lpstr>
      <vt:lpstr>Regionální rada Moravskoslezsko - správce a investor 18 mld. Kč z Evropského fondu pro regionální rozvoj v Moravskoslezském kraji v letech 2007 až 2013</vt:lpstr>
      <vt:lpstr>Jací jsme investoři?</vt:lpstr>
      <vt:lpstr>Jací jsme správci peněz?</vt:lpstr>
      <vt:lpstr>PowerPoint Presentation</vt:lpstr>
      <vt:lpstr> Politika soudržnosti  v letech 2014 až 2020</vt:lpstr>
      <vt:lpstr>2007 – 2013   /   2014 - 2020</vt:lpstr>
      <vt:lpstr>2007 – 2013   /  2014 - 2020</vt:lpstr>
      <vt:lpstr>2007 – 2013   /   2014 - 2020</vt:lpstr>
      <vt:lpstr>PowerPoint Presentation</vt:lpstr>
      <vt:lpstr>PowerPoint Presentation</vt:lpstr>
      <vt:lpstr>2007 – 2013   </vt:lpstr>
      <vt:lpstr>PowerPoint Presentation</vt:lpstr>
      <vt:lpstr>Témata pro nové období (1 – 3 z 11)</vt:lpstr>
      <vt:lpstr>Témata pro nové období (4 – 7 z 11)</vt:lpstr>
      <vt:lpstr>Témata pro nové období (8 – 11 z 11)</vt:lpstr>
      <vt:lpstr>EU Strategický přístup 2014 - 2020</vt:lpstr>
      <vt:lpstr> Městská (urbánní) dimenze kohezní politiky v letech 2014 až 2020</vt:lpstr>
      <vt:lpstr>Strategické a integrované programování v městských oblastech</vt:lpstr>
      <vt:lpstr>Témata (specifické urbánní investiční priority)</vt:lpstr>
      <vt:lpstr>ITI – nový nástroj pro městský udržitelný rozvoj </vt:lpstr>
      <vt:lpstr>Závěr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konczyna</dc:creator>
  <cp:lastModifiedBy>David Sventek</cp:lastModifiedBy>
  <cp:revision>103</cp:revision>
  <dcterms:created xsi:type="dcterms:W3CDTF">2011-10-11T13:36:25Z</dcterms:created>
  <dcterms:modified xsi:type="dcterms:W3CDTF">2012-01-24T20:23:29Z</dcterms:modified>
</cp:coreProperties>
</file>