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  <p:sldId id="265" r:id="rId11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obert.bartu\Plocha\DR%20-%20&#269;innosti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obert.bartu\Plocha\DR%20-%20&#269;innosti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TEXTY!$E$2</c:f>
              <c:strCache>
                <c:ptCount val="1"/>
                <c:pt idx="0">
                  <c:v>CELKEM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gradFill>
                <a:gsLst>
                  <a:gs pos="0">
                    <a:srgbClr val="0070C0"/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</c:dPt>
          <c:cat>
            <c:strRef>
              <c:f>TEXTY!$A$3:$A$15</c:f>
              <c:strCache>
                <c:ptCount val="13"/>
                <c:pt idx="0">
                  <c:v>Jihomoravský</c:v>
                </c:pt>
                <c:pt idx="1">
                  <c:v>Středočeský</c:v>
                </c:pt>
                <c:pt idx="2">
                  <c:v>Moravskoslezský</c:v>
                </c:pt>
                <c:pt idx="3">
                  <c:v>Královéhradecký</c:v>
                </c:pt>
                <c:pt idx="4">
                  <c:v>Zlínský</c:v>
                </c:pt>
                <c:pt idx="5">
                  <c:v>Olomoucký</c:v>
                </c:pt>
                <c:pt idx="6">
                  <c:v>Ústecký</c:v>
                </c:pt>
                <c:pt idx="7">
                  <c:v>Pardubický</c:v>
                </c:pt>
                <c:pt idx="8">
                  <c:v>Plzeňský</c:v>
                </c:pt>
                <c:pt idx="9">
                  <c:v>Karlovarský</c:v>
                </c:pt>
                <c:pt idx="10">
                  <c:v>Liberecký</c:v>
                </c:pt>
                <c:pt idx="11">
                  <c:v>Vysočina</c:v>
                </c:pt>
                <c:pt idx="12">
                  <c:v>Jihočeský</c:v>
                </c:pt>
              </c:strCache>
            </c:strRef>
          </c:cat>
          <c:val>
            <c:numRef>
              <c:f>TEXTY!$E$3:$E$15</c:f>
              <c:numCache>
                <c:formatCode>#,##0</c:formatCode>
                <c:ptCount val="13"/>
                <c:pt idx="0">
                  <c:v>3528</c:v>
                </c:pt>
                <c:pt idx="1">
                  <c:v>3404</c:v>
                </c:pt>
                <c:pt idx="2">
                  <c:v>3011</c:v>
                </c:pt>
                <c:pt idx="3">
                  <c:v>2193</c:v>
                </c:pt>
                <c:pt idx="4">
                  <c:v>2065</c:v>
                </c:pt>
                <c:pt idx="5">
                  <c:v>1902</c:v>
                </c:pt>
                <c:pt idx="6">
                  <c:v>1667</c:v>
                </c:pt>
                <c:pt idx="7">
                  <c:v>1663</c:v>
                </c:pt>
                <c:pt idx="8">
                  <c:v>1233</c:v>
                </c:pt>
                <c:pt idx="9">
                  <c:v>1211</c:v>
                </c:pt>
                <c:pt idx="10">
                  <c:v>1200</c:v>
                </c:pt>
                <c:pt idx="11">
                  <c:v>1145</c:v>
                </c:pt>
                <c:pt idx="12">
                  <c:v>930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684800"/>
        <c:axId val="68694784"/>
      </c:barChart>
      <c:catAx>
        <c:axId val="68684800"/>
        <c:scaling>
          <c:orientation val="minMax"/>
        </c:scaling>
        <c:delete val="0"/>
        <c:axPos val="b"/>
        <c:majorTickMark val="out"/>
        <c:minorTickMark val="none"/>
        <c:tickLblPos val="nextTo"/>
        <c:crossAx val="68694784"/>
        <c:crosses val="autoZero"/>
        <c:auto val="1"/>
        <c:lblAlgn val="ctr"/>
        <c:lblOffset val="100"/>
        <c:noMultiLvlLbl val="0"/>
      </c:catAx>
      <c:valAx>
        <c:axId val="686947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8684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TEXTY!$E$55:$P$55</c:f>
              <c:strCache>
                <c:ptCount val="12"/>
                <c:pt idx="0">
                  <c:v>Rozvoj</c:v>
                </c:pt>
                <c:pt idx="1">
                  <c:v>ICTaSS</c:v>
                </c:pt>
                <c:pt idx="2">
                  <c:v>ICTvP</c:v>
                </c:pt>
                <c:pt idx="3">
                  <c:v>EKO-E</c:v>
                </c:pt>
                <c:pt idx="4">
                  <c:v>Inovace</c:v>
                </c:pt>
                <c:pt idx="5">
                  <c:v>Potenciál</c:v>
                </c:pt>
                <c:pt idx="6">
                  <c:v>Spolupráce</c:v>
                </c:pt>
                <c:pt idx="7">
                  <c:v>Prosperita</c:v>
                </c:pt>
                <c:pt idx="8">
                  <c:v>ŠS</c:v>
                </c:pt>
                <c:pt idx="9">
                  <c:v>Nemovitosti</c:v>
                </c:pt>
                <c:pt idx="10">
                  <c:v>Poradenství</c:v>
                </c:pt>
                <c:pt idx="11">
                  <c:v>MKT</c:v>
                </c:pt>
              </c:strCache>
            </c:strRef>
          </c:cat>
          <c:val>
            <c:numRef>
              <c:f>TEXTY!$E$58:$P$58</c:f>
              <c:numCache>
                <c:formatCode>#,##0</c:formatCode>
                <c:ptCount val="12"/>
                <c:pt idx="0">
                  <c:v>181</c:v>
                </c:pt>
                <c:pt idx="1">
                  <c:v>66</c:v>
                </c:pt>
                <c:pt idx="2">
                  <c:v>83</c:v>
                </c:pt>
                <c:pt idx="3">
                  <c:v>225</c:v>
                </c:pt>
                <c:pt idx="4">
                  <c:v>109</c:v>
                </c:pt>
                <c:pt idx="5">
                  <c:v>68</c:v>
                </c:pt>
                <c:pt idx="6">
                  <c:v>7</c:v>
                </c:pt>
                <c:pt idx="7">
                  <c:v>38</c:v>
                </c:pt>
                <c:pt idx="8">
                  <c:v>170</c:v>
                </c:pt>
                <c:pt idx="9">
                  <c:v>229</c:v>
                </c:pt>
                <c:pt idx="10">
                  <c:v>38</c:v>
                </c:pt>
                <c:pt idx="11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720896"/>
        <c:axId val="68734976"/>
      </c:barChart>
      <c:catAx>
        <c:axId val="687208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68734976"/>
        <c:crosses val="autoZero"/>
        <c:auto val="1"/>
        <c:lblAlgn val="ctr"/>
        <c:lblOffset val="100"/>
        <c:noMultiLvlLbl val="0"/>
      </c:catAx>
      <c:valAx>
        <c:axId val="687349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8720896"/>
        <c:crossesAt val="1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2F631-DA86-495D-91C6-4885E25A3F9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C617C7-CF2C-4B35-9F1C-F20196147ADA}">
      <dgm:prSet phldrT="[Text]"/>
      <dgm:spPr/>
      <dgm:t>
        <a:bodyPr/>
        <a:lstStyle/>
        <a:p>
          <a:r>
            <a:rPr lang="cs-CZ" b="1"/>
            <a:t>Koordinace a podpora toku investic</a:t>
          </a:r>
          <a:endParaRPr lang="cs-CZ"/>
        </a:p>
      </dgm:t>
    </dgm:pt>
    <dgm:pt modelId="{69F18C3F-CF43-4186-A434-FB85F40449D9}" type="parTrans" cxnId="{01CF4FBB-4B7C-421E-A327-9B63D4DF6960}">
      <dgm:prSet/>
      <dgm:spPr/>
      <dgm:t>
        <a:bodyPr/>
        <a:lstStyle/>
        <a:p>
          <a:endParaRPr lang="cs-CZ"/>
        </a:p>
      </dgm:t>
    </dgm:pt>
    <dgm:pt modelId="{84A50136-94E3-4369-937B-BA7E1370EEEA}" type="sibTrans" cxnId="{01CF4FBB-4B7C-421E-A327-9B63D4DF6960}">
      <dgm:prSet/>
      <dgm:spPr/>
      <dgm:t>
        <a:bodyPr/>
        <a:lstStyle/>
        <a:p>
          <a:endParaRPr lang="cs-CZ"/>
        </a:p>
      </dgm:t>
    </dgm:pt>
    <dgm:pt modelId="{7807787D-70D3-4ED6-9A0C-94C3CA4CEEBD}">
      <dgm:prSet phldrT="[Text]" custT="1"/>
      <dgm:spPr/>
      <dgm:t>
        <a:bodyPr/>
        <a:lstStyle/>
        <a:p>
          <a:r>
            <a:rPr lang="cs-CZ" sz="1100" dirty="0"/>
            <a:t>Podpora přílivu sofistikovaných investic</a:t>
          </a:r>
        </a:p>
      </dgm:t>
    </dgm:pt>
    <dgm:pt modelId="{79DF227F-EF4B-4A49-A13D-DA3E33A18E7C}" type="parTrans" cxnId="{12130BDC-3C63-40B5-80B4-93AC79B06FEF}">
      <dgm:prSet/>
      <dgm:spPr/>
      <dgm:t>
        <a:bodyPr/>
        <a:lstStyle/>
        <a:p>
          <a:endParaRPr lang="cs-CZ"/>
        </a:p>
      </dgm:t>
    </dgm:pt>
    <dgm:pt modelId="{C71C6FC0-9A37-4FA7-8503-66F4C1856519}" type="sibTrans" cxnId="{12130BDC-3C63-40B5-80B4-93AC79B06FEF}">
      <dgm:prSet/>
      <dgm:spPr/>
      <dgm:t>
        <a:bodyPr/>
        <a:lstStyle/>
        <a:p>
          <a:endParaRPr lang="cs-CZ"/>
        </a:p>
      </dgm:t>
    </dgm:pt>
    <dgm:pt modelId="{4094C955-9EF0-49E9-9637-FF215821BD69}">
      <dgm:prSet phldrT="[Text]"/>
      <dgm:spPr>
        <a:solidFill>
          <a:schemeClr val="accent6"/>
        </a:solidFill>
      </dgm:spPr>
      <dgm:t>
        <a:bodyPr/>
        <a:lstStyle/>
        <a:p>
          <a:r>
            <a:rPr lang="cs-CZ" b="1" dirty="0"/>
            <a:t>Podpora komercializace výsledků </a:t>
          </a:r>
          <a:r>
            <a:rPr lang="cs-CZ" b="1" dirty="0" err="1"/>
            <a:t>VaV</a:t>
          </a:r>
          <a:r>
            <a:rPr lang="cs-CZ" b="1" dirty="0"/>
            <a:t> a investic do inovací</a:t>
          </a:r>
          <a:endParaRPr lang="cs-CZ" dirty="0"/>
        </a:p>
      </dgm:t>
    </dgm:pt>
    <dgm:pt modelId="{47D7F398-D0E3-4AD4-A456-E41B1FB6D40F}" type="parTrans" cxnId="{F5EC88E7-3E9F-46AF-8453-A35156EC1064}">
      <dgm:prSet/>
      <dgm:spPr/>
      <dgm:t>
        <a:bodyPr/>
        <a:lstStyle/>
        <a:p>
          <a:endParaRPr lang="cs-CZ"/>
        </a:p>
      </dgm:t>
    </dgm:pt>
    <dgm:pt modelId="{0B99D353-E0E6-486E-B053-79295DDCA25F}" type="sibTrans" cxnId="{F5EC88E7-3E9F-46AF-8453-A35156EC1064}">
      <dgm:prSet/>
      <dgm:spPr/>
      <dgm:t>
        <a:bodyPr/>
        <a:lstStyle/>
        <a:p>
          <a:endParaRPr lang="cs-CZ"/>
        </a:p>
      </dgm:t>
    </dgm:pt>
    <dgm:pt modelId="{8DB59B35-B098-46D9-9032-2C98BF3008F5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  <a:ln>
          <a:solidFill>
            <a:schemeClr val="accent6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Podpora rozvoje inovačního ekosystému</a:t>
          </a:r>
        </a:p>
      </dgm:t>
    </dgm:pt>
    <dgm:pt modelId="{AA626836-7C48-4EFB-A777-593A5EF878E4}" type="parTrans" cxnId="{0E9BB44E-4A47-48FD-BB78-3C7704E3CBA5}">
      <dgm:prSet/>
      <dgm:spPr/>
      <dgm:t>
        <a:bodyPr/>
        <a:lstStyle/>
        <a:p>
          <a:endParaRPr lang="cs-CZ"/>
        </a:p>
      </dgm:t>
    </dgm:pt>
    <dgm:pt modelId="{62623D53-05A5-4E6D-BDA7-C17B769B39B4}" type="sibTrans" cxnId="{0E9BB44E-4A47-48FD-BB78-3C7704E3CBA5}">
      <dgm:prSet/>
      <dgm:spPr/>
      <dgm:t>
        <a:bodyPr/>
        <a:lstStyle/>
        <a:p>
          <a:endParaRPr lang="cs-CZ"/>
        </a:p>
      </dgm:t>
    </dgm:pt>
    <dgm:pt modelId="{9611D69C-BA8D-48B6-9BBE-21E850AA64D7}">
      <dgm:prSet phldrT="[Text]"/>
      <dgm:spPr>
        <a:solidFill>
          <a:schemeClr val="accent3"/>
        </a:solidFill>
      </dgm:spPr>
      <dgm:t>
        <a:bodyPr/>
        <a:lstStyle/>
        <a:p>
          <a:r>
            <a:rPr lang="cs-CZ" b="1" dirty="0"/>
            <a:t>Podpora MSP</a:t>
          </a:r>
          <a:endParaRPr lang="cs-CZ" dirty="0"/>
        </a:p>
      </dgm:t>
    </dgm:pt>
    <dgm:pt modelId="{B4A9D00B-56BC-4337-A780-F39128ACCC20}" type="parTrans" cxnId="{0901F778-8BA3-4F13-AA44-A715B1FB3870}">
      <dgm:prSet/>
      <dgm:spPr/>
      <dgm:t>
        <a:bodyPr/>
        <a:lstStyle/>
        <a:p>
          <a:endParaRPr lang="cs-CZ"/>
        </a:p>
      </dgm:t>
    </dgm:pt>
    <dgm:pt modelId="{F41CEE95-49F5-4705-9B5E-E07D43DCFBDC}" type="sibTrans" cxnId="{0901F778-8BA3-4F13-AA44-A715B1FB3870}">
      <dgm:prSet/>
      <dgm:spPr/>
      <dgm:t>
        <a:bodyPr/>
        <a:lstStyle/>
        <a:p>
          <a:endParaRPr lang="cs-CZ"/>
        </a:p>
      </dgm:t>
    </dgm:pt>
    <dgm:pt modelId="{3A220CC0-8B50-4677-8D18-78B2193A04C5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endParaRPr lang="cs-CZ" sz="800" strike="noStrike" dirty="0"/>
        </a:p>
      </dgm:t>
    </dgm:pt>
    <dgm:pt modelId="{B9CCCC4C-A614-45E9-A3A5-266D6B70857B}" type="parTrans" cxnId="{978F43CF-A8AE-45DA-BBEE-8D3C5BD249CA}">
      <dgm:prSet/>
      <dgm:spPr/>
      <dgm:t>
        <a:bodyPr/>
        <a:lstStyle/>
        <a:p>
          <a:endParaRPr lang="cs-CZ"/>
        </a:p>
      </dgm:t>
    </dgm:pt>
    <dgm:pt modelId="{2A460C82-CD3E-4565-B3FF-7DFC6E7681C6}" type="sibTrans" cxnId="{978F43CF-A8AE-45DA-BBEE-8D3C5BD249CA}">
      <dgm:prSet/>
      <dgm:spPr/>
      <dgm:t>
        <a:bodyPr/>
        <a:lstStyle/>
        <a:p>
          <a:endParaRPr lang="cs-CZ"/>
        </a:p>
      </dgm:t>
    </dgm:pt>
    <dgm:pt modelId="{5DD1CF1D-AD4E-4ED9-B61C-CA88A379CE18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Koordinátor klastrových iniciativ a klastrů v ČR</a:t>
          </a:r>
        </a:p>
      </dgm:t>
    </dgm:pt>
    <dgm:pt modelId="{56143AEF-B175-46A8-9ED8-6F82EC215C12}" type="parTrans" cxnId="{37AE26EC-0410-4DA6-BF10-E566C1C464B8}">
      <dgm:prSet/>
      <dgm:spPr/>
      <dgm:t>
        <a:bodyPr/>
        <a:lstStyle/>
        <a:p>
          <a:endParaRPr lang="cs-CZ"/>
        </a:p>
      </dgm:t>
    </dgm:pt>
    <dgm:pt modelId="{63DC401F-00F1-4563-9183-0615D1169BEA}" type="sibTrans" cxnId="{37AE26EC-0410-4DA6-BF10-E566C1C464B8}">
      <dgm:prSet/>
      <dgm:spPr/>
      <dgm:t>
        <a:bodyPr/>
        <a:lstStyle/>
        <a:p>
          <a:endParaRPr lang="cs-CZ"/>
        </a:p>
      </dgm:t>
    </dgm:pt>
    <dgm:pt modelId="{BD0D6AC4-C821-4F2A-B81E-53FD1F73CFA1}">
      <dgm:prSet phldrT="[Text]" custT="1"/>
      <dgm:spPr/>
      <dgm:t>
        <a:bodyPr/>
        <a:lstStyle/>
        <a:p>
          <a:r>
            <a:rPr lang="cs-CZ" sz="1100" dirty="0"/>
            <a:t>Podpora M&amp;A</a:t>
          </a:r>
        </a:p>
      </dgm:t>
    </dgm:pt>
    <dgm:pt modelId="{7124948B-63BB-46BE-939F-3F85785A9A60}" type="parTrans" cxnId="{3AA2861A-61FE-4372-BDD7-D9887F140EC2}">
      <dgm:prSet/>
      <dgm:spPr/>
      <dgm:t>
        <a:bodyPr/>
        <a:lstStyle/>
        <a:p>
          <a:endParaRPr lang="cs-CZ"/>
        </a:p>
      </dgm:t>
    </dgm:pt>
    <dgm:pt modelId="{F93D2CC5-3598-40C7-801B-945F584B7C6F}" type="sibTrans" cxnId="{3AA2861A-61FE-4372-BDD7-D9887F140EC2}">
      <dgm:prSet/>
      <dgm:spPr/>
      <dgm:t>
        <a:bodyPr/>
        <a:lstStyle/>
        <a:p>
          <a:endParaRPr lang="cs-CZ"/>
        </a:p>
      </dgm:t>
    </dgm:pt>
    <dgm:pt modelId="{22B71D81-2ACA-4339-A6C3-E7F186DF48EC}">
      <dgm:prSet phldrT="[Text]" custT="1"/>
      <dgm:spPr/>
      <dgm:t>
        <a:bodyPr/>
        <a:lstStyle/>
        <a:p>
          <a:r>
            <a:rPr lang="cs-CZ" sz="1100" dirty="0"/>
            <a:t>Speciální ekonomické zóny v ČR</a:t>
          </a:r>
        </a:p>
      </dgm:t>
    </dgm:pt>
    <dgm:pt modelId="{2517C4D9-BBC0-4565-81C8-254D73E0B4EC}" type="parTrans" cxnId="{33E69FE0-265E-477E-96FE-0665A6939F1C}">
      <dgm:prSet/>
      <dgm:spPr/>
      <dgm:t>
        <a:bodyPr/>
        <a:lstStyle/>
        <a:p>
          <a:endParaRPr lang="cs-CZ"/>
        </a:p>
      </dgm:t>
    </dgm:pt>
    <dgm:pt modelId="{20347D67-4045-4675-8D0F-67A75FFEDD7C}" type="sibTrans" cxnId="{33E69FE0-265E-477E-96FE-0665A6939F1C}">
      <dgm:prSet/>
      <dgm:spPr/>
      <dgm:t>
        <a:bodyPr/>
        <a:lstStyle/>
        <a:p>
          <a:endParaRPr lang="cs-CZ"/>
        </a:p>
      </dgm:t>
    </dgm:pt>
    <dgm:pt modelId="{E9C2F94B-91C6-4F8E-974D-5C8E4D0131B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/>
            <a:t>Regionální rozvoj</a:t>
          </a:r>
        </a:p>
      </dgm:t>
    </dgm:pt>
    <dgm:pt modelId="{6ED411D4-BD38-4957-BAE6-7116AEC8C9E0}" type="parTrans" cxnId="{D3629553-9F48-4BE0-96B2-B72284810187}">
      <dgm:prSet/>
      <dgm:spPr/>
      <dgm:t>
        <a:bodyPr/>
        <a:lstStyle/>
        <a:p>
          <a:endParaRPr lang="cs-CZ"/>
        </a:p>
      </dgm:t>
    </dgm:pt>
    <dgm:pt modelId="{92EBFB3C-0D5F-498B-A992-4913FB72E930}" type="sibTrans" cxnId="{D3629553-9F48-4BE0-96B2-B72284810187}">
      <dgm:prSet/>
      <dgm:spPr/>
      <dgm:t>
        <a:bodyPr/>
        <a:lstStyle/>
        <a:p>
          <a:endParaRPr lang="cs-CZ"/>
        </a:p>
      </dgm:t>
    </dgm:pt>
    <dgm:pt modelId="{E9382163-B631-4E39-9BF0-F81251C93CE8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cs-CZ" sz="1100" dirty="0" err="1"/>
            <a:t>Infocentrum</a:t>
          </a:r>
          <a:r>
            <a:rPr lang="cs-CZ" sz="1100" dirty="0"/>
            <a:t> pro business (pro firmy a vládu)</a:t>
          </a:r>
        </a:p>
      </dgm:t>
    </dgm:pt>
    <dgm:pt modelId="{4CB0F96F-9C2E-4C4F-AC4A-7C45E74C69A0}" type="parTrans" cxnId="{B7ED453A-7A8B-4A9A-8A7D-C4FC3115E74B}">
      <dgm:prSet/>
      <dgm:spPr/>
      <dgm:t>
        <a:bodyPr/>
        <a:lstStyle/>
        <a:p>
          <a:endParaRPr lang="cs-CZ"/>
        </a:p>
      </dgm:t>
    </dgm:pt>
    <dgm:pt modelId="{ACAF9B61-A073-46EA-8CBB-68FB5B5E129E}" type="sibTrans" cxnId="{B7ED453A-7A8B-4A9A-8A7D-C4FC3115E74B}">
      <dgm:prSet/>
      <dgm:spPr/>
      <dgm:t>
        <a:bodyPr/>
        <a:lstStyle/>
        <a:p>
          <a:endParaRPr lang="cs-CZ"/>
        </a:p>
      </dgm:t>
    </dgm:pt>
    <dgm:pt modelId="{4BF87179-5CED-404D-9805-7BF89D151C1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/>
            <a:t>Rozvoj lidských zdrojů pro business</a:t>
          </a:r>
          <a:endParaRPr lang="cs-CZ"/>
        </a:p>
      </dgm:t>
    </dgm:pt>
    <dgm:pt modelId="{7E9037E4-F111-426F-9D51-5D3B71CF9CCC}" type="parTrans" cxnId="{624EC21F-9A5C-48A0-9CAD-5AE6E0AC2765}">
      <dgm:prSet/>
      <dgm:spPr/>
      <dgm:t>
        <a:bodyPr/>
        <a:lstStyle/>
        <a:p>
          <a:endParaRPr lang="cs-CZ"/>
        </a:p>
      </dgm:t>
    </dgm:pt>
    <dgm:pt modelId="{A448FDDA-DE6B-4663-8950-A5BEA3288C6B}" type="sibTrans" cxnId="{624EC21F-9A5C-48A0-9CAD-5AE6E0AC2765}">
      <dgm:prSet/>
      <dgm:spPr/>
      <dgm:t>
        <a:bodyPr/>
        <a:lstStyle/>
        <a:p>
          <a:endParaRPr lang="cs-CZ"/>
        </a:p>
      </dgm:t>
    </dgm:pt>
    <dgm:pt modelId="{27B8AB8B-AE3E-4E04-BC6B-01C224062713}">
      <dgm:prSet/>
      <dgm:spPr>
        <a:solidFill>
          <a:srgbClr val="6DBCD1"/>
        </a:solidFill>
      </dgm:spPr>
      <dgm:t>
        <a:bodyPr/>
        <a:lstStyle/>
        <a:p>
          <a:r>
            <a:rPr lang="cs-CZ" b="1"/>
            <a:t>Internacionalizace</a:t>
          </a:r>
          <a:endParaRPr lang="cs-CZ"/>
        </a:p>
      </dgm:t>
    </dgm:pt>
    <dgm:pt modelId="{B582A8D2-5C53-43F0-9839-7107EF2AC4E7}" type="parTrans" cxnId="{62A9FFED-BBF0-4271-BE98-C91F01ACCB65}">
      <dgm:prSet/>
      <dgm:spPr/>
      <dgm:t>
        <a:bodyPr/>
        <a:lstStyle/>
        <a:p>
          <a:endParaRPr lang="cs-CZ"/>
        </a:p>
      </dgm:t>
    </dgm:pt>
    <dgm:pt modelId="{8F54BFC5-A94C-478B-A746-F8AE9134F0A8}" type="sibTrans" cxnId="{62A9FFED-BBF0-4271-BE98-C91F01ACCB65}">
      <dgm:prSet/>
      <dgm:spPr/>
      <dgm:t>
        <a:bodyPr/>
        <a:lstStyle/>
        <a:p>
          <a:endParaRPr lang="cs-CZ"/>
        </a:p>
      </dgm:t>
    </dgm:pt>
    <dgm:pt modelId="{EBA1655E-8234-4AC9-ADA9-A18A619C0A63}">
      <dgm:prSet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cs-CZ" sz="1100" dirty="0" err="1" smtClean="0"/>
            <a:t>CzechAccelerator</a:t>
          </a:r>
          <a:endParaRPr lang="cs-CZ" sz="1100" strike="sngStrike" dirty="0"/>
        </a:p>
      </dgm:t>
    </dgm:pt>
    <dgm:pt modelId="{CF0FD47E-9378-49ED-B63A-18110B5C0F65}" type="parTrans" cxnId="{7761AB06-847D-44E8-9091-6644DF8D9D74}">
      <dgm:prSet/>
      <dgm:spPr/>
      <dgm:t>
        <a:bodyPr/>
        <a:lstStyle/>
        <a:p>
          <a:endParaRPr lang="cs-CZ"/>
        </a:p>
      </dgm:t>
    </dgm:pt>
    <dgm:pt modelId="{44D0EB31-FDEE-45EE-B4E1-64BD9E2F28A9}" type="sibTrans" cxnId="{7761AB06-847D-44E8-9091-6644DF8D9D74}">
      <dgm:prSet/>
      <dgm:spPr/>
      <dgm:t>
        <a:bodyPr/>
        <a:lstStyle/>
        <a:p>
          <a:endParaRPr lang="cs-CZ"/>
        </a:p>
      </dgm:t>
    </dgm:pt>
    <dgm:pt modelId="{C9C0F8A2-7842-479F-97C4-556327B59066}">
      <dgm:prSet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75000"/>
              <a:alpha val="90000"/>
            </a:schemeClr>
          </a:solidFill>
        </a:ln>
      </dgm:spPr>
      <dgm:t>
        <a:bodyPr/>
        <a:lstStyle/>
        <a:p>
          <a:r>
            <a:rPr lang="cs-CZ" sz="1100" dirty="0" err="1"/>
            <a:t>Networking</a:t>
          </a:r>
          <a:r>
            <a:rPr lang="cs-CZ" sz="1100" dirty="0"/>
            <a:t> s municipalitami</a:t>
          </a:r>
        </a:p>
      </dgm:t>
    </dgm:pt>
    <dgm:pt modelId="{B778CFAD-910F-4C09-87C5-EF40BDD478E2}" type="sibTrans" cxnId="{3EE49D6E-FEE5-4137-A8B1-935200796271}">
      <dgm:prSet/>
      <dgm:spPr/>
      <dgm:t>
        <a:bodyPr/>
        <a:lstStyle/>
        <a:p>
          <a:endParaRPr lang="cs-CZ"/>
        </a:p>
      </dgm:t>
    </dgm:pt>
    <dgm:pt modelId="{02B555AD-5C9A-4D98-AF92-DEDEC718B0C1}" type="parTrans" cxnId="{3EE49D6E-FEE5-4137-A8B1-935200796271}">
      <dgm:prSet/>
      <dgm:spPr/>
      <dgm:t>
        <a:bodyPr/>
        <a:lstStyle/>
        <a:p>
          <a:endParaRPr lang="cs-CZ"/>
        </a:p>
      </dgm:t>
    </dgm:pt>
    <dgm:pt modelId="{8050EC1A-DA86-45F8-A904-F105F0C4168C}">
      <dgm:prSet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75000"/>
              <a:alpha val="90000"/>
            </a:schemeClr>
          </a:solidFill>
        </a:ln>
      </dgm:spPr>
      <dgm:t>
        <a:bodyPr/>
        <a:lstStyle/>
        <a:p>
          <a:endParaRPr lang="cs-CZ" sz="800" dirty="0"/>
        </a:p>
      </dgm:t>
    </dgm:pt>
    <dgm:pt modelId="{8F97DFED-B198-43D4-9DE7-C271F939CC5D}" type="parTrans" cxnId="{BC292C6F-6814-4C0B-8F3C-9FAF45C50002}">
      <dgm:prSet/>
      <dgm:spPr/>
      <dgm:t>
        <a:bodyPr/>
        <a:lstStyle/>
        <a:p>
          <a:endParaRPr lang="cs-CZ"/>
        </a:p>
      </dgm:t>
    </dgm:pt>
    <dgm:pt modelId="{47999897-42B6-4031-B65A-FB92FF3DD3AB}" type="sibTrans" cxnId="{BC292C6F-6814-4C0B-8F3C-9FAF45C50002}">
      <dgm:prSet/>
      <dgm:spPr/>
      <dgm:t>
        <a:bodyPr/>
        <a:lstStyle/>
        <a:p>
          <a:endParaRPr lang="cs-CZ"/>
        </a:p>
      </dgm:t>
    </dgm:pt>
    <dgm:pt modelId="{8A2993D4-5679-4682-BA94-42EB638F66EE}">
      <dgm:prSet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75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Podpora rozvoje regionálních inovačních center</a:t>
          </a:r>
        </a:p>
      </dgm:t>
    </dgm:pt>
    <dgm:pt modelId="{F6276D28-D989-455A-BE29-A45052D86266}" type="parTrans" cxnId="{01B87525-9CDE-41D7-9FE0-DFC8E2536C88}">
      <dgm:prSet/>
      <dgm:spPr/>
      <dgm:t>
        <a:bodyPr/>
        <a:lstStyle/>
        <a:p>
          <a:endParaRPr lang="cs-CZ"/>
        </a:p>
      </dgm:t>
    </dgm:pt>
    <dgm:pt modelId="{D6D5D3EF-D80E-4D07-8812-12026F4589AB}" type="sibTrans" cxnId="{01B87525-9CDE-41D7-9FE0-DFC8E2536C88}">
      <dgm:prSet/>
      <dgm:spPr/>
      <dgm:t>
        <a:bodyPr/>
        <a:lstStyle/>
        <a:p>
          <a:endParaRPr lang="cs-CZ"/>
        </a:p>
      </dgm:t>
    </dgm:pt>
    <dgm:pt modelId="{09FACC37-F55C-4031-9862-1F6E7B07594C}">
      <dgm:prSet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75000"/>
              <a:alpha val="90000"/>
            </a:schemeClr>
          </a:solidFill>
        </a:ln>
      </dgm:spPr>
      <dgm:t>
        <a:bodyPr/>
        <a:lstStyle/>
        <a:p>
          <a:r>
            <a:rPr lang="cs-CZ" sz="1100"/>
            <a:t>PPP projekty pro business</a:t>
          </a:r>
        </a:p>
      </dgm:t>
    </dgm:pt>
    <dgm:pt modelId="{4DD07ED6-8824-45A8-B673-BB7857DBBE2F}" type="parTrans" cxnId="{434ECFAC-7394-4A24-B711-3BAE584E46C1}">
      <dgm:prSet/>
      <dgm:spPr/>
      <dgm:t>
        <a:bodyPr/>
        <a:lstStyle/>
        <a:p>
          <a:endParaRPr lang="cs-CZ"/>
        </a:p>
      </dgm:t>
    </dgm:pt>
    <dgm:pt modelId="{8F002CDB-F376-4A78-9D12-C73D7EDEBBB9}" type="sibTrans" cxnId="{434ECFAC-7394-4A24-B711-3BAE584E46C1}">
      <dgm:prSet/>
      <dgm:spPr/>
      <dgm:t>
        <a:bodyPr/>
        <a:lstStyle/>
        <a:p>
          <a:endParaRPr lang="cs-CZ"/>
        </a:p>
      </dgm:t>
    </dgm:pt>
    <dgm:pt modelId="{188A8099-9F14-4A6A-B481-2CA7D1A7581F}">
      <dgm:prSet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75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Podpora rozvoje trhu nemovitostí pro podnikání</a:t>
          </a:r>
        </a:p>
      </dgm:t>
    </dgm:pt>
    <dgm:pt modelId="{5AF78E47-8FD1-46E4-AA51-367714E90D22}" type="parTrans" cxnId="{E5E642FA-019A-4D40-AF94-7B666F2E69BD}">
      <dgm:prSet/>
      <dgm:spPr/>
      <dgm:t>
        <a:bodyPr/>
        <a:lstStyle/>
        <a:p>
          <a:endParaRPr lang="cs-CZ"/>
        </a:p>
      </dgm:t>
    </dgm:pt>
    <dgm:pt modelId="{23C4C8F6-578B-4E19-925D-67E848688DF3}" type="sibTrans" cxnId="{E5E642FA-019A-4D40-AF94-7B666F2E69BD}">
      <dgm:prSet/>
      <dgm:spPr/>
      <dgm:t>
        <a:bodyPr/>
        <a:lstStyle/>
        <a:p>
          <a:endParaRPr lang="cs-CZ"/>
        </a:p>
      </dgm:t>
    </dgm:pt>
    <dgm:pt modelId="{5FF3B5BD-1E80-4639-9E0D-3DC7D5DCCFC8}">
      <dgm:prSet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cs-CZ" sz="1100" dirty="0" smtClean="0"/>
            <a:t> Koordinátor </a:t>
          </a:r>
          <a:r>
            <a:rPr lang="cs-CZ" sz="1100" dirty="0"/>
            <a:t>pro rozvoj kvalifikované pracovní síly</a:t>
          </a:r>
        </a:p>
      </dgm:t>
    </dgm:pt>
    <dgm:pt modelId="{ACCFF0C2-5BA9-4E77-A494-5B41EA14DBB5}" type="parTrans" cxnId="{A7395189-6805-479F-B98E-72508A50C49B}">
      <dgm:prSet/>
      <dgm:spPr/>
      <dgm:t>
        <a:bodyPr/>
        <a:lstStyle/>
        <a:p>
          <a:endParaRPr lang="cs-CZ"/>
        </a:p>
      </dgm:t>
    </dgm:pt>
    <dgm:pt modelId="{12DC55E6-AA27-48CB-8A8B-D7961E7A8A48}" type="sibTrans" cxnId="{A7395189-6805-479F-B98E-72508A50C49B}">
      <dgm:prSet/>
      <dgm:spPr/>
      <dgm:t>
        <a:bodyPr/>
        <a:lstStyle/>
        <a:p>
          <a:endParaRPr lang="cs-CZ"/>
        </a:p>
      </dgm:t>
    </dgm:pt>
    <dgm:pt modelId="{88DBE8DC-1D0D-459F-8F11-8E82B99E7BE5}">
      <dgm:prSet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Vývoz firem – zahraniční inkubátory pro české MSP</a:t>
          </a:r>
        </a:p>
      </dgm:t>
    </dgm:pt>
    <dgm:pt modelId="{B472F8A1-31FB-49AD-B280-B12CCB45863F}" type="parTrans" cxnId="{0686668A-6DC0-4772-90DD-664807647E7B}">
      <dgm:prSet/>
      <dgm:spPr/>
      <dgm:t>
        <a:bodyPr/>
        <a:lstStyle/>
        <a:p>
          <a:endParaRPr lang="cs-CZ"/>
        </a:p>
      </dgm:t>
    </dgm:pt>
    <dgm:pt modelId="{0C112216-8C06-4677-B068-FD98AB2CDE7F}" type="sibTrans" cxnId="{0686668A-6DC0-4772-90DD-664807647E7B}">
      <dgm:prSet/>
      <dgm:spPr/>
      <dgm:t>
        <a:bodyPr/>
        <a:lstStyle/>
        <a:p>
          <a:endParaRPr lang="cs-CZ"/>
        </a:p>
      </dgm:t>
    </dgm:pt>
    <dgm:pt modelId="{F4D1FD43-DED5-40B3-B8D0-2A9777563391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cs-CZ" sz="1100" dirty="0"/>
            <a:t>Podpora zavádění standardů řízení podniků</a:t>
          </a:r>
        </a:p>
      </dgm:t>
    </dgm:pt>
    <dgm:pt modelId="{EDEF80D8-0256-4771-AC3E-30207FFBCEE6}" type="parTrans" cxnId="{B0C876F1-0D74-466E-8F70-C11F6FCFD878}">
      <dgm:prSet/>
      <dgm:spPr/>
      <dgm:t>
        <a:bodyPr/>
        <a:lstStyle/>
        <a:p>
          <a:endParaRPr lang="cs-CZ"/>
        </a:p>
      </dgm:t>
    </dgm:pt>
    <dgm:pt modelId="{AD19B101-E1E4-4D5B-8851-EF76178879A8}" type="sibTrans" cxnId="{B0C876F1-0D74-466E-8F70-C11F6FCFD878}">
      <dgm:prSet/>
      <dgm:spPr/>
      <dgm:t>
        <a:bodyPr/>
        <a:lstStyle/>
        <a:p>
          <a:endParaRPr lang="cs-CZ"/>
        </a:p>
      </dgm:t>
    </dgm:pt>
    <dgm:pt modelId="{22875214-7FB3-4FAE-BD90-2D49446456CC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cs-CZ" sz="1100" dirty="0" err="1"/>
            <a:t>Sourcing</a:t>
          </a:r>
          <a:endParaRPr lang="cs-CZ" sz="1100" dirty="0"/>
        </a:p>
      </dgm:t>
    </dgm:pt>
    <dgm:pt modelId="{5CD849BF-5F87-47A6-A597-3B0E44165053}" type="parTrans" cxnId="{93F70D2D-507A-4A4D-B9F1-88F873A922DA}">
      <dgm:prSet/>
      <dgm:spPr/>
      <dgm:t>
        <a:bodyPr/>
        <a:lstStyle/>
        <a:p>
          <a:endParaRPr lang="cs-CZ"/>
        </a:p>
      </dgm:t>
    </dgm:pt>
    <dgm:pt modelId="{BBDE5152-8737-44B9-B93D-6AD89A8B7D23}" type="sibTrans" cxnId="{93F70D2D-507A-4A4D-B9F1-88F873A922DA}">
      <dgm:prSet/>
      <dgm:spPr/>
      <dgm:t>
        <a:bodyPr/>
        <a:lstStyle/>
        <a:p>
          <a:endParaRPr lang="cs-CZ"/>
        </a:p>
      </dgm:t>
    </dgm:pt>
    <dgm:pt modelId="{7ADE0C41-AC66-46AE-8874-061FE573BC34}">
      <dgm:prSet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accent2">
              <a:lumMod val="40000"/>
              <a:lumOff val="60000"/>
              <a:alpha val="90000"/>
            </a:schemeClr>
          </a:solidFill>
        </a:ln>
      </dgm:spPr>
      <dgm:t>
        <a:bodyPr/>
        <a:lstStyle/>
        <a:p>
          <a:r>
            <a:rPr lang="cs-CZ" sz="1100" dirty="0" err="1"/>
            <a:t>Czech</a:t>
          </a:r>
          <a:r>
            <a:rPr lang="cs-CZ" sz="1100" dirty="0"/>
            <a:t> </a:t>
          </a:r>
          <a:r>
            <a:rPr lang="cs-CZ" sz="1100" dirty="0" err="1"/>
            <a:t>Experts</a:t>
          </a:r>
          <a:r>
            <a:rPr lang="cs-CZ" sz="1100" dirty="0"/>
            <a:t> </a:t>
          </a:r>
          <a:r>
            <a:rPr lang="cs-CZ" sz="1100" dirty="0" err="1"/>
            <a:t>and</a:t>
          </a:r>
          <a:r>
            <a:rPr lang="cs-CZ" sz="1100" dirty="0"/>
            <a:t> </a:t>
          </a:r>
          <a:r>
            <a:rPr lang="cs-CZ" sz="1100" dirty="0" err="1"/>
            <a:t>Entrepreneurs</a:t>
          </a:r>
          <a:r>
            <a:rPr lang="cs-CZ" sz="1100" dirty="0"/>
            <a:t> </a:t>
          </a:r>
          <a:r>
            <a:rPr lang="cs-CZ" sz="1100" dirty="0" err="1"/>
            <a:t>Repatriation</a:t>
          </a:r>
          <a:endParaRPr lang="cs-CZ" sz="1100" dirty="0"/>
        </a:p>
      </dgm:t>
    </dgm:pt>
    <dgm:pt modelId="{4A8F79B1-43F4-4700-89FB-5AD8824750A2}" type="parTrans" cxnId="{2897F2B1-8AA4-46D8-8793-7FBB5E16EC3B}">
      <dgm:prSet/>
      <dgm:spPr/>
      <dgm:t>
        <a:bodyPr/>
        <a:lstStyle/>
        <a:p>
          <a:endParaRPr lang="cs-CZ"/>
        </a:p>
      </dgm:t>
    </dgm:pt>
    <dgm:pt modelId="{E65733E0-10E5-4791-B878-033E93575017}" type="sibTrans" cxnId="{2897F2B1-8AA4-46D8-8793-7FBB5E16EC3B}">
      <dgm:prSet/>
      <dgm:spPr/>
      <dgm:t>
        <a:bodyPr/>
        <a:lstStyle/>
        <a:p>
          <a:endParaRPr lang="cs-CZ"/>
        </a:p>
      </dgm:t>
    </dgm:pt>
    <dgm:pt modelId="{C07A6041-045A-4C0B-8195-1D573EFB92FB}" type="pres">
      <dgm:prSet presAssocID="{F8C2F631-DA86-495D-91C6-4885E25A3F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FDAFF3A-2B12-4031-8256-8947C549F437}" type="pres">
      <dgm:prSet presAssocID="{4FC617C7-CF2C-4B35-9F1C-F20196147ADA}" presName="linNode" presStyleCnt="0"/>
      <dgm:spPr/>
    </dgm:pt>
    <dgm:pt modelId="{43A17862-9AD9-41FE-AF62-F53EC0783220}" type="pres">
      <dgm:prSet presAssocID="{4FC617C7-CF2C-4B35-9F1C-F20196147ADA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8565D4-EBF4-4B7D-A362-C9396105FB6E}" type="pres">
      <dgm:prSet presAssocID="{4FC617C7-CF2C-4B35-9F1C-F20196147ADA}" presName="descendantText" presStyleLbl="alignAccFollowNode1" presStyleIdx="0" presStyleCnt="6" custScaleY="108727" custLinFactNeighborY="-11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51C1C6-DAE4-40E5-A9AD-83FBD36AC8E2}" type="pres">
      <dgm:prSet presAssocID="{84A50136-94E3-4369-937B-BA7E1370EEEA}" presName="sp" presStyleCnt="0"/>
      <dgm:spPr/>
    </dgm:pt>
    <dgm:pt modelId="{8438F6BA-C20A-4FF9-BB99-8CF16EFF234A}" type="pres">
      <dgm:prSet presAssocID="{4094C955-9EF0-49E9-9637-FF215821BD69}" presName="linNode" presStyleCnt="0"/>
      <dgm:spPr/>
    </dgm:pt>
    <dgm:pt modelId="{AAA93D6D-4C01-4298-8DEA-FD787D72FFDD}" type="pres">
      <dgm:prSet presAssocID="{4094C955-9EF0-49E9-9637-FF215821BD69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315C3D-441E-4B09-AF39-A46379795A93}" type="pres">
      <dgm:prSet presAssocID="{4094C955-9EF0-49E9-9637-FF215821BD69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646B9C-6F61-457A-87FB-28E7696A36F7}" type="pres">
      <dgm:prSet presAssocID="{0B99D353-E0E6-486E-B053-79295DDCA25F}" presName="sp" presStyleCnt="0"/>
      <dgm:spPr/>
    </dgm:pt>
    <dgm:pt modelId="{7A086F7D-6F58-4BC8-8E4D-165580A3BF5A}" type="pres">
      <dgm:prSet presAssocID="{9611D69C-BA8D-48B6-9BBE-21E850AA64D7}" presName="linNode" presStyleCnt="0"/>
      <dgm:spPr/>
    </dgm:pt>
    <dgm:pt modelId="{3FBAE70E-0B2C-4D51-8499-83C09D2AA3F3}" type="pres">
      <dgm:prSet presAssocID="{9611D69C-BA8D-48B6-9BBE-21E850AA64D7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57B71-339E-47AC-9270-F629832DC1CB}" type="pres">
      <dgm:prSet presAssocID="{9611D69C-BA8D-48B6-9BBE-21E850AA64D7}" presName="descendantText" presStyleLbl="alignAccFollowNode1" presStyleIdx="2" presStyleCnt="6" custScaleY="11738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1AB533-82D0-438C-95DB-03EDB974D7D8}" type="pres">
      <dgm:prSet presAssocID="{F41CEE95-49F5-4705-9B5E-E07D43DCFBDC}" presName="sp" presStyleCnt="0"/>
      <dgm:spPr/>
    </dgm:pt>
    <dgm:pt modelId="{46C8D5F2-6CDB-4C6D-B389-2A45E83EE46F}" type="pres">
      <dgm:prSet presAssocID="{27B8AB8B-AE3E-4E04-BC6B-01C224062713}" presName="linNode" presStyleCnt="0"/>
      <dgm:spPr/>
    </dgm:pt>
    <dgm:pt modelId="{5F735AFF-A80D-4B07-BE3B-2154A8C5BE19}" type="pres">
      <dgm:prSet presAssocID="{27B8AB8B-AE3E-4E04-BC6B-01C224062713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62F210-F5EE-4900-927F-5D1C54320EF3}" type="pres">
      <dgm:prSet presAssocID="{27B8AB8B-AE3E-4E04-BC6B-01C224062713}" presName="descendantText" presStyleLbl="alignAccFollowNode1" presStyleIdx="3" presStyleCnt="6" custLinFactNeighborX="2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E02BA6-3935-4DD5-A04A-7C6C4DB172E8}" type="pres">
      <dgm:prSet presAssocID="{8F54BFC5-A94C-478B-A746-F8AE9134F0A8}" presName="sp" presStyleCnt="0"/>
      <dgm:spPr/>
    </dgm:pt>
    <dgm:pt modelId="{66FD1C5E-22F0-48CE-A508-D5D5DAA01356}" type="pres">
      <dgm:prSet presAssocID="{E9C2F94B-91C6-4F8E-974D-5C8E4D0131BF}" presName="linNode" presStyleCnt="0"/>
      <dgm:spPr/>
    </dgm:pt>
    <dgm:pt modelId="{2B1A9AFB-51AF-4558-9AF5-99607F7DD9C3}" type="pres">
      <dgm:prSet presAssocID="{E9C2F94B-91C6-4F8E-974D-5C8E4D0131BF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A30142-0C75-4BFF-9AE5-D2F62295AFB7}" type="pres">
      <dgm:prSet presAssocID="{E9C2F94B-91C6-4F8E-974D-5C8E4D0131BF}" presName="descendantText" presStyleLbl="alignAccFollowNode1" presStyleIdx="4" presStyleCnt="6" custScaleY="1172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9A39AF-3C5A-4F70-90C0-AF2DB6C9B087}" type="pres">
      <dgm:prSet presAssocID="{92EBFB3C-0D5F-498B-A992-4913FB72E930}" presName="sp" presStyleCnt="0"/>
      <dgm:spPr/>
    </dgm:pt>
    <dgm:pt modelId="{DFEEE52C-22AE-4824-A463-3486C9E7BA15}" type="pres">
      <dgm:prSet presAssocID="{4BF87179-5CED-404D-9805-7BF89D151C13}" presName="linNode" presStyleCnt="0"/>
      <dgm:spPr/>
    </dgm:pt>
    <dgm:pt modelId="{A1B1A122-CA16-4C62-AEC7-449C2159168F}" type="pres">
      <dgm:prSet presAssocID="{4BF87179-5CED-404D-9805-7BF89D151C13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311B11-DFE3-45ED-A7A8-2D95E1A02019}" type="pres">
      <dgm:prSet presAssocID="{4BF87179-5CED-404D-9805-7BF89D151C13}" presName="descendantText" presStyleLbl="alignAccFollowNode1" presStyleIdx="5" presStyleCnt="6" custLinFactNeighborX="-3848" custLinFactNeighborY="-11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3F70D2D-507A-4A4D-B9F1-88F873A922DA}" srcId="{9611D69C-BA8D-48B6-9BBE-21E850AA64D7}" destId="{22875214-7FB3-4FAE-BD90-2D49446456CC}" srcOrd="4" destOrd="0" parTransId="{5CD849BF-5F87-47A6-A597-3B0E44165053}" sibTransId="{BBDE5152-8737-44B9-B93D-6AD89A8B7D23}"/>
    <dgm:cxn modelId="{12130BDC-3C63-40B5-80B4-93AC79B06FEF}" srcId="{4FC617C7-CF2C-4B35-9F1C-F20196147ADA}" destId="{7807787D-70D3-4ED6-9A0C-94C3CA4CEEBD}" srcOrd="0" destOrd="0" parTransId="{79DF227F-EF4B-4A49-A13D-DA3E33A18E7C}" sibTransId="{C71C6FC0-9A37-4FA7-8503-66F4C1856519}"/>
    <dgm:cxn modelId="{B7ED453A-7A8B-4A9A-8A7D-C4FC3115E74B}" srcId="{9611D69C-BA8D-48B6-9BBE-21E850AA64D7}" destId="{E9382163-B631-4E39-9BF0-F81251C93CE8}" srcOrd="2" destOrd="0" parTransId="{4CB0F96F-9C2E-4C4F-AC4A-7C45E74C69A0}" sibTransId="{ACAF9B61-A073-46EA-8CBB-68FB5B5E129E}"/>
    <dgm:cxn modelId="{35A5B003-A9F9-49DC-B02D-870E0FDB2CD3}" type="presOf" srcId="{88DBE8DC-1D0D-459F-8F11-8E82B99E7BE5}" destId="{5D62F210-F5EE-4900-927F-5D1C54320EF3}" srcOrd="0" destOrd="1" presId="urn:microsoft.com/office/officeart/2005/8/layout/vList5"/>
    <dgm:cxn modelId="{01B87525-9CDE-41D7-9FE0-DFC8E2536C88}" srcId="{E9C2F94B-91C6-4F8E-974D-5C8E4D0131BF}" destId="{8A2993D4-5679-4682-BA94-42EB638F66EE}" srcOrd="1" destOrd="0" parTransId="{F6276D28-D989-455A-BE29-A45052D86266}" sibTransId="{D6D5D3EF-D80E-4D07-8812-12026F4589AB}"/>
    <dgm:cxn modelId="{D94665EE-1B57-4B90-A1EC-DD635A61188D}" type="presOf" srcId="{5DD1CF1D-AD4E-4ED9-B61C-CA88A379CE18}" destId="{38457B71-339E-47AC-9270-F629832DC1CB}" srcOrd="0" destOrd="1" presId="urn:microsoft.com/office/officeart/2005/8/layout/vList5"/>
    <dgm:cxn modelId="{96C57125-EBB0-45F2-8520-475E3461BFD4}" type="presOf" srcId="{4FC617C7-CF2C-4B35-9F1C-F20196147ADA}" destId="{43A17862-9AD9-41FE-AF62-F53EC0783220}" srcOrd="0" destOrd="0" presId="urn:microsoft.com/office/officeart/2005/8/layout/vList5"/>
    <dgm:cxn modelId="{B0C876F1-0D74-466E-8F70-C11F6FCFD878}" srcId="{9611D69C-BA8D-48B6-9BBE-21E850AA64D7}" destId="{F4D1FD43-DED5-40B3-B8D0-2A9777563391}" srcOrd="3" destOrd="0" parTransId="{EDEF80D8-0256-4771-AC3E-30207FFBCEE6}" sibTransId="{AD19B101-E1E4-4D5B-8851-EF76178879A8}"/>
    <dgm:cxn modelId="{E5E642FA-019A-4D40-AF94-7B666F2E69BD}" srcId="{E9C2F94B-91C6-4F8E-974D-5C8E4D0131BF}" destId="{188A8099-9F14-4A6A-B481-2CA7D1A7581F}" srcOrd="3" destOrd="0" parTransId="{5AF78E47-8FD1-46E4-AA51-367714E90D22}" sibTransId="{23C4C8F6-578B-4E19-925D-67E848688DF3}"/>
    <dgm:cxn modelId="{7B6CD60E-FEC6-4333-B844-CAAF4F26FF14}" type="presOf" srcId="{F4D1FD43-DED5-40B3-B8D0-2A9777563391}" destId="{38457B71-339E-47AC-9270-F629832DC1CB}" srcOrd="0" destOrd="3" presId="urn:microsoft.com/office/officeart/2005/8/layout/vList5"/>
    <dgm:cxn modelId="{C6DB556B-EA48-459B-B880-A2B1B2225CAF}" type="presOf" srcId="{8A2993D4-5679-4682-BA94-42EB638F66EE}" destId="{ECA30142-0C75-4BFF-9AE5-D2F62295AFB7}" srcOrd="0" destOrd="1" presId="urn:microsoft.com/office/officeart/2005/8/layout/vList5"/>
    <dgm:cxn modelId="{F01BFE4E-362F-44BC-9769-0A35F79E0022}" type="presOf" srcId="{E9382163-B631-4E39-9BF0-F81251C93CE8}" destId="{38457B71-339E-47AC-9270-F629832DC1CB}" srcOrd="0" destOrd="2" presId="urn:microsoft.com/office/officeart/2005/8/layout/vList5"/>
    <dgm:cxn modelId="{33E69FE0-265E-477E-96FE-0665A6939F1C}" srcId="{4FC617C7-CF2C-4B35-9F1C-F20196147ADA}" destId="{22B71D81-2ACA-4339-A6C3-E7F186DF48EC}" srcOrd="2" destOrd="0" parTransId="{2517C4D9-BBC0-4565-81C8-254D73E0B4EC}" sibTransId="{20347D67-4045-4675-8D0F-67A75FFEDD7C}"/>
    <dgm:cxn modelId="{7761AB06-847D-44E8-9091-6644DF8D9D74}" srcId="{27B8AB8B-AE3E-4E04-BC6B-01C224062713}" destId="{EBA1655E-8234-4AC9-ADA9-A18A619C0A63}" srcOrd="0" destOrd="0" parTransId="{CF0FD47E-9378-49ED-B63A-18110B5C0F65}" sibTransId="{44D0EB31-FDEE-45EE-B4E1-64BD9E2F28A9}"/>
    <dgm:cxn modelId="{D838DFB5-4011-44B7-A8B7-94A6A3D33C7D}" type="presOf" srcId="{4BF87179-5CED-404D-9805-7BF89D151C13}" destId="{A1B1A122-CA16-4C62-AEC7-449C2159168F}" srcOrd="0" destOrd="0" presId="urn:microsoft.com/office/officeart/2005/8/layout/vList5"/>
    <dgm:cxn modelId="{0901F778-8BA3-4F13-AA44-A715B1FB3870}" srcId="{F8C2F631-DA86-495D-91C6-4885E25A3F99}" destId="{9611D69C-BA8D-48B6-9BBE-21E850AA64D7}" srcOrd="2" destOrd="0" parTransId="{B4A9D00B-56BC-4337-A780-F39128ACCC20}" sibTransId="{F41CEE95-49F5-4705-9B5E-E07D43DCFBDC}"/>
    <dgm:cxn modelId="{37AE26EC-0410-4DA6-BF10-E566C1C464B8}" srcId="{9611D69C-BA8D-48B6-9BBE-21E850AA64D7}" destId="{5DD1CF1D-AD4E-4ED9-B61C-CA88A379CE18}" srcOrd="1" destOrd="0" parTransId="{56143AEF-B175-46A8-9ED8-6F82EC215C12}" sibTransId="{63DC401F-00F1-4563-9183-0615D1169BEA}"/>
    <dgm:cxn modelId="{434ECFAC-7394-4A24-B711-3BAE584E46C1}" srcId="{E9C2F94B-91C6-4F8E-974D-5C8E4D0131BF}" destId="{09FACC37-F55C-4031-9862-1F6E7B07594C}" srcOrd="2" destOrd="0" parTransId="{4DD07ED6-8824-45A8-B673-BB7857DBBE2F}" sibTransId="{8F002CDB-F376-4A78-9D12-C73D7EDEBBB9}"/>
    <dgm:cxn modelId="{B838F01A-4302-4732-8B7D-95CF2D7A4916}" type="presOf" srcId="{BD0D6AC4-C821-4F2A-B81E-53FD1F73CFA1}" destId="{518565D4-EBF4-4B7D-A362-C9396105FB6E}" srcOrd="0" destOrd="1" presId="urn:microsoft.com/office/officeart/2005/8/layout/vList5"/>
    <dgm:cxn modelId="{D42AC81B-2C57-4A5F-91F6-ADDA66183E64}" type="presOf" srcId="{9611D69C-BA8D-48B6-9BBE-21E850AA64D7}" destId="{3FBAE70E-0B2C-4D51-8499-83C09D2AA3F3}" srcOrd="0" destOrd="0" presId="urn:microsoft.com/office/officeart/2005/8/layout/vList5"/>
    <dgm:cxn modelId="{6BCA1928-0A00-4EA2-97F1-73A7C62F7F5E}" type="presOf" srcId="{3A220CC0-8B50-4677-8D18-78B2193A04C5}" destId="{38457B71-339E-47AC-9270-F629832DC1CB}" srcOrd="0" destOrd="0" presId="urn:microsoft.com/office/officeart/2005/8/layout/vList5"/>
    <dgm:cxn modelId="{B3828B01-ECF7-4D73-9D77-AEC7B0C30971}" type="presOf" srcId="{8050EC1A-DA86-45F8-A904-F105F0C4168C}" destId="{ECA30142-0C75-4BFF-9AE5-D2F62295AFB7}" srcOrd="0" destOrd="4" presId="urn:microsoft.com/office/officeart/2005/8/layout/vList5"/>
    <dgm:cxn modelId="{3CCFFCEA-802C-4FD9-8B51-628CD8CC39F9}" type="presOf" srcId="{27B8AB8B-AE3E-4E04-BC6B-01C224062713}" destId="{5F735AFF-A80D-4B07-BE3B-2154A8C5BE19}" srcOrd="0" destOrd="0" presId="urn:microsoft.com/office/officeart/2005/8/layout/vList5"/>
    <dgm:cxn modelId="{3AA2861A-61FE-4372-BDD7-D9887F140EC2}" srcId="{4FC617C7-CF2C-4B35-9F1C-F20196147ADA}" destId="{BD0D6AC4-C821-4F2A-B81E-53FD1F73CFA1}" srcOrd="1" destOrd="0" parTransId="{7124948B-63BB-46BE-939F-3F85785A9A60}" sibTransId="{F93D2CC5-3598-40C7-801B-945F584B7C6F}"/>
    <dgm:cxn modelId="{A7395189-6805-479F-B98E-72508A50C49B}" srcId="{4BF87179-5CED-404D-9805-7BF89D151C13}" destId="{5FF3B5BD-1E80-4639-9E0D-3DC7D5DCCFC8}" srcOrd="0" destOrd="0" parTransId="{ACCFF0C2-5BA9-4E77-A494-5B41EA14DBB5}" sibTransId="{12DC55E6-AA27-48CB-8A8B-D7961E7A8A48}"/>
    <dgm:cxn modelId="{0EEC7287-7C74-494B-AE09-C3B69D3B5230}" type="presOf" srcId="{C9C0F8A2-7842-479F-97C4-556327B59066}" destId="{ECA30142-0C75-4BFF-9AE5-D2F62295AFB7}" srcOrd="0" destOrd="0" presId="urn:microsoft.com/office/officeart/2005/8/layout/vList5"/>
    <dgm:cxn modelId="{13F7BE6E-9E43-4C94-8138-92F51D57ED2C}" type="presOf" srcId="{8DB59B35-B098-46D9-9032-2C98BF3008F5}" destId="{AB315C3D-441E-4B09-AF39-A46379795A93}" srcOrd="0" destOrd="0" presId="urn:microsoft.com/office/officeart/2005/8/layout/vList5"/>
    <dgm:cxn modelId="{0E9BB44E-4A47-48FD-BB78-3C7704E3CBA5}" srcId="{4094C955-9EF0-49E9-9637-FF215821BD69}" destId="{8DB59B35-B098-46D9-9032-2C98BF3008F5}" srcOrd="0" destOrd="0" parTransId="{AA626836-7C48-4EFB-A777-593A5EF878E4}" sibTransId="{62623D53-05A5-4E6D-BDA7-C17B769B39B4}"/>
    <dgm:cxn modelId="{2897F2B1-8AA4-46D8-8793-7FBB5E16EC3B}" srcId="{4BF87179-5CED-404D-9805-7BF89D151C13}" destId="{7ADE0C41-AC66-46AE-8874-061FE573BC34}" srcOrd="1" destOrd="0" parTransId="{4A8F79B1-43F4-4700-89FB-5AD8824750A2}" sibTransId="{E65733E0-10E5-4791-B878-033E93575017}"/>
    <dgm:cxn modelId="{0958898B-1A00-45E4-AB4C-ADFB3F77AECF}" type="presOf" srcId="{22B71D81-2ACA-4339-A6C3-E7F186DF48EC}" destId="{518565D4-EBF4-4B7D-A362-C9396105FB6E}" srcOrd="0" destOrd="2" presId="urn:microsoft.com/office/officeart/2005/8/layout/vList5"/>
    <dgm:cxn modelId="{BC292C6F-6814-4C0B-8F3C-9FAF45C50002}" srcId="{E9C2F94B-91C6-4F8E-974D-5C8E4D0131BF}" destId="{8050EC1A-DA86-45F8-A904-F105F0C4168C}" srcOrd="4" destOrd="0" parTransId="{8F97DFED-B198-43D4-9DE7-C271F939CC5D}" sibTransId="{47999897-42B6-4031-B65A-FB92FF3DD3AB}"/>
    <dgm:cxn modelId="{82F6F595-F9AF-4AA7-972B-729C05DD0842}" type="presOf" srcId="{22875214-7FB3-4FAE-BD90-2D49446456CC}" destId="{38457B71-339E-47AC-9270-F629832DC1CB}" srcOrd="0" destOrd="4" presId="urn:microsoft.com/office/officeart/2005/8/layout/vList5"/>
    <dgm:cxn modelId="{624EC21F-9A5C-48A0-9CAD-5AE6E0AC2765}" srcId="{F8C2F631-DA86-495D-91C6-4885E25A3F99}" destId="{4BF87179-5CED-404D-9805-7BF89D151C13}" srcOrd="5" destOrd="0" parTransId="{7E9037E4-F111-426F-9D51-5D3B71CF9CCC}" sibTransId="{A448FDDA-DE6B-4663-8950-A5BEA3288C6B}"/>
    <dgm:cxn modelId="{2B45EA3F-F1A7-4105-88F9-ED6EFF6E755D}" type="presOf" srcId="{188A8099-9F14-4A6A-B481-2CA7D1A7581F}" destId="{ECA30142-0C75-4BFF-9AE5-D2F62295AFB7}" srcOrd="0" destOrd="3" presId="urn:microsoft.com/office/officeart/2005/8/layout/vList5"/>
    <dgm:cxn modelId="{D3629553-9F48-4BE0-96B2-B72284810187}" srcId="{F8C2F631-DA86-495D-91C6-4885E25A3F99}" destId="{E9C2F94B-91C6-4F8E-974D-5C8E4D0131BF}" srcOrd="4" destOrd="0" parTransId="{6ED411D4-BD38-4957-BAE6-7116AEC8C9E0}" sibTransId="{92EBFB3C-0D5F-498B-A992-4913FB72E930}"/>
    <dgm:cxn modelId="{E1BCE560-E86B-402A-B8A9-332A1884DD37}" type="presOf" srcId="{E9C2F94B-91C6-4F8E-974D-5C8E4D0131BF}" destId="{2B1A9AFB-51AF-4558-9AF5-99607F7DD9C3}" srcOrd="0" destOrd="0" presId="urn:microsoft.com/office/officeart/2005/8/layout/vList5"/>
    <dgm:cxn modelId="{4F8EE812-3898-42E6-9762-DB70069E3279}" type="presOf" srcId="{09FACC37-F55C-4031-9862-1F6E7B07594C}" destId="{ECA30142-0C75-4BFF-9AE5-D2F62295AFB7}" srcOrd="0" destOrd="2" presId="urn:microsoft.com/office/officeart/2005/8/layout/vList5"/>
    <dgm:cxn modelId="{62A9FFED-BBF0-4271-BE98-C91F01ACCB65}" srcId="{F8C2F631-DA86-495D-91C6-4885E25A3F99}" destId="{27B8AB8B-AE3E-4E04-BC6B-01C224062713}" srcOrd="3" destOrd="0" parTransId="{B582A8D2-5C53-43F0-9839-7107EF2AC4E7}" sibTransId="{8F54BFC5-A94C-478B-A746-F8AE9134F0A8}"/>
    <dgm:cxn modelId="{01CF4FBB-4B7C-421E-A327-9B63D4DF6960}" srcId="{F8C2F631-DA86-495D-91C6-4885E25A3F99}" destId="{4FC617C7-CF2C-4B35-9F1C-F20196147ADA}" srcOrd="0" destOrd="0" parTransId="{69F18C3F-CF43-4186-A434-FB85F40449D9}" sibTransId="{84A50136-94E3-4369-937B-BA7E1370EEEA}"/>
    <dgm:cxn modelId="{45617E56-7E83-4232-ABAB-7AA02BB2D961}" type="presOf" srcId="{4094C955-9EF0-49E9-9637-FF215821BD69}" destId="{AAA93D6D-4C01-4298-8DEA-FD787D72FFDD}" srcOrd="0" destOrd="0" presId="urn:microsoft.com/office/officeart/2005/8/layout/vList5"/>
    <dgm:cxn modelId="{978F43CF-A8AE-45DA-BBEE-8D3C5BD249CA}" srcId="{9611D69C-BA8D-48B6-9BBE-21E850AA64D7}" destId="{3A220CC0-8B50-4677-8D18-78B2193A04C5}" srcOrd="0" destOrd="0" parTransId="{B9CCCC4C-A614-45E9-A3A5-266D6B70857B}" sibTransId="{2A460C82-CD3E-4565-B3FF-7DFC6E7681C6}"/>
    <dgm:cxn modelId="{38C78E93-F649-4B0D-B6B6-F26C04207300}" type="presOf" srcId="{7807787D-70D3-4ED6-9A0C-94C3CA4CEEBD}" destId="{518565D4-EBF4-4B7D-A362-C9396105FB6E}" srcOrd="0" destOrd="0" presId="urn:microsoft.com/office/officeart/2005/8/layout/vList5"/>
    <dgm:cxn modelId="{0BCD82B6-1A50-4FF2-B3C4-41E35BFBC20E}" type="presOf" srcId="{EBA1655E-8234-4AC9-ADA9-A18A619C0A63}" destId="{5D62F210-F5EE-4900-927F-5D1C54320EF3}" srcOrd="0" destOrd="0" presId="urn:microsoft.com/office/officeart/2005/8/layout/vList5"/>
    <dgm:cxn modelId="{8DC173D3-987E-4AEC-A068-59A30E2A945B}" type="presOf" srcId="{F8C2F631-DA86-495D-91C6-4885E25A3F99}" destId="{C07A6041-045A-4C0B-8195-1D573EFB92FB}" srcOrd="0" destOrd="0" presId="urn:microsoft.com/office/officeart/2005/8/layout/vList5"/>
    <dgm:cxn modelId="{0686668A-6DC0-4772-90DD-664807647E7B}" srcId="{27B8AB8B-AE3E-4E04-BC6B-01C224062713}" destId="{88DBE8DC-1D0D-459F-8F11-8E82B99E7BE5}" srcOrd="1" destOrd="0" parTransId="{B472F8A1-31FB-49AD-B280-B12CCB45863F}" sibTransId="{0C112216-8C06-4677-B068-FD98AB2CDE7F}"/>
    <dgm:cxn modelId="{30AB24D1-E611-4E64-B146-0ACA024F8743}" type="presOf" srcId="{5FF3B5BD-1E80-4639-9E0D-3DC7D5DCCFC8}" destId="{6D311B11-DFE3-45ED-A7A8-2D95E1A02019}" srcOrd="0" destOrd="0" presId="urn:microsoft.com/office/officeart/2005/8/layout/vList5"/>
    <dgm:cxn modelId="{3EE49D6E-FEE5-4137-A8B1-935200796271}" srcId="{E9C2F94B-91C6-4F8E-974D-5C8E4D0131BF}" destId="{C9C0F8A2-7842-479F-97C4-556327B59066}" srcOrd="0" destOrd="0" parTransId="{02B555AD-5C9A-4D98-AF92-DEDEC718B0C1}" sibTransId="{B778CFAD-910F-4C09-87C5-EF40BDD478E2}"/>
    <dgm:cxn modelId="{97BFAEBD-5FA7-4B0D-9D93-9C53EBB40BEA}" type="presOf" srcId="{7ADE0C41-AC66-46AE-8874-061FE573BC34}" destId="{6D311B11-DFE3-45ED-A7A8-2D95E1A02019}" srcOrd="0" destOrd="1" presId="urn:microsoft.com/office/officeart/2005/8/layout/vList5"/>
    <dgm:cxn modelId="{F5EC88E7-3E9F-46AF-8453-A35156EC1064}" srcId="{F8C2F631-DA86-495D-91C6-4885E25A3F99}" destId="{4094C955-9EF0-49E9-9637-FF215821BD69}" srcOrd="1" destOrd="0" parTransId="{47D7F398-D0E3-4AD4-A456-E41B1FB6D40F}" sibTransId="{0B99D353-E0E6-486E-B053-79295DDCA25F}"/>
    <dgm:cxn modelId="{C509AB0D-5960-44AD-A164-2B06E2372D86}" type="presParOf" srcId="{C07A6041-045A-4C0B-8195-1D573EFB92FB}" destId="{CFDAFF3A-2B12-4031-8256-8947C549F437}" srcOrd="0" destOrd="0" presId="urn:microsoft.com/office/officeart/2005/8/layout/vList5"/>
    <dgm:cxn modelId="{B5D7E4B4-9119-45F2-A68A-0491F81835CE}" type="presParOf" srcId="{CFDAFF3A-2B12-4031-8256-8947C549F437}" destId="{43A17862-9AD9-41FE-AF62-F53EC0783220}" srcOrd="0" destOrd="0" presId="urn:microsoft.com/office/officeart/2005/8/layout/vList5"/>
    <dgm:cxn modelId="{38EC4D15-1CFE-4D8A-AB93-6E4F28ABAF05}" type="presParOf" srcId="{CFDAFF3A-2B12-4031-8256-8947C549F437}" destId="{518565D4-EBF4-4B7D-A362-C9396105FB6E}" srcOrd="1" destOrd="0" presId="urn:microsoft.com/office/officeart/2005/8/layout/vList5"/>
    <dgm:cxn modelId="{375A9CAC-D9A0-48C4-8162-004B2A112DAF}" type="presParOf" srcId="{C07A6041-045A-4C0B-8195-1D573EFB92FB}" destId="{CF51C1C6-DAE4-40E5-A9AD-83FBD36AC8E2}" srcOrd="1" destOrd="0" presId="urn:microsoft.com/office/officeart/2005/8/layout/vList5"/>
    <dgm:cxn modelId="{6850C1CD-488F-4CDF-B7C5-841FCA15D529}" type="presParOf" srcId="{C07A6041-045A-4C0B-8195-1D573EFB92FB}" destId="{8438F6BA-C20A-4FF9-BB99-8CF16EFF234A}" srcOrd="2" destOrd="0" presId="urn:microsoft.com/office/officeart/2005/8/layout/vList5"/>
    <dgm:cxn modelId="{D9F903FC-EC9B-473A-9461-F6C0D6478F99}" type="presParOf" srcId="{8438F6BA-C20A-4FF9-BB99-8CF16EFF234A}" destId="{AAA93D6D-4C01-4298-8DEA-FD787D72FFDD}" srcOrd="0" destOrd="0" presId="urn:microsoft.com/office/officeart/2005/8/layout/vList5"/>
    <dgm:cxn modelId="{214B9524-DF22-4D30-84A8-61D585E56365}" type="presParOf" srcId="{8438F6BA-C20A-4FF9-BB99-8CF16EFF234A}" destId="{AB315C3D-441E-4B09-AF39-A46379795A93}" srcOrd="1" destOrd="0" presId="urn:microsoft.com/office/officeart/2005/8/layout/vList5"/>
    <dgm:cxn modelId="{15F2DB92-73DF-4B8E-ACB1-D4FD7442DB76}" type="presParOf" srcId="{C07A6041-045A-4C0B-8195-1D573EFB92FB}" destId="{20646B9C-6F61-457A-87FB-28E7696A36F7}" srcOrd="3" destOrd="0" presId="urn:microsoft.com/office/officeart/2005/8/layout/vList5"/>
    <dgm:cxn modelId="{AEE4A7E5-098E-4704-9942-F1AC2289C6B0}" type="presParOf" srcId="{C07A6041-045A-4C0B-8195-1D573EFB92FB}" destId="{7A086F7D-6F58-4BC8-8E4D-165580A3BF5A}" srcOrd="4" destOrd="0" presId="urn:microsoft.com/office/officeart/2005/8/layout/vList5"/>
    <dgm:cxn modelId="{17EE66D4-09C1-410E-9ED2-FF3E2844A7D8}" type="presParOf" srcId="{7A086F7D-6F58-4BC8-8E4D-165580A3BF5A}" destId="{3FBAE70E-0B2C-4D51-8499-83C09D2AA3F3}" srcOrd="0" destOrd="0" presId="urn:microsoft.com/office/officeart/2005/8/layout/vList5"/>
    <dgm:cxn modelId="{B994F187-C6DC-4FFA-8571-40B60F2C31DC}" type="presParOf" srcId="{7A086F7D-6F58-4BC8-8E4D-165580A3BF5A}" destId="{38457B71-339E-47AC-9270-F629832DC1CB}" srcOrd="1" destOrd="0" presId="urn:microsoft.com/office/officeart/2005/8/layout/vList5"/>
    <dgm:cxn modelId="{DAFB707B-38AD-43CF-9C2D-3D283B98EA3C}" type="presParOf" srcId="{C07A6041-045A-4C0B-8195-1D573EFB92FB}" destId="{521AB533-82D0-438C-95DB-03EDB974D7D8}" srcOrd="5" destOrd="0" presId="urn:microsoft.com/office/officeart/2005/8/layout/vList5"/>
    <dgm:cxn modelId="{B519D15D-F622-4D21-ADBD-3FDA5524ECE9}" type="presParOf" srcId="{C07A6041-045A-4C0B-8195-1D573EFB92FB}" destId="{46C8D5F2-6CDB-4C6D-B389-2A45E83EE46F}" srcOrd="6" destOrd="0" presId="urn:microsoft.com/office/officeart/2005/8/layout/vList5"/>
    <dgm:cxn modelId="{ABC172F7-BCDC-43A3-85F4-501A071D51B6}" type="presParOf" srcId="{46C8D5F2-6CDB-4C6D-B389-2A45E83EE46F}" destId="{5F735AFF-A80D-4B07-BE3B-2154A8C5BE19}" srcOrd="0" destOrd="0" presId="urn:microsoft.com/office/officeart/2005/8/layout/vList5"/>
    <dgm:cxn modelId="{6FEEC05D-2767-4EFA-96E7-07BB023C8DFF}" type="presParOf" srcId="{46C8D5F2-6CDB-4C6D-B389-2A45E83EE46F}" destId="{5D62F210-F5EE-4900-927F-5D1C54320EF3}" srcOrd="1" destOrd="0" presId="urn:microsoft.com/office/officeart/2005/8/layout/vList5"/>
    <dgm:cxn modelId="{7827525E-EE40-4523-8A18-E450B4894155}" type="presParOf" srcId="{C07A6041-045A-4C0B-8195-1D573EFB92FB}" destId="{04E02BA6-3935-4DD5-A04A-7C6C4DB172E8}" srcOrd="7" destOrd="0" presId="urn:microsoft.com/office/officeart/2005/8/layout/vList5"/>
    <dgm:cxn modelId="{79A0C621-2C08-4D3E-82B8-7C9A953E88DB}" type="presParOf" srcId="{C07A6041-045A-4C0B-8195-1D573EFB92FB}" destId="{66FD1C5E-22F0-48CE-A508-D5D5DAA01356}" srcOrd="8" destOrd="0" presId="urn:microsoft.com/office/officeart/2005/8/layout/vList5"/>
    <dgm:cxn modelId="{1080BBE6-F5D6-44BA-B905-1A58703FD054}" type="presParOf" srcId="{66FD1C5E-22F0-48CE-A508-D5D5DAA01356}" destId="{2B1A9AFB-51AF-4558-9AF5-99607F7DD9C3}" srcOrd="0" destOrd="0" presId="urn:microsoft.com/office/officeart/2005/8/layout/vList5"/>
    <dgm:cxn modelId="{F0E4904D-034E-4A39-990F-C0F8E52E6FB1}" type="presParOf" srcId="{66FD1C5E-22F0-48CE-A508-D5D5DAA01356}" destId="{ECA30142-0C75-4BFF-9AE5-D2F62295AFB7}" srcOrd="1" destOrd="0" presId="urn:microsoft.com/office/officeart/2005/8/layout/vList5"/>
    <dgm:cxn modelId="{0C2EFF20-6153-4307-AE79-179D776AF1E8}" type="presParOf" srcId="{C07A6041-045A-4C0B-8195-1D573EFB92FB}" destId="{529A39AF-3C5A-4F70-90C0-AF2DB6C9B087}" srcOrd="9" destOrd="0" presId="urn:microsoft.com/office/officeart/2005/8/layout/vList5"/>
    <dgm:cxn modelId="{6EBAFCD1-A8B2-426C-ADC2-307EBA383B3B}" type="presParOf" srcId="{C07A6041-045A-4C0B-8195-1D573EFB92FB}" destId="{DFEEE52C-22AE-4824-A463-3486C9E7BA15}" srcOrd="10" destOrd="0" presId="urn:microsoft.com/office/officeart/2005/8/layout/vList5"/>
    <dgm:cxn modelId="{C80E5906-4449-4FC0-AC76-8503AA11FB8D}" type="presParOf" srcId="{DFEEE52C-22AE-4824-A463-3486C9E7BA15}" destId="{A1B1A122-CA16-4C62-AEC7-449C2159168F}" srcOrd="0" destOrd="0" presId="urn:microsoft.com/office/officeart/2005/8/layout/vList5"/>
    <dgm:cxn modelId="{1176898A-6AFF-4BAE-8B50-FC061511AA9F}" type="presParOf" srcId="{DFEEE52C-22AE-4824-A463-3486C9E7BA15}" destId="{6D311B11-DFE3-45ED-A7A8-2D95E1A020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565D4-EBF4-4B7D-A362-C9396105FB6E}">
      <dsp:nvSpPr>
        <dsp:cNvPr id="0" name=""/>
        <dsp:cNvSpPr/>
      </dsp:nvSpPr>
      <dsp:spPr>
        <a:xfrm rot="5400000">
          <a:off x="5419375" y="-2308655"/>
          <a:ext cx="731159" cy="54446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přílivu sofistikovaných investic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M&amp;A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Speciální ekonomické zóny v ČR</a:t>
          </a:r>
        </a:p>
      </dsp:txBody>
      <dsp:txXfrm rot="-5400000">
        <a:off x="3062623" y="83789"/>
        <a:ext cx="5408972" cy="659775"/>
      </dsp:txXfrm>
    </dsp:sp>
    <dsp:sp modelId="{43A17862-9AD9-41FE-AF62-F53EC0783220}">
      <dsp:nvSpPr>
        <dsp:cNvPr id="0" name=""/>
        <dsp:cNvSpPr/>
      </dsp:nvSpPr>
      <dsp:spPr>
        <a:xfrm>
          <a:off x="0" y="1443"/>
          <a:ext cx="3062623" cy="840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Koordinace a podpora toku investic</a:t>
          </a:r>
          <a:endParaRPr lang="cs-CZ" sz="1600" kern="1200"/>
        </a:p>
      </dsp:txBody>
      <dsp:txXfrm>
        <a:off x="41034" y="42477"/>
        <a:ext cx="2980555" cy="758523"/>
      </dsp:txXfrm>
    </dsp:sp>
    <dsp:sp modelId="{AB315C3D-441E-4B09-AF39-A46379795A93}">
      <dsp:nvSpPr>
        <dsp:cNvPr id="0" name=""/>
        <dsp:cNvSpPr/>
      </dsp:nvSpPr>
      <dsp:spPr>
        <a:xfrm rot="5400000">
          <a:off x="5448719" y="-1417971"/>
          <a:ext cx="672473" cy="5444664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6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rozvoje inovačního ekosystému</a:t>
          </a:r>
        </a:p>
      </dsp:txBody>
      <dsp:txXfrm rot="-5400000">
        <a:off x="3062624" y="1000951"/>
        <a:ext cx="5411837" cy="606819"/>
      </dsp:txXfrm>
    </dsp:sp>
    <dsp:sp modelId="{AAA93D6D-4C01-4298-8DEA-FD787D72FFDD}">
      <dsp:nvSpPr>
        <dsp:cNvPr id="0" name=""/>
        <dsp:cNvSpPr/>
      </dsp:nvSpPr>
      <dsp:spPr>
        <a:xfrm>
          <a:off x="0" y="884064"/>
          <a:ext cx="3062623" cy="840591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Podpora komercializace výsledků </a:t>
          </a:r>
          <a:r>
            <a:rPr lang="cs-CZ" sz="1600" b="1" kern="1200" dirty="0" err="1"/>
            <a:t>VaV</a:t>
          </a:r>
          <a:r>
            <a:rPr lang="cs-CZ" sz="1600" b="1" kern="1200" dirty="0"/>
            <a:t> a investic do inovací</a:t>
          </a:r>
          <a:endParaRPr lang="cs-CZ" sz="1600" kern="1200" dirty="0"/>
        </a:p>
      </dsp:txBody>
      <dsp:txXfrm>
        <a:off x="41034" y="925098"/>
        <a:ext cx="2980555" cy="758523"/>
      </dsp:txXfrm>
    </dsp:sp>
    <dsp:sp modelId="{38457B71-339E-47AC-9270-F629832DC1CB}">
      <dsp:nvSpPr>
        <dsp:cNvPr id="0" name=""/>
        <dsp:cNvSpPr/>
      </dsp:nvSpPr>
      <dsp:spPr>
        <a:xfrm rot="5400000">
          <a:off x="5390264" y="-535350"/>
          <a:ext cx="789382" cy="5444664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800" strike="noStrike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Koordinátor klastrových iniciativ a klastrů v ČR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/>
            <a:t>Infocentrum</a:t>
          </a:r>
          <a:r>
            <a:rPr lang="cs-CZ" sz="1100" kern="1200" dirty="0"/>
            <a:t> pro business (pro firmy a vládu)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zavádění standardů řízení podniků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/>
            <a:t>Sourcing</a:t>
          </a:r>
          <a:endParaRPr lang="cs-CZ" sz="1100" kern="1200" dirty="0"/>
        </a:p>
      </dsp:txBody>
      <dsp:txXfrm rot="-5400000">
        <a:off x="3062623" y="1830825"/>
        <a:ext cx="5406130" cy="712314"/>
      </dsp:txXfrm>
    </dsp:sp>
    <dsp:sp modelId="{3FBAE70E-0B2C-4D51-8499-83C09D2AA3F3}">
      <dsp:nvSpPr>
        <dsp:cNvPr id="0" name=""/>
        <dsp:cNvSpPr/>
      </dsp:nvSpPr>
      <dsp:spPr>
        <a:xfrm>
          <a:off x="0" y="1766685"/>
          <a:ext cx="3062623" cy="840591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Podpora MSP</a:t>
          </a:r>
          <a:endParaRPr lang="cs-CZ" sz="1600" kern="1200" dirty="0"/>
        </a:p>
      </dsp:txBody>
      <dsp:txXfrm>
        <a:off x="41034" y="1807719"/>
        <a:ext cx="2980555" cy="758523"/>
      </dsp:txXfrm>
    </dsp:sp>
    <dsp:sp modelId="{5D62F210-F5EE-4900-927F-5D1C54320EF3}">
      <dsp:nvSpPr>
        <dsp:cNvPr id="0" name=""/>
        <dsp:cNvSpPr/>
      </dsp:nvSpPr>
      <dsp:spPr>
        <a:xfrm rot="5400000">
          <a:off x="5448719" y="347270"/>
          <a:ext cx="672473" cy="5444664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5">
              <a:lumMod val="40000"/>
              <a:lumOff val="6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CzechAccelerator</a:t>
          </a:r>
          <a:endParaRPr lang="cs-CZ" sz="1100" strike="sngStrike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Vývoz firem – zahraniční inkubátory pro české MSP</a:t>
          </a:r>
        </a:p>
      </dsp:txBody>
      <dsp:txXfrm rot="-5400000">
        <a:off x="3062624" y="2766193"/>
        <a:ext cx="5411837" cy="606819"/>
      </dsp:txXfrm>
    </dsp:sp>
    <dsp:sp modelId="{5F735AFF-A80D-4B07-BE3B-2154A8C5BE19}">
      <dsp:nvSpPr>
        <dsp:cNvPr id="0" name=""/>
        <dsp:cNvSpPr/>
      </dsp:nvSpPr>
      <dsp:spPr>
        <a:xfrm>
          <a:off x="0" y="2649306"/>
          <a:ext cx="3062623" cy="840591"/>
        </a:xfrm>
        <a:prstGeom prst="roundRect">
          <a:avLst/>
        </a:prstGeom>
        <a:solidFill>
          <a:srgbClr val="6DBC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Internacionalizace</a:t>
          </a:r>
          <a:endParaRPr lang="cs-CZ" sz="1600" kern="1200"/>
        </a:p>
      </dsp:txBody>
      <dsp:txXfrm>
        <a:off x="41034" y="2690340"/>
        <a:ext cx="2980555" cy="758523"/>
      </dsp:txXfrm>
    </dsp:sp>
    <dsp:sp modelId="{ECA30142-0C75-4BFF-9AE5-D2F62295AFB7}">
      <dsp:nvSpPr>
        <dsp:cNvPr id="0" name=""/>
        <dsp:cNvSpPr/>
      </dsp:nvSpPr>
      <dsp:spPr>
        <a:xfrm rot="5400000">
          <a:off x="5390856" y="1229891"/>
          <a:ext cx="788199" cy="5444664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bg2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/>
            <a:t>Networking</a:t>
          </a:r>
          <a:r>
            <a:rPr lang="cs-CZ" sz="1100" kern="1200" dirty="0"/>
            <a:t> s municipalitami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rozvoje regionálních inovačních center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/>
            <a:t>PPP projekty pro business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Podpora rozvoje trhu nemovitostí pro podnikání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800" kern="1200" dirty="0"/>
        </a:p>
      </dsp:txBody>
      <dsp:txXfrm rot="-5400000">
        <a:off x="3062624" y="3596601"/>
        <a:ext cx="5406187" cy="711245"/>
      </dsp:txXfrm>
    </dsp:sp>
    <dsp:sp modelId="{2B1A9AFB-51AF-4558-9AF5-99607F7DD9C3}">
      <dsp:nvSpPr>
        <dsp:cNvPr id="0" name=""/>
        <dsp:cNvSpPr/>
      </dsp:nvSpPr>
      <dsp:spPr>
        <a:xfrm>
          <a:off x="0" y="3531927"/>
          <a:ext cx="3062623" cy="840591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Regionální rozvoj</a:t>
          </a:r>
        </a:p>
      </dsp:txBody>
      <dsp:txXfrm>
        <a:off x="41034" y="3572961"/>
        <a:ext cx="2980555" cy="758523"/>
      </dsp:txXfrm>
    </dsp:sp>
    <dsp:sp modelId="{6D311B11-DFE3-45ED-A7A8-2D95E1A02019}">
      <dsp:nvSpPr>
        <dsp:cNvPr id="0" name=""/>
        <dsp:cNvSpPr/>
      </dsp:nvSpPr>
      <dsp:spPr>
        <a:xfrm rot="5400000">
          <a:off x="5330869" y="2104449"/>
          <a:ext cx="672473" cy="5444664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accent2">
              <a:lumMod val="40000"/>
              <a:lumOff val="6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 Koordinátor </a:t>
          </a:r>
          <a:r>
            <a:rPr lang="cs-CZ" sz="1100" kern="1200" dirty="0"/>
            <a:t>pro rozvoj kvalifikované pracovní síly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/>
            <a:t>Czech</a:t>
          </a:r>
          <a:r>
            <a:rPr lang="cs-CZ" sz="1100" kern="1200" dirty="0"/>
            <a:t> </a:t>
          </a:r>
          <a:r>
            <a:rPr lang="cs-CZ" sz="1100" kern="1200" dirty="0" err="1"/>
            <a:t>Experts</a:t>
          </a:r>
          <a:r>
            <a:rPr lang="cs-CZ" sz="1100" kern="1200" dirty="0"/>
            <a:t> </a:t>
          </a:r>
          <a:r>
            <a:rPr lang="cs-CZ" sz="1100" kern="1200" dirty="0" err="1"/>
            <a:t>and</a:t>
          </a:r>
          <a:r>
            <a:rPr lang="cs-CZ" sz="1100" kern="1200" dirty="0"/>
            <a:t> </a:t>
          </a:r>
          <a:r>
            <a:rPr lang="cs-CZ" sz="1100" kern="1200" dirty="0" err="1"/>
            <a:t>Entrepreneurs</a:t>
          </a:r>
          <a:r>
            <a:rPr lang="cs-CZ" sz="1100" kern="1200" dirty="0"/>
            <a:t> </a:t>
          </a:r>
          <a:r>
            <a:rPr lang="cs-CZ" sz="1100" kern="1200" dirty="0" err="1"/>
            <a:t>Repatriation</a:t>
          </a:r>
          <a:endParaRPr lang="cs-CZ" sz="1100" kern="1200" dirty="0"/>
        </a:p>
      </dsp:txBody>
      <dsp:txXfrm rot="-5400000">
        <a:off x="2944774" y="4523372"/>
        <a:ext cx="5411837" cy="606819"/>
      </dsp:txXfrm>
    </dsp:sp>
    <dsp:sp modelId="{A1B1A122-CA16-4C62-AEC7-449C2159168F}">
      <dsp:nvSpPr>
        <dsp:cNvPr id="0" name=""/>
        <dsp:cNvSpPr/>
      </dsp:nvSpPr>
      <dsp:spPr>
        <a:xfrm>
          <a:off x="0" y="4414548"/>
          <a:ext cx="3062623" cy="84059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Rozvoj lidských zdrojů pro business</a:t>
          </a:r>
          <a:endParaRPr lang="cs-CZ" sz="1600" kern="1200"/>
        </a:p>
      </dsp:txBody>
      <dsp:txXfrm>
        <a:off x="41034" y="4455582"/>
        <a:ext cx="2980555" cy="758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F0FF4-93AC-44A5-ACE3-974429175E03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AEBED-C6B4-49BC-BAA2-EE89872B41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77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EEB68-3678-44AB-AEDE-DF4DBC258DFE}" type="datetimeFigureOut">
              <a:rPr lang="cs-CZ" smtClean="0"/>
              <a:t>24.1.2012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04885-5087-4C75-9F09-156C445F5D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837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04885-5087-4C75-9F09-156C445F5D48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04885-5087-4C75-9F09-156C445F5D48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24.1.2012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F1871-83F7-4B2B-BB3B-1DB51E402B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234679"/>
          </a:xfrm>
        </p:spPr>
        <p:txBody>
          <a:bodyPr>
            <a:noAutofit/>
          </a:bodyPr>
          <a:lstStyle/>
          <a:p>
            <a:r>
              <a:rPr lang="cs-CZ" sz="3200" dirty="0" smtClean="0"/>
              <a:t>Představení aktuální situace rozvoje MSP a podpory podnikání v Moravskoslezském kraji z pohledu </a:t>
            </a:r>
            <a:r>
              <a:rPr lang="cs-CZ" sz="3200" dirty="0" err="1" smtClean="0"/>
              <a:t>CzechInvestu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sz="2400" dirty="0" smtClean="0"/>
          </a:p>
          <a:p>
            <a:pPr algn="l"/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pPr algn="l"/>
            <a:r>
              <a:rPr lang="cs-CZ" sz="2400" dirty="0" smtClean="0"/>
              <a:t>Martin Babuška</a:t>
            </a:r>
          </a:p>
          <a:p>
            <a:endParaRPr lang="cs-CZ" dirty="0"/>
          </a:p>
        </p:txBody>
      </p:sp>
      <p:pic>
        <p:nvPicPr>
          <p:cNvPr id="3074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0" y="26369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Děkuji za pozornost</a:t>
            </a:r>
            <a:endParaRPr lang="cs-CZ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68621" y="4725144"/>
            <a:ext cx="36067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Ing. Martin Babuška</a:t>
            </a:r>
          </a:p>
          <a:p>
            <a:r>
              <a:rPr lang="it-IT" sz="1200" dirty="0" smtClean="0"/>
              <a:t>Ředitel </a:t>
            </a:r>
            <a:r>
              <a:rPr lang="it-IT" sz="1200" dirty="0"/>
              <a:t>Divize Regiony</a:t>
            </a:r>
          </a:p>
          <a:p>
            <a:r>
              <a:rPr lang="it-IT" sz="1200" dirty="0" smtClean="0"/>
              <a:t>Agentura </a:t>
            </a:r>
            <a:r>
              <a:rPr lang="it-IT" sz="1200" dirty="0"/>
              <a:t>pro podporu podnikání a investic CzechInvest</a:t>
            </a:r>
          </a:p>
          <a:p>
            <a:endParaRPr lang="cs-CZ" sz="1200" dirty="0" smtClean="0"/>
          </a:p>
          <a:p>
            <a:r>
              <a:rPr lang="pt-BR" sz="1200" dirty="0" smtClean="0"/>
              <a:t>GSM</a:t>
            </a:r>
            <a:r>
              <a:rPr lang="cs-CZ" sz="1200" dirty="0" smtClean="0"/>
              <a:t>	</a:t>
            </a:r>
            <a:r>
              <a:rPr lang="pt-BR" sz="1200" dirty="0" smtClean="0"/>
              <a:t>: </a:t>
            </a:r>
            <a:r>
              <a:rPr lang="pt-BR" sz="1200" dirty="0"/>
              <a:t>+420 724 269 698</a:t>
            </a:r>
          </a:p>
          <a:p>
            <a:r>
              <a:rPr lang="pt-BR" sz="1200" dirty="0" smtClean="0"/>
              <a:t>E-mail</a:t>
            </a:r>
            <a:r>
              <a:rPr lang="cs-CZ" sz="1200" dirty="0" smtClean="0"/>
              <a:t>	</a:t>
            </a:r>
            <a:r>
              <a:rPr lang="pt-BR" sz="1200" dirty="0" smtClean="0"/>
              <a:t>: </a:t>
            </a:r>
            <a:r>
              <a:rPr lang="pt-BR" sz="1200" dirty="0"/>
              <a:t>martin.babuska@czechinvest.org</a:t>
            </a:r>
          </a:p>
          <a:p>
            <a:r>
              <a:rPr lang="pt-BR" sz="1200" dirty="0" smtClean="0"/>
              <a:t>HTTP</a:t>
            </a:r>
            <a:r>
              <a:rPr lang="cs-CZ" sz="1200" dirty="0" smtClean="0"/>
              <a:t>	</a:t>
            </a:r>
            <a:r>
              <a:rPr lang="pt-BR" sz="1200" dirty="0" smtClean="0"/>
              <a:t>: www.czechinvest.org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5766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cs-CZ" sz="2800" dirty="0" smtClean="0"/>
              <a:t>Absorpční kapacita MSK z hlediska OPPI</a:t>
            </a:r>
          </a:p>
          <a:p>
            <a:r>
              <a:rPr lang="cs-CZ" sz="2800" dirty="0" smtClean="0"/>
              <a:t>Nové a připravované výzvy OPPI</a:t>
            </a:r>
          </a:p>
          <a:p>
            <a:r>
              <a:rPr lang="cs-CZ" sz="2800" dirty="0" smtClean="0"/>
              <a:t>Nové produktové portfolio </a:t>
            </a:r>
            <a:r>
              <a:rPr lang="cs-CZ" sz="2800" dirty="0" err="1" smtClean="0"/>
              <a:t>CzechInvestu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098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ogoCI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2914" y="2862023"/>
            <a:ext cx="2158171" cy="113395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Absorpční kapacita MSK</a:t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 smtClean="0"/>
              <a:t>pohledu OPPI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Počty konzultací OPPI – obecné konzultace: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510" y="2132862"/>
          <a:ext cx="8784980" cy="458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30537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Osobní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Telefon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E-mail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Jihomoravský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2 146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3 528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Středočeský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2 420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3 404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Moravskoslezský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631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1 772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608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3 011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Královéhradecký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2 193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Zlínský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1 339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2 065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Olomoucký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1 902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Ústecký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1 667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Pardubický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1 663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Plzeňský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1 233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Karlovarský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1 211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Liberecký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1 200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Vysočina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1 145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Jihočeský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</a:p>
                  </a:txBody>
                  <a:tcPr marL="0" marR="0" marT="0" marB="0" anchor="ctr"/>
                </a:tc>
              </a:tr>
              <a:tr h="305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3 935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14 906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6 311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25 152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1028" name="Picture 4" descr="C:\Documents and Settings\robert.bartu\Plocha\logoCI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Mezikrajové srovnání počtu </a:t>
            </a:r>
            <a:br>
              <a:rPr lang="cs-CZ" dirty="0" smtClean="0"/>
            </a:br>
            <a:r>
              <a:rPr lang="cs-CZ" dirty="0" smtClean="0"/>
              <a:t>konzultací OPPI – </a:t>
            </a:r>
            <a:br>
              <a:rPr lang="cs-CZ" dirty="0" smtClean="0"/>
            </a:br>
            <a:r>
              <a:rPr lang="cs-CZ" dirty="0" smtClean="0"/>
              <a:t>obecné konzultace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147248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dirty="0" smtClean="0"/>
              <a:t>Trendy využití programů OPPI v</a:t>
            </a:r>
            <a:br>
              <a:rPr lang="cs-CZ" sz="3600" dirty="0" smtClean="0"/>
            </a:br>
            <a:r>
              <a:rPr lang="cs-CZ" sz="3600" dirty="0" smtClean="0"/>
              <a:t> MSK - počty odborných </a:t>
            </a:r>
            <a:br>
              <a:rPr lang="cs-CZ" sz="3600" dirty="0" smtClean="0"/>
            </a:br>
            <a:r>
              <a:rPr lang="cs-CZ" sz="3600" dirty="0" smtClean="0"/>
              <a:t>konzultací </a:t>
            </a:r>
            <a:endParaRPr lang="cs-CZ" sz="36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146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  <p:sp>
        <p:nvSpPr>
          <p:cNvPr id="3" name="Ovál 2"/>
          <p:cNvSpPr/>
          <p:nvPr/>
        </p:nvSpPr>
        <p:spPr>
          <a:xfrm>
            <a:off x="1009700" y="61653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953916" y="61653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816948" y="61653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6168876" y="616530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614688" y="6165304"/>
            <a:ext cx="288032" cy="2880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4250060" y="6165304"/>
            <a:ext cx="288032" cy="2880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5508104" y="6165304"/>
            <a:ext cx="288032" cy="2880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678980" y="616530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314352" y="6165304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/>
              <a:t>Aktuální a připravované výzvy OPPI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99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6046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Název programu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Číslo výzvy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Vyhlášení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PŽ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PŽ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Rozvoj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15.11.2011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15.1. 2012 (technické problémy)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28.2.2012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15.2.2012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30.3.2012</a:t>
                      </a: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ICT a strategické služby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III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1.9.2011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RŽ pozastaven z důvodů převýšení alokace na danou výzvu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1.11.2011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21.3.2012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ICT v podnicích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2.12.2011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16.1. 2012 (technické problémy)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17.2.2012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1.2.2012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15.5.2012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 err="1">
                          <a:solidFill>
                            <a:srgbClr val="000000"/>
                          </a:solidFill>
                          <a:latin typeface="Arial CE"/>
                        </a:rPr>
                        <a:t>Eko</a:t>
                      </a:r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-energie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III 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– prodloužení - předpoklad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I.Q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II.Q.</a:t>
                      </a:r>
                      <a:r>
                        <a:rPr lang="cs-CZ" sz="900" b="0" i="0" u="none" strike="noStrike" baseline="0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Inovace - inovační projekt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IV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15.9.2011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příjem RŽ pozastaven z důvodů převýšení alokace na danou výzvu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21.11.2011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29.2.2012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170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/>
              <a:t>Aktuální a připravované výzvy OPPI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99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6046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Název programu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Číslo výzvy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Vyhlášení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PŽ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PŽ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Inovace - Patent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1.9.2011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1.9.2011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30.9.2012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1.9.2012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4.1.2013</a:t>
                      </a: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Potenciál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III 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– prodloužení - předpoklad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II.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Spolupráce - Klastry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II -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20.1.2012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20.1.2012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30.3.2012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1.4.2012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29.6.2012</a:t>
                      </a: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Spolupráce - TP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předpoklad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I.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Prosperita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II - 2. pokračování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15.3.2011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1.6.2011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15.3.2012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8194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2051720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/>
              <a:t>Aktuální a připravované výzvy OPPI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19253" cy="4992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179"/>
                <a:gridCol w="1174179"/>
                <a:gridCol w="1174179"/>
                <a:gridCol w="1174179"/>
                <a:gridCol w="1174179"/>
                <a:gridCol w="1174179"/>
                <a:gridCol w="1174179"/>
              </a:tblGrid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Název programu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Číslo výzvy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Vyhlášení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RŽ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Příjem PŽ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Ukončení příjmu PŽ</a:t>
                      </a:r>
                    </a:p>
                  </a:txBody>
                  <a:tcPr marL="9525" marR="9525" marT="9525" marB="0" anchor="ctr"/>
                </a:tc>
              </a:tr>
              <a:tr h="10992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Školicí střediska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příjem RŽ pozastaven z důvodů převýšení alokace na danou výzvu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190849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Nemovitosti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 - 2. prodloužení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4.1.2012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1.3.2012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30.4.2012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1.7.2012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Do 7 měs. od data přijatelnosti</a:t>
                      </a:r>
                    </a:p>
                  </a:txBody>
                  <a:tcPr marL="9525" marR="9525" marT="9525" marB="0" anchor="ctr"/>
                </a:tc>
              </a:tr>
              <a:tr h="10992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Poradenství - poradenské služby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 - 3. 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pokračování zatím není</a:t>
                      </a:r>
                      <a:r>
                        <a:rPr lang="cs-CZ" sz="900" b="0" i="0" u="none" strike="noStrike" baseline="0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 specifikováno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10992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Marketing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II - 2. </a:t>
                      </a:r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pokračování - předpoklad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2</a:t>
                      </a:r>
                      <a:r>
                        <a:rPr lang="cs-CZ" sz="900" b="0" i="0" u="none" strike="noStrike" baseline="0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2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3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2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Arial CE"/>
                        </a:rPr>
                        <a:t>3 Q 2012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18" name="Picture 2" descr="C:\Documents and Settings\robert.bartu\Plocha\logoC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0"/>
            <a:ext cx="1979712" cy="1133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Nové produktové portfolio</a:t>
            </a:r>
            <a:br>
              <a:rPr lang="cs-CZ" sz="3600" dirty="0" smtClean="0"/>
            </a:br>
            <a:r>
              <a:rPr lang="cs-CZ" sz="3600" dirty="0" smtClean="0"/>
              <a:t> </a:t>
            </a:r>
            <a:r>
              <a:rPr lang="cs-CZ" sz="3600" dirty="0" err="1" smtClean="0"/>
              <a:t>CzechInvestu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2" name="Picture 4" descr="C:\Documents and Settings\robert.bartu\Plocha\logoCI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86587" y="0"/>
            <a:ext cx="2157413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537</Words>
  <Application>Microsoft Office PowerPoint</Application>
  <PresentationFormat>Předvádění na obrazovce (4:3)</PresentationFormat>
  <Paragraphs>244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Představení aktuální situace rozvoje MSP a podpory podnikání v Moravskoslezském kraji z pohledu CzechInvestu</vt:lpstr>
      <vt:lpstr>Agenda</vt:lpstr>
      <vt:lpstr>Absorpční kapacita MSK z pohledu OPPI</vt:lpstr>
      <vt:lpstr>Mezikrajové srovnání počtu  konzultací OPPI –  obecné konzultace</vt:lpstr>
      <vt:lpstr>Trendy využití programů OPPI v  MSK - počty odborných  konzultací </vt:lpstr>
      <vt:lpstr>Aktuální a připravované výzvy OPPI</vt:lpstr>
      <vt:lpstr>Aktuální a připravované výzvy OPPI</vt:lpstr>
      <vt:lpstr>Aktuální a připravované výzvy OPPI</vt:lpstr>
      <vt:lpstr>Nové produktové portfolio  CzechInvestu</vt:lpstr>
      <vt:lpstr>Prezentace aplikace PowerPoint</vt:lpstr>
    </vt:vector>
  </TitlesOfParts>
  <Company>CzechInvest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Robert Bártů</dc:creator>
  <cp:lastModifiedBy>Babuška Martin</cp:lastModifiedBy>
  <cp:revision>22</cp:revision>
  <cp:lastPrinted>2012-01-24T15:34:28Z</cp:lastPrinted>
  <dcterms:created xsi:type="dcterms:W3CDTF">2012-01-24T12:48:06Z</dcterms:created>
  <dcterms:modified xsi:type="dcterms:W3CDTF">2012-01-24T15:34:28Z</dcterms:modified>
</cp:coreProperties>
</file>